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sldIdLst>
    <p:sldId id="256" r:id="rId5"/>
    <p:sldId id="413" r:id="rId6"/>
    <p:sldId id="434" r:id="rId7"/>
    <p:sldId id="412" r:id="rId8"/>
    <p:sldId id="427" r:id="rId9"/>
    <p:sldId id="428" r:id="rId10"/>
    <p:sldId id="429" r:id="rId11"/>
    <p:sldId id="430" r:id="rId12"/>
    <p:sldId id="431" r:id="rId13"/>
    <p:sldId id="422" r:id="rId14"/>
    <p:sldId id="435" r:id="rId15"/>
    <p:sldId id="311" r:id="rId16"/>
    <p:sldId id="318" r:id="rId17"/>
    <p:sldId id="288" r:id="rId18"/>
    <p:sldId id="432" r:id="rId19"/>
    <p:sldId id="433" r:id="rId20"/>
    <p:sldId id="406" r:id="rId21"/>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AE0"/>
    <a:srgbClr val="0074BC"/>
    <a:srgbClr val="AAB4C1"/>
    <a:srgbClr val="00578D"/>
    <a:srgbClr val="FFFFFF"/>
    <a:srgbClr val="7F8FA2"/>
    <a:srgbClr val="95A5A8"/>
    <a:srgbClr val="000066"/>
    <a:srgbClr val="EBFFFF"/>
    <a:srgbClr val="097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C4A82-A7C5-468E-9AC3-2778A12C3F74}" v="31" dt="2024-02-23T17:20:26.861"/>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09" autoAdjust="0"/>
    <p:restoredTop sz="91291" autoAdjust="0"/>
  </p:normalViewPr>
  <p:slideViewPr>
    <p:cSldViewPr snapToGrid="0">
      <p:cViewPr varScale="1">
        <p:scale>
          <a:sx n="133" d="100"/>
          <a:sy n="133" d="100"/>
        </p:scale>
        <p:origin x="588" y="120"/>
      </p:cViewPr>
      <p:guideLst>
        <p:guide orient="horz" pos="2160"/>
        <p:guide pos="2880"/>
        <p:guide orient="horz" pos="162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aruso, Nina" userId="1a5f328a-fc68-4050-8156-0faa6f778a5d" providerId="ADAL" clId="{967C4A82-A7C5-468E-9AC3-2778A12C3F74}"/>
    <pc:docChg chg="custSel modSld">
      <pc:chgData name="Jacaruso, Nina" userId="1a5f328a-fc68-4050-8156-0faa6f778a5d" providerId="ADAL" clId="{967C4A82-A7C5-468E-9AC3-2778A12C3F74}" dt="2024-02-26T16:47:59.681" v="3" actId="20577"/>
      <pc:docMkLst>
        <pc:docMk/>
      </pc:docMkLst>
      <pc:sldChg chg="modNotesTx">
        <pc:chgData name="Jacaruso, Nina" userId="1a5f328a-fc68-4050-8156-0faa6f778a5d" providerId="ADAL" clId="{967C4A82-A7C5-468E-9AC3-2778A12C3F74}" dt="2024-02-26T16:47:59.681" v="3" actId="20577"/>
        <pc:sldMkLst>
          <pc:docMk/>
          <pc:sldMk cId="2730945217" sldId="431"/>
        </pc:sldMkLst>
      </pc:sldChg>
      <pc:sldChg chg="modSp mod">
        <pc:chgData name="Jacaruso, Nina" userId="1a5f328a-fc68-4050-8156-0faa6f778a5d" providerId="ADAL" clId="{967C4A82-A7C5-468E-9AC3-2778A12C3F74}" dt="2024-02-26T13:54:32.682" v="2" actId="6549"/>
        <pc:sldMkLst>
          <pc:docMk/>
          <pc:sldMk cId="3337533766" sldId="435"/>
        </pc:sldMkLst>
        <pc:spChg chg="mod">
          <ac:chgData name="Jacaruso, Nina" userId="1a5f328a-fc68-4050-8156-0faa6f778a5d" providerId="ADAL" clId="{967C4A82-A7C5-468E-9AC3-2778A12C3F74}" dt="2024-02-26T13:54:32.682" v="2" actId="6549"/>
          <ac:spMkLst>
            <pc:docMk/>
            <pc:sldMk cId="3337533766" sldId="435"/>
            <ac:spMk id="2" creationId="{0CF6D6DD-1EFF-4AC5-0E88-02C7866105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DINOT"/>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DINOT"/>
              </a:defRPr>
            </a:lvl1pPr>
          </a:lstStyle>
          <a:p>
            <a:fld id="{4B6BC72A-BE9E-4F9A-90E6-2B1FB5C5EE05}" type="datetimeFigureOut">
              <a:rPr lang="en-US" smtClean="0"/>
              <a:pPr/>
              <a:t>2/26/2024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DINOT"/>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DINOT"/>
              </a:defRPr>
            </a:lvl1pPr>
          </a:lstStyle>
          <a:p>
            <a:fld id="{89088050-D69E-41A8-BCD7-F24681898C89}" type="slidenum">
              <a:rPr lang="en-US" smtClean="0"/>
              <a:pPr/>
              <a:t>‹#›</a:t>
            </a:fld>
            <a:endParaRPr lang="en-US" dirty="0"/>
          </a:p>
        </p:txBody>
      </p:sp>
    </p:spTree>
    <p:extLst>
      <p:ext uri="{BB962C8B-B14F-4D97-AF65-F5344CB8AC3E}">
        <p14:creationId xmlns:p14="http://schemas.microsoft.com/office/powerpoint/2010/main" val="81512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DINOT"/>
        <a:ea typeface="+mn-ea"/>
        <a:cs typeface="+mn-cs"/>
      </a:defRPr>
    </a:lvl1pPr>
    <a:lvl2pPr marL="457200" algn="l" defTabSz="914400" rtl="0" eaLnBrk="1" latinLnBrk="0" hangingPunct="1">
      <a:defRPr sz="1200" kern="1200">
        <a:solidFill>
          <a:schemeClr val="tx1"/>
        </a:solidFill>
        <a:latin typeface="DINOT"/>
        <a:ea typeface="+mn-ea"/>
        <a:cs typeface="+mn-cs"/>
      </a:defRPr>
    </a:lvl2pPr>
    <a:lvl3pPr marL="914400" algn="l" defTabSz="914400" rtl="0" eaLnBrk="1" latinLnBrk="0" hangingPunct="1">
      <a:defRPr sz="1200" kern="1200">
        <a:solidFill>
          <a:schemeClr val="tx1"/>
        </a:solidFill>
        <a:latin typeface="DINOT"/>
        <a:ea typeface="+mn-ea"/>
        <a:cs typeface="+mn-cs"/>
      </a:defRPr>
    </a:lvl3pPr>
    <a:lvl4pPr marL="1371600" algn="l" defTabSz="914400" rtl="0" eaLnBrk="1" latinLnBrk="0" hangingPunct="1">
      <a:defRPr sz="1200" kern="1200">
        <a:solidFill>
          <a:schemeClr val="tx1"/>
        </a:solidFill>
        <a:latin typeface="DINOT"/>
        <a:ea typeface="+mn-ea"/>
        <a:cs typeface="+mn-cs"/>
      </a:defRPr>
    </a:lvl4pPr>
    <a:lvl5pPr marL="1828800" algn="l" defTabSz="914400" rtl="0" eaLnBrk="1" latinLnBrk="0" hangingPunct="1">
      <a:defRPr sz="1200" kern="1200">
        <a:solidFill>
          <a:schemeClr val="tx1"/>
        </a:solidFill>
        <a:latin typeface="DINO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tcipartners.com/good-better-best-sample-rate-sheet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enworth.com/lets-talk/r70i-aging-experience.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tcipartners.com/good-better-best-sample-rate-shee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genworth.com/lets-talk/r70i-aging-experience.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tcipartners.com/good-better-best-sample-rate-sheet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genworth.com/lets-talk/r70i-aging-experience.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1</a:t>
            </a:fld>
            <a:endParaRPr lang="en-US" dirty="0"/>
          </a:p>
        </p:txBody>
      </p:sp>
    </p:spTree>
    <p:extLst>
      <p:ext uri="{BB962C8B-B14F-4D97-AF65-F5344CB8AC3E}">
        <p14:creationId xmlns:p14="http://schemas.microsoft.com/office/powerpoint/2010/main" val="92441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088050-D69E-41A8-BCD7-F24681898C89}" type="slidenum">
              <a:rPr lang="en-US" smtClean="0"/>
              <a:pPr/>
              <a:t>11</a:t>
            </a:fld>
            <a:endParaRPr lang="en-US" dirty="0"/>
          </a:p>
        </p:txBody>
      </p:sp>
    </p:spTree>
    <p:extLst>
      <p:ext uri="{BB962C8B-B14F-4D97-AF65-F5344CB8AC3E}">
        <p14:creationId xmlns:p14="http://schemas.microsoft.com/office/powerpoint/2010/main" val="1801910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rPr>
              <a:t>Each</a:t>
            </a:r>
            <a:r>
              <a:rPr lang="en-US" baseline="0" dirty="0">
                <a:latin typeface="Arial" charset="0"/>
              </a:rPr>
              <a:t> year, LIMRA comes out with a research report called the Insurance Barometer.  As it sounds, the report gauges consumer sentiments. </a:t>
            </a:r>
          </a:p>
          <a:p>
            <a:r>
              <a:rPr lang="en-US" baseline="0" dirty="0">
                <a:latin typeface="Arial" charset="0"/>
              </a:rPr>
              <a:t>Here’s our BIG challenge.  It’s bigger than us, I mean in the financial services or insurance industry.</a:t>
            </a:r>
          </a:p>
          <a:p>
            <a:r>
              <a:rPr lang="en-US" baseline="0" dirty="0">
                <a:latin typeface="Arial" charset="0"/>
              </a:rPr>
              <a:t>This is BIG social issue or challenge.</a:t>
            </a:r>
          </a:p>
          <a:p>
            <a:r>
              <a:rPr lang="en-US" baseline="0" dirty="0">
                <a:latin typeface="Arial" charset="0"/>
              </a:rPr>
              <a:t>Check out the disconnect here.</a:t>
            </a:r>
          </a:p>
          <a:p>
            <a:endParaRPr lang="en-US" baseline="0" dirty="0">
              <a:latin typeface="Arial" charset="0"/>
            </a:endParaRPr>
          </a:p>
          <a:p>
            <a:r>
              <a:rPr lang="en-US" baseline="0" dirty="0">
                <a:latin typeface="Arial" charset="0"/>
              </a:rPr>
              <a:t>How do we change our clients &amp; prospects behavior?</a:t>
            </a:r>
            <a:endParaRPr lang="en-US" dirty="0">
              <a:latin typeface="Arial" charset="0"/>
            </a:endParaRPr>
          </a:p>
        </p:txBody>
      </p:sp>
    </p:spTree>
    <p:extLst>
      <p:ext uri="{BB962C8B-B14F-4D97-AF65-F5344CB8AC3E}">
        <p14:creationId xmlns:p14="http://schemas.microsoft.com/office/powerpoint/2010/main" val="426250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208EFD-1CE3-4C63-A673-E2FEE52C494D}" type="slidenum">
              <a:rPr lang="en-US" smtClean="0"/>
              <a:t>13</a:t>
            </a:fld>
            <a:endParaRPr lang="en-US"/>
          </a:p>
        </p:txBody>
      </p:sp>
    </p:spTree>
    <p:extLst>
      <p:ext uri="{BB962C8B-B14F-4D97-AF65-F5344CB8AC3E}">
        <p14:creationId xmlns:p14="http://schemas.microsoft.com/office/powerpoint/2010/main" val="289814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buFont typeface="Calibri Light" panose="020F0302020204030204" pitchFamily="34" charset="0"/>
              <a:buAutoNum type="arabicPeriod"/>
            </a:pPr>
            <a:r>
              <a:rPr lang="en-US" altLang="en-US" sz="900" b="1" dirty="0"/>
              <a:t>Keeping choices as simple as possible.  </a:t>
            </a:r>
            <a:r>
              <a:rPr lang="en-US" altLang="en-US" sz="900" dirty="0"/>
              <a:t>As an advisor, you may think your job is to give a possible buyer multiple options for planning for care, such as spread sheeting several insurance carriers or comparing standalone and linked products.  However, the reality is consumers don't want this - they want a </a:t>
            </a:r>
            <a:r>
              <a:rPr lang="en-US" altLang="en-US" sz="900" u="sng" dirty="0">
                <a:hlinkClick r:id="rId3"/>
              </a:rPr>
              <a:t>recommendation with just a few choices</a:t>
            </a:r>
            <a:r>
              <a:rPr lang="en-US" altLang="en-US" sz="900" dirty="0">
                <a:hlinkClick r:id="rId3"/>
              </a:rPr>
              <a:t>.</a:t>
            </a:r>
            <a:r>
              <a:rPr lang="en-US" altLang="en-US" sz="900" dirty="0"/>
              <a:t>  Limit the options they can consider.</a:t>
            </a:r>
          </a:p>
          <a:p>
            <a:pPr marL="232943" indent="-232943">
              <a:buFont typeface="Calibri Light" panose="020F0302020204030204" pitchFamily="34" charset="0"/>
              <a:buAutoNum type="arabicPeriod"/>
            </a:pPr>
            <a:r>
              <a:rPr lang="en-US" altLang="en-US" sz="900" b="1" dirty="0"/>
              <a:t>Focus on the possible gain LTC will provide instead of the possible loss.  </a:t>
            </a:r>
            <a:r>
              <a:rPr lang="en-US" altLang="en-US" sz="900" dirty="0"/>
              <a:t>Gamblers fell worse about losses than good about wins. Likewise, people who are considering LTC Insurance don't want to think about loss when planning for care, such as how their retirement savings may be depleted.  Instead, try and focus on the fact that a small LTC Insurance premium gives the policyholder the possibility of a BIG payoff in benefits.  For example, a $2,000 annual premium could result in $300,000 to pay for high-quality care ah at home.</a:t>
            </a:r>
          </a:p>
          <a:p>
            <a:pPr marL="232943" indent="-232943">
              <a:buFont typeface="Calibri Light" panose="020F0302020204030204" pitchFamily="34" charset="0"/>
              <a:buAutoNum type="arabicPeriod"/>
            </a:pPr>
            <a:r>
              <a:rPr lang="en-US" altLang="en-US" sz="900" b="1" dirty="0"/>
              <a:t>Use stories, not statistics!</a:t>
            </a:r>
            <a:r>
              <a:rPr lang="en-US" altLang="en-US" sz="900" dirty="0"/>
              <a:t>   Statistics are important for discovering trends and insights, but they are awful when used for discussing LTC planning.  Statistics destroy empathy and emotion.  People are way too optimistic about their future and think they will be on the winning side of a statistic.  Focus on stories and experience when talking about planning for LTC.</a:t>
            </a:r>
          </a:p>
          <a:p>
            <a:pPr marL="232943" indent="-232943">
              <a:buFont typeface="Calibri Light" panose="020F0302020204030204" pitchFamily="34" charset="0"/>
              <a:buAutoNum type="arabicPeriod"/>
            </a:pPr>
            <a:r>
              <a:rPr lang="en-US" altLang="en-US" sz="900" b="1" dirty="0"/>
              <a:t>Focus on now benefits, not the future.</a:t>
            </a:r>
            <a:r>
              <a:rPr lang="en-US" altLang="en-US" sz="900" dirty="0"/>
              <a:t>  It's incredibly hard for people to imagine aging and needing help.  Only something like an</a:t>
            </a:r>
            <a:r>
              <a:rPr lang="en-US" altLang="en-US" sz="900" u="sng" dirty="0"/>
              <a:t> </a:t>
            </a:r>
            <a:r>
              <a:rPr lang="en-US" altLang="en-US" sz="900" dirty="0">
                <a:hlinkClick r:id="rId4"/>
              </a:rPr>
              <a:t>aging suit</a:t>
            </a:r>
            <a:r>
              <a:rPr lang="en-US" altLang="en-US" sz="900" u="sng" dirty="0"/>
              <a:t> </a:t>
            </a:r>
            <a:r>
              <a:rPr lang="en-US" altLang="en-US" sz="900" dirty="0"/>
              <a:t>can really give people a glimpse of how needing care will affect them and their families.  Instead, focus on the "now" benefits  of LTC Insurance.  The now benefits for LTC Insurance are harder to quantify, but they can include peace of mind, good health underwriting, and locking into a lower premium before a birthday.</a:t>
            </a:r>
          </a:p>
          <a:p>
            <a:pPr marL="232943" indent="-232943">
              <a:buFont typeface="Calibri Light" panose="020F0302020204030204" pitchFamily="34" charset="0"/>
              <a:buAutoNum type="arabicPeriod"/>
            </a:pPr>
            <a:r>
              <a:rPr lang="en-US" altLang="en-US" sz="900" b="1" dirty="0"/>
              <a:t>Help Guide</a:t>
            </a:r>
            <a:r>
              <a:rPr lang="en-US" altLang="en-US" sz="900" dirty="0"/>
              <a:t> </a:t>
            </a:r>
            <a:r>
              <a:rPr lang="en-US" altLang="en-US" sz="900" b="1" dirty="0"/>
              <a:t>Heuristics (rules of thumb). </a:t>
            </a:r>
            <a:r>
              <a:rPr lang="en-US" altLang="en-US" sz="900" dirty="0"/>
              <a:t>For analytical advisors, it's tempting to use tools such as cost of care surveys that project the cost of care 40 years in the future when designing plans.  A better approach is to "follow the crowd" and recommend benefits similar to what policyholders are </a:t>
            </a:r>
            <a:r>
              <a:rPr lang="en-US" altLang="en-US" sz="900" b="1" dirty="0"/>
              <a:t>actually buying</a:t>
            </a:r>
            <a:r>
              <a:rPr lang="en-US" altLang="en-US" sz="900" dirty="0"/>
              <a:t>.  You may think that people want customized solutions, but most would feel more comfortable picking options similar to other buyers.  Recommend they do what most people are doing.</a:t>
            </a:r>
          </a:p>
          <a:p>
            <a:pPr marL="232943" indent="-232943">
              <a:buFont typeface="Calibri Light" panose="020F0302020204030204" pitchFamily="34" charset="0"/>
              <a:buAutoNum type="arabicPeriod"/>
            </a:pPr>
            <a:r>
              <a:rPr lang="en-US" altLang="en-US" sz="900" b="1" dirty="0"/>
              <a:t>Force a choice.  </a:t>
            </a:r>
            <a:r>
              <a:rPr lang="en-US" altLang="en-US" sz="900" dirty="0"/>
              <a:t>When people have to make a decision, such as actively signing off the fact they have been offered LTC insurance but declined, they will be more likely to buy.  LTC planning is easy to delay, and people don't want to be told they can't delay that decision forever</a:t>
            </a:r>
          </a:p>
          <a:p>
            <a:pPr marL="232943" indent="-232943">
              <a:buFont typeface="Calibri Light" panose="020F0302020204030204" pitchFamily="34" charset="0"/>
              <a:buAutoNum type="arabicPeriod"/>
            </a:pP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034F3-D413-4355-A48D-5BC309B19B8D}"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06834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buFont typeface="Calibri Light" panose="020F0302020204030204" pitchFamily="34" charset="0"/>
              <a:buAutoNum type="arabicPeriod"/>
            </a:pPr>
            <a:r>
              <a:rPr lang="en-US" altLang="en-US" sz="900" b="1" dirty="0"/>
              <a:t>Keeping choices as simple as possible.  </a:t>
            </a:r>
            <a:r>
              <a:rPr lang="en-US" altLang="en-US" sz="900" dirty="0"/>
              <a:t>As an advisor, you may think your job is to give a possible buyer multiple options for planning for care, such as spread sheeting several insurance carriers or comparing standalone and linked products.  However, the reality is consumers don't want this - they want a </a:t>
            </a:r>
            <a:r>
              <a:rPr lang="en-US" altLang="en-US" sz="900" u="sng" dirty="0">
                <a:hlinkClick r:id="rId3"/>
              </a:rPr>
              <a:t>recommendation with just a few choices</a:t>
            </a:r>
            <a:r>
              <a:rPr lang="en-US" altLang="en-US" sz="900" dirty="0">
                <a:hlinkClick r:id="rId3"/>
              </a:rPr>
              <a:t>.</a:t>
            </a:r>
            <a:r>
              <a:rPr lang="en-US" altLang="en-US" sz="900" dirty="0"/>
              <a:t>  Limit the options they can consider.</a:t>
            </a:r>
          </a:p>
          <a:p>
            <a:pPr marL="232943" indent="-232943">
              <a:buFont typeface="Calibri Light" panose="020F0302020204030204" pitchFamily="34" charset="0"/>
              <a:buAutoNum type="arabicPeriod"/>
            </a:pPr>
            <a:r>
              <a:rPr lang="en-US" altLang="en-US" sz="900" b="1" dirty="0"/>
              <a:t>Focus on the possible gain LTC will provide instead of the possible loss.  </a:t>
            </a:r>
            <a:r>
              <a:rPr lang="en-US" altLang="en-US" sz="900" dirty="0"/>
              <a:t>Gamblers fell worse about losses than good about wins. Likewise, people who are considering LTC Insurance don't want to think about loss when planning for care, such as how their retirement savings may be depleted.  Instead, try and focus on the fact that a small LTC Insurance premium gives the policyholder the possibility of a BIG payoff in benefits.  For example, a $2,000 annual premium could result in $300,000 to pay for high-quality care ah at home.</a:t>
            </a:r>
          </a:p>
          <a:p>
            <a:pPr marL="232943" indent="-232943">
              <a:buFont typeface="Calibri Light" panose="020F0302020204030204" pitchFamily="34" charset="0"/>
              <a:buAutoNum type="arabicPeriod"/>
            </a:pPr>
            <a:r>
              <a:rPr lang="en-US" altLang="en-US" sz="900" b="1" dirty="0"/>
              <a:t>Use stories, not statistics!</a:t>
            </a:r>
            <a:r>
              <a:rPr lang="en-US" altLang="en-US" sz="900" dirty="0"/>
              <a:t>   Statistics are important for discovering trends and insights, but they are awful when used for discussing LTC planning.  Statistics destroy empathy and emotion.  People are way too optimistic about their future and think they will be on the winning side of a statistic.  Focus on stories and experience when talking about planning for LTC.</a:t>
            </a:r>
          </a:p>
          <a:p>
            <a:pPr marL="232943" indent="-232943">
              <a:buFont typeface="Calibri Light" panose="020F0302020204030204" pitchFamily="34" charset="0"/>
              <a:buAutoNum type="arabicPeriod"/>
            </a:pPr>
            <a:r>
              <a:rPr lang="en-US" altLang="en-US" sz="900" b="1" dirty="0"/>
              <a:t>Focus on now benefits, not the future.</a:t>
            </a:r>
            <a:r>
              <a:rPr lang="en-US" altLang="en-US" sz="900" dirty="0"/>
              <a:t>  It's incredibly hard for people to imagine aging and needing help.  Only something like an</a:t>
            </a:r>
            <a:r>
              <a:rPr lang="en-US" altLang="en-US" sz="900" u="sng" dirty="0"/>
              <a:t> </a:t>
            </a:r>
            <a:r>
              <a:rPr lang="en-US" altLang="en-US" sz="900" dirty="0">
                <a:hlinkClick r:id="rId4"/>
              </a:rPr>
              <a:t>aging suit</a:t>
            </a:r>
            <a:r>
              <a:rPr lang="en-US" altLang="en-US" sz="900" u="sng" dirty="0"/>
              <a:t> </a:t>
            </a:r>
            <a:r>
              <a:rPr lang="en-US" altLang="en-US" sz="900" dirty="0"/>
              <a:t>can really give people a glimpse of how needing care will affect them and their families.  Instead, focus on the "now" benefits  of LTC Insurance.  The now benefits for LTC Insurance are harder to quantify, but they can include peace of mind, good health underwriting, and locking into a lower premium before a birthday.</a:t>
            </a:r>
          </a:p>
          <a:p>
            <a:pPr marL="232943" indent="-232943">
              <a:buFont typeface="Calibri Light" panose="020F0302020204030204" pitchFamily="34" charset="0"/>
              <a:buAutoNum type="arabicPeriod"/>
            </a:pPr>
            <a:r>
              <a:rPr lang="en-US" altLang="en-US" sz="900" b="1" dirty="0"/>
              <a:t>Help Guide</a:t>
            </a:r>
            <a:r>
              <a:rPr lang="en-US" altLang="en-US" sz="900" dirty="0"/>
              <a:t> </a:t>
            </a:r>
            <a:r>
              <a:rPr lang="en-US" altLang="en-US" sz="900" b="1" dirty="0"/>
              <a:t>Heuristics (rules of thumb). </a:t>
            </a:r>
            <a:r>
              <a:rPr lang="en-US" altLang="en-US" sz="900" dirty="0"/>
              <a:t>For analytical advisors, it's tempting to use tools such as cost of care surveys that project the cost of care 40 years in the future when designing plans.  A better approach is to "follow the crowd" and recommend benefits similar to what policyholders are </a:t>
            </a:r>
            <a:r>
              <a:rPr lang="en-US" altLang="en-US" sz="900" b="1" dirty="0"/>
              <a:t>actually buying</a:t>
            </a:r>
            <a:r>
              <a:rPr lang="en-US" altLang="en-US" sz="900" dirty="0"/>
              <a:t>.  You may think that people want customized solutions, but most would feel more comfortable picking options similar to other buyers.  Recommend they do what most people are doing.</a:t>
            </a:r>
          </a:p>
          <a:p>
            <a:pPr marL="232943" indent="-232943">
              <a:buFont typeface="Calibri Light" panose="020F0302020204030204" pitchFamily="34" charset="0"/>
              <a:buAutoNum type="arabicPeriod"/>
            </a:pPr>
            <a:r>
              <a:rPr lang="en-US" altLang="en-US" sz="900" b="1" dirty="0"/>
              <a:t>Force a choice.  </a:t>
            </a:r>
            <a:r>
              <a:rPr lang="en-US" altLang="en-US" sz="900" dirty="0"/>
              <a:t>When people have to make a decision, such as actively signing off the fact they have been offered LTC insurance but declined, they will be more likely to buy.  LTC planning is easy to delay, and people don't want to be told they can't delay that decision forever</a:t>
            </a:r>
          </a:p>
          <a:p>
            <a:pPr marL="232943" indent="-232943">
              <a:buFont typeface="Calibri Light" panose="020F0302020204030204" pitchFamily="34" charset="0"/>
              <a:buAutoNum type="arabicPeriod"/>
            </a:pP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034F3-D413-4355-A48D-5BC309B19B8D}"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2177040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buFont typeface="Calibri Light" panose="020F0302020204030204" pitchFamily="34" charset="0"/>
              <a:buAutoNum type="arabicPeriod"/>
            </a:pPr>
            <a:r>
              <a:rPr lang="en-US" altLang="en-US" sz="900" b="1" dirty="0"/>
              <a:t>Keeping choices as simple as possible.  </a:t>
            </a:r>
            <a:r>
              <a:rPr lang="en-US" altLang="en-US" sz="900" dirty="0"/>
              <a:t>As an advisor, you may think your job is to give a possible buyer multiple options for planning for care, such as spread sheeting several insurance carriers or comparing standalone and linked products.  However, the reality is consumers don't want this - they want a </a:t>
            </a:r>
            <a:r>
              <a:rPr lang="en-US" altLang="en-US" sz="900" u="sng" dirty="0">
                <a:hlinkClick r:id="rId3"/>
              </a:rPr>
              <a:t>recommendation with just a few choices</a:t>
            </a:r>
            <a:r>
              <a:rPr lang="en-US" altLang="en-US" sz="900" dirty="0">
                <a:hlinkClick r:id="rId3"/>
              </a:rPr>
              <a:t>.</a:t>
            </a:r>
            <a:r>
              <a:rPr lang="en-US" altLang="en-US" sz="900" dirty="0"/>
              <a:t>  Limit the options they can consider.</a:t>
            </a:r>
          </a:p>
          <a:p>
            <a:pPr marL="232943" indent="-232943">
              <a:buFont typeface="Calibri Light" panose="020F0302020204030204" pitchFamily="34" charset="0"/>
              <a:buAutoNum type="arabicPeriod"/>
            </a:pPr>
            <a:r>
              <a:rPr lang="en-US" altLang="en-US" sz="900" b="1" dirty="0"/>
              <a:t>Focus on the possible gain LTC will provide instead of the possible loss.  </a:t>
            </a:r>
            <a:r>
              <a:rPr lang="en-US" altLang="en-US" sz="900" dirty="0"/>
              <a:t>Gamblers fell worse about losses than good about wins. Likewise, people who are considering LTC Insurance don't want to think about loss when planning for care, such as how their retirement savings may be depleted.  Instead, try and focus on the fact that a small LTC Insurance premium gives the policyholder the possibility of a BIG payoff in benefits.  For example, a $2,000 annual premium could result in $300,000 to pay for high-quality care ah at home.</a:t>
            </a:r>
          </a:p>
          <a:p>
            <a:pPr marL="232943" indent="-232943">
              <a:buFont typeface="Calibri Light" panose="020F0302020204030204" pitchFamily="34" charset="0"/>
              <a:buAutoNum type="arabicPeriod"/>
            </a:pPr>
            <a:r>
              <a:rPr lang="en-US" altLang="en-US" sz="900" b="1" dirty="0"/>
              <a:t>Use stories, not statistics!</a:t>
            </a:r>
            <a:r>
              <a:rPr lang="en-US" altLang="en-US" sz="900" dirty="0"/>
              <a:t>   Statistics are important for discovering trends and insights, but they are awful when used for discussing LTC planning.  Statistics destroy empathy and emotion.  People are way too optimistic about their future and think they will be on the winning side of a statistic.  Focus on stories and experience when talking about planning for LTC.</a:t>
            </a:r>
          </a:p>
          <a:p>
            <a:pPr marL="232943" indent="-232943">
              <a:buFont typeface="Calibri Light" panose="020F0302020204030204" pitchFamily="34" charset="0"/>
              <a:buAutoNum type="arabicPeriod"/>
            </a:pPr>
            <a:r>
              <a:rPr lang="en-US" altLang="en-US" sz="900" b="1" dirty="0"/>
              <a:t>Focus on now benefits, not the future.</a:t>
            </a:r>
            <a:r>
              <a:rPr lang="en-US" altLang="en-US" sz="900" dirty="0"/>
              <a:t>  It's incredibly hard for people to imagine aging and needing help.  Only something like an</a:t>
            </a:r>
            <a:r>
              <a:rPr lang="en-US" altLang="en-US" sz="900" u="sng" dirty="0"/>
              <a:t> </a:t>
            </a:r>
            <a:r>
              <a:rPr lang="en-US" altLang="en-US" sz="900" dirty="0">
                <a:hlinkClick r:id="rId4"/>
              </a:rPr>
              <a:t>aging suit</a:t>
            </a:r>
            <a:r>
              <a:rPr lang="en-US" altLang="en-US" sz="900" u="sng" dirty="0"/>
              <a:t> </a:t>
            </a:r>
            <a:r>
              <a:rPr lang="en-US" altLang="en-US" sz="900" dirty="0"/>
              <a:t>can really give people a glimpse of how needing care will affect them and their families.  Instead, focus on the "now" benefits  of LTC Insurance.  The now benefits for LTC Insurance are harder to quantify, but they can include peace of mind, good health underwriting, and locking into a lower premium before a birthday.</a:t>
            </a:r>
          </a:p>
          <a:p>
            <a:pPr marL="232943" indent="-232943">
              <a:buFont typeface="Calibri Light" panose="020F0302020204030204" pitchFamily="34" charset="0"/>
              <a:buAutoNum type="arabicPeriod"/>
            </a:pPr>
            <a:r>
              <a:rPr lang="en-US" altLang="en-US" sz="900" b="1" dirty="0"/>
              <a:t>Help Guide</a:t>
            </a:r>
            <a:r>
              <a:rPr lang="en-US" altLang="en-US" sz="900" dirty="0"/>
              <a:t> </a:t>
            </a:r>
            <a:r>
              <a:rPr lang="en-US" altLang="en-US" sz="900" b="1" dirty="0"/>
              <a:t>Heuristics (rules of thumb). </a:t>
            </a:r>
            <a:r>
              <a:rPr lang="en-US" altLang="en-US" sz="900" dirty="0"/>
              <a:t>For analytical advisors, it's tempting to use tools such as cost of care surveys that project the cost of care 40 years in the future when designing plans.  A better approach is to "follow the crowd" and recommend benefits similar to what policyholders are </a:t>
            </a:r>
            <a:r>
              <a:rPr lang="en-US" altLang="en-US" sz="900" b="1" dirty="0"/>
              <a:t>actually buying</a:t>
            </a:r>
            <a:r>
              <a:rPr lang="en-US" altLang="en-US" sz="900" dirty="0"/>
              <a:t>.  You may think that people want customized solutions, but most would feel more comfortable picking options similar to other buyers.  Recommend they do what most people are doing.</a:t>
            </a:r>
          </a:p>
          <a:p>
            <a:pPr marL="232943" indent="-232943">
              <a:buFont typeface="Calibri Light" panose="020F0302020204030204" pitchFamily="34" charset="0"/>
              <a:buAutoNum type="arabicPeriod"/>
            </a:pPr>
            <a:r>
              <a:rPr lang="en-US" altLang="en-US" sz="900" b="1" dirty="0"/>
              <a:t>Force a choice.  </a:t>
            </a:r>
            <a:r>
              <a:rPr lang="en-US" altLang="en-US" sz="900" dirty="0"/>
              <a:t>When people have to make a decision, such as actively signing off the fact they have been offered LTC insurance but declined, they will be more likely to buy.  LTC planning is easy to delay, and people don't want to be told they can't delay that decision forever</a:t>
            </a:r>
          </a:p>
          <a:p>
            <a:pPr marL="232943" indent="-232943">
              <a:buFont typeface="Calibri Light" panose="020F0302020204030204" pitchFamily="34" charset="0"/>
              <a:buAutoNum type="arabicPeriod"/>
            </a:pP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034F3-D413-4355-A48D-5BC309B19B8D}"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541180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17</a:t>
            </a:fld>
            <a:endParaRPr lang="en-US" dirty="0"/>
          </a:p>
        </p:txBody>
      </p:sp>
    </p:spTree>
    <p:extLst>
      <p:ext uri="{BB962C8B-B14F-4D97-AF65-F5344CB8AC3E}">
        <p14:creationId xmlns:p14="http://schemas.microsoft.com/office/powerpoint/2010/main" val="384739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2</a:t>
            </a:fld>
            <a:endParaRPr lang="en-US" dirty="0"/>
          </a:p>
        </p:txBody>
      </p:sp>
    </p:spTree>
    <p:extLst>
      <p:ext uri="{BB962C8B-B14F-4D97-AF65-F5344CB8AC3E}">
        <p14:creationId xmlns:p14="http://schemas.microsoft.com/office/powerpoint/2010/main" val="1984549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DINO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4</a:t>
            </a:fld>
            <a:endParaRPr lang="en-US" dirty="0"/>
          </a:p>
        </p:txBody>
      </p:sp>
    </p:spTree>
    <p:extLst>
      <p:ext uri="{BB962C8B-B14F-4D97-AF65-F5344CB8AC3E}">
        <p14:creationId xmlns:p14="http://schemas.microsoft.com/office/powerpoint/2010/main" val="202863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5</a:t>
            </a:fld>
            <a:endParaRPr lang="en-US" dirty="0"/>
          </a:p>
        </p:txBody>
      </p:sp>
    </p:spTree>
    <p:extLst>
      <p:ext uri="{BB962C8B-B14F-4D97-AF65-F5344CB8AC3E}">
        <p14:creationId xmlns:p14="http://schemas.microsoft.com/office/powerpoint/2010/main" val="84059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6</a:t>
            </a:fld>
            <a:endParaRPr lang="en-US" dirty="0"/>
          </a:p>
        </p:txBody>
      </p:sp>
    </p:spTree>
    <p:extLst>
      <p:ext uri="{BB962C8B-B14F-4D97-AF65-F5344CB8AC3E}">
        <p14:creationId xmlns:p14="http://schemas.microsoft.com/office/powerpoint/2010/main" val="122940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7</a:t>
            </a:fld>
            <a:endParaRPr lang="en-US" dirty="0"/>
          </a:p>
        </p:txBody>
      </p:sp>
    </p:spTree>
    <p:extLst>
      <p:ext uri="{BB962C8B-B14F-4D97-AF65-F5344CB8AC3E}">
        <p14:creationId xmlns:p14="http://schemas.microsoft.com/office/powerpoint/2010/main" val="73133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8</a:t>
            </a:fld>
            <a:endParaRPr lang="en-US" dirty="0"/>
          </a:p>
        </p:txBody>
      </p:sp>
    </p:spTree>
    <p:extLst>
      <p:ext uri="{BB962C8B-B14F-4D97-AF65-F5344CB8AC3E}">
        <p14:creationId xmlns:p14="http://schemas.microsoft.com/office/powerpoint/2010/main" val="328006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buFont typeface="Arial"/>
              <a:buNone/>
            </a:pPr>
            <a:endParaRPr lang="en-GB" sz="1200" kern="0"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89088050-D69E-41A8-BCD7-F24681898C89}" type="slidenum">
              <a:rPr lang="en-US" smtClean="0"/>
              <a:pPr/>
              <a:t>9</a:t>
            </a:fld>
            <a:endParaRPr lang="en-US" dirty="0"/>
          </a:p>
        </p:txBody>
      </p:sp>
    </p:spTree>
    <p:extLst>
      <p:ext uri="{BB962C8B-B14F-4D97-AF65-F5344CB8AC3E}">
        <p14:creationId xmlns:p14="http://schemas.microsoft.com/office/powerpoint/2010/main" val="157471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88050-D69E-41A8-BCD7-F24681898C89}" type="slidenum">
              <a:rPr lang="en-US" smtClean="0"/>
              <a:pPr/>
              <a:t>10</a:t>
            </a:fld>
            <a:endParaRPr lang="en-US" dirty="0"/>
          </a:p>
        </p:txBody>
      </p:sp>
    </p:spTree>
    <p:extLst>
      <p:ext uri="{BB962C8B-B14F-4D97-AF65-F5344CB8AC3E}">
        <p14:creationId xmlns:p14="http://schemas.microsoft.com/office/powerpoint/2010/main" val="2261294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p:cNvSpPr/>
          <p:nvPr userDrawn="1"/>
        </p:nvSpPr>
        <p:spPr>
          <a:xfrm>
            <a:off x="0" y="0"/>
            <a:ext cx="930302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11" b="17274"/>
          <a:stretch/>
        </p:blipFill>
        <p:spPr>
          <a:xfrm>
            <a:off x="-769" y="303094"/>
            <a:ext cx="9303795" cy="4478841"/>
          </a:xfrm>
          <a:prstGeom prst="rect">
            <a:avLst/>
          </a:prstGeom>
        </p:spPr>
      </p:pic>
    </p:spTree>
    <p:extLst>
      <p:ext uri="{BB962C8B-B14F-4D97-AF65-F5344CB8AC3E}">
        <p14:creationId xmlns:p14="http://schemas.microsoft.com/office/powerpoint/2010/main" val="975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Wingdings" charset="2"/>
              <a:buChar char="§"/>
              <a:defRPr sz="2500" b="0" i="0">
                <a:latin typeface="Roboto" panose="02000000000000000000" pitchFamily="2" charset="0"/>
                <a:ea typeface="Roboto" panose="02000000000000000000" pitchFamily="2" charset="0"/>
                <a:cs typeface="Roboto" panose="02000000000000000000" pitchFamily="2" charset="0"/>
              </a:defRPr>
            </a:lvl1pPr>
            <a:lvl2pPr marL="742950" indent="-285750">
              <a:buFont typeface="Wingdings" charset="2"/>
              <a:buChar char="§"/>
              <a:defRPr sz="2000" b="0" i="0">
                <a:latin typeface="Roboto" panose="02000000000000000000" pitchFamily="2" charset="0"/>
                <a:ea typeface="Roboto" panose="02000000000000000000" pitchFamily="2" charset="0"/>
                <a:cs typeface="Roboto" panose="02000000000000000000" pitchFamily="2" charset="0"/>
              </a:defRPr>
            </a:lvl2pPr>
            <a:lvl3pPr marL="1143000" indent="-228600">
              <a:buFont typeface="Wingdings" charset="2"/>
              <a:buChar char="§"/>
              <a:defRPr sz="2000" b="0" i="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1" smtClean="0">
                <a:solidFill>
                  <a:schemeClr val="tx1"/>
                </a:solidFill>
                <a:latin typeface="DINOT-Bold"/>
                <a:cs typeface="DINOT-Bold"/>
              </a:rPr>
              <a:t>‹#›</a:t>
            </a:fld>
            <a:endParaRPr lang="en-US" sz="1000" b="1" dirty="0">
              <a:solidFill>
                <a:schemeClr val="tx1"/>
              </a:solidFill>
              <a:latin typeface="DINOT-Bold"/>
              <a:cs typeface="DINOT-Bold"/>
            </a:endParaRPr>
          </a:p>
        </p:txBody>
      </p:sp>
      <p:sp>
        <p:nvSpPr>
          <p:cNvPr id="2" name="Rectangle 1"/>
          <p:cNvSpPr/>
          <p:nvPr userDrawn="1"/>
        </p:nvSpPr>
        <p:spPr>
          <a:xfrm>
            <a:off x="0" y="405441"/>
            <a:ext cx="9144000" cy="422694"/>
          </a:xfrm>
          <a:prstGeom prst="rect">
            <a:avLst/>
          </a:prstGeom>
          <a:solidFill>
            <a:srgbClr val="262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B63"/>
              </a:solidFill>
            </a:endParaRPr>
          </a:p>
        </p:txBody>
      </p:sp>
      <p:sp>
        <p:nvSpPr>
          <p:cNvPr id="6" name="Title 5"/>
          <p:cNvSpPr>
            <a:spLocks noGrp="1"/>
          </p:cNvSpPr>
          <p:nvPr>
            <p:ph type="title"/>
          </p:nvPr>
        </p:nvSpPr>
        <p:spPr>
          <a:xfrm>
            <a:off x="457201" y="286239"/>
            <a:ext cx="7432431" cy="522470"/>
          </a:xfrm>
        </p:spPr>
        <p:txBody>
          <a:bodyPr>
            <a:normAutofit/>
          </a:bodyPr>
          <a:lstStyle>
            <a:lvl1pPr>
              <a:defRPr sz="1700" b="1">
                <a:latin typeface="Roboto Slab" pitchFamily="2" charset="0"/>
                <a:ea typeface="Roboto Slab" pitchFamily="2" charset="0"/>
              </a:defRPr>
            </a:lvl1pPr>
          </a:lstStyle>
          <a:p>
            <a:r>
              <a:rPr lang="en-US" dirty="0"/>
              <a:t>Click to edit Master title style</a:t>
            </a:r>
          </a:p>
        </p:txBody>
      </p:sp>
    </p:spTree>
    <p:extLst>
      <p:ext uri="{BB962C8B-B14F-4D97-AF65-F5344CB8AC3E}">
        <p14:creationId xmlns:p14="http://schemas.microsoft.com/office/powerpoint/2010/main" val="16112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p:cNvSpPr/>
          <p:nvPr userDrawn="1"/>
        </p:nvSpPr>
        <p:spPr>
          <a:xfrm>
            <a:off x="0" y="0"/>
            <a:ext cx="9144000" cy="867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1" smtClean="0">
                <a:solidFill>
                  <a:schemeClr val="tx1"/>
                </a:solidFill>
                <a:latin typeface="DINOT-Bold"/>
                <a:cs typeface="DINOT-Bold"/>
              </a:rPr>
              <a:t>‹#›</a:t>
            </a:fld>
            <a:endParaRPr lang="en-US" sz="1000" b="1" dirty="0">
              <a:solidFill>
                <a:schemeClr val="tx1"/>
              </a:solidFill>
              <a:latin typeface="DINOT-Bold"/>
              <a:cs typeface="DINOT-Bold"/>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102" b="6413"/>
          <a:stretch/>
        </p:blipFill>
        <p:spPr>
          <a:xfrm>
            <a:off x="0" y="1057275"/>
            <a:ext cx="9144000" cy="3686883"/>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11454" b="28081"/>
          <a:stretch/>
        </p:blipFill>
        <p:spPr>
          <a:xfrm>
            <a:off x="-1" y="1057275"/>
            <a:ext cx="9147116" cy="3686884"/>
          </a:xfrm>
          <a:prstGeom prst="rect">
            <a:avLst/>
          </a:prstGeom>
        </p:spPr>
      </p:pic>
    </p:spTree>
    <p:extLst>
      <p:ext uri="{BB962C8B-B14F-4D97-AF65-F5344CB8AC3E}">
        <p14:creationId xmlns:p14="http://schemas.microsoft.com/office/powerpoint/2010/main" val="315813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buClr>
                <a:schemeClr val="accent1"/>
              </a:buClr>
              <a:defRPr sz="2800" b="0" i="0">
                <a:latin typeface="Roboto" panose="02000000000000000000" pitchFamily="2" charset="0"/>
                <a:ea typeface="Roboto" panose="02000000000000000000" pitchFamily="2" charset="0"/>
                <a:cs typeface="Roboto" panose="02000000000000000000" pitchFamily="2" charset="0"/>
              </a:defRPr>
            </a:lvl1pPr>
            <a:lvl2pPr>
              <a:buClr>
                <a:schemeClr val="accent1"/>
              </a:buClr>
              <a:defRPr sz="2400" b="0" i="0">
                <a:latin typeface="Roboto" panose="02000000000000000000" pitchFamily="2" charset="0"/>
                <a:ea typeface="Roboto" panose="02000000000000000000" pitchFamily="2" charset="0"/>
                <a:cs typeface="Roboto" panose="02000000000000000000" pitchFamily="2" charset="0"/>
              </a:defRPr>
            </a:lvl2pPr>
            <a:lvl3pPr>
              <a:buClr>
                <a:schemeClr val="accent1"/>
              </a:buClr>
              <a:defRPr sz="2000" b="0" i="0">
                <a:latin typeface="Roboto" panose="02000000000000000000" pitchFamily="2" charset="0"/>
                <a:ea typeface="Roboto" panose="02000000000000000000" pitchFamily="2" charset="0"/>
                <a:cs typeface="Roboto" panose="02000000000000000000" pitchFamily="2" charset="0"/>
              </a:defRPr>
            </a:lvl3pPr>
            <a:lvl4pPr>
              <a:buClr>
                <a:schemeClr val="accent1"/>
              </a:buClr>
              <a:defRPr sz="1800" b="0" i="0">
                <a:latin typeface="Roboto" panose="02000000000000000000" pitchFamily="2" charset="0"/>
                <a:ea typeface="Roboto" panose="02000000000000000000" pitchFamily="2" charset="0"/>
                <a:cs typeface="Roboto" panose="02000000000000000000" pitchFamily="2" charset="0"/>
              </a:defRPr>
            </a:lvl4pPr>
            <a:lvl5pPr>
              <a:buClr>
                <a:schemeClr val="accent1"/>
              </a:buClr>
              <a:defRPr sz="1800" b="0" i="0">
                <a:latin typeface="Roboto" panose="02000000000000000000" pitchFamily="2" charset="0"/>
                <a:ea typeface="Roboto" panose="02000000000000000000" pitchFamily="2" charset="0"/>
                <a:cs typeface="Roboto"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buClr>
                <a:schemeClr val="accent1"/>
              </a:buCl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457201" y="286239"/>
            <a:ext cx="7432431" cy="522470"/>
          </a:xfrm>
        </p:spPr>
        <p:txBody>
          <a:bodyPr/>
          <a:lstStyle/>
          <a:p>
            <a:r>
              <a:rPr lang="en-US"/>
              <a:t>Click to edit Master title style</a:t>
            </a:r>
          </a:p>
        </p:txBody>
      </p:sp>
      <p:sp>
        <p:nvSpPr>
          <p:cNvPr id="8" name="TextBox 7"/>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0" smtClean="0">
                <a:solidFill>
                  <a:schemeClr val="tx1"/>
                </a:solidFill>
                <a:latin typeface="DINOT-Bold"/>
                <a:cs typeface="DINOT-Bold"/>
              </a:rPr>
              <a:t>‹#›</a:t>
            </a:fld>
            <a:endParaRPr lang="en-US" sz="1000" b="0" dirty="0">
              <a:solidFill>
                <a:schemeClr val="tx1"/>
              </a:solidFill>
              <a:latin typeface="DINOT-Bold"/>
              <a:cs typeface="DINOT-Bold"/>
            </a:endParaRPr>
          </a:p>
        </p:txBody>
      </p:sp>
    </p:spTree>
    <p:extLst>
      <p:ext uri="{BB962C8B-B14F-4D97-AF65-F5344CB8AC3E}">
        <p14:creationId xmlns:p14="http://schemas.microsoft.com/office/powerpoint/2010/main" val="46141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solidFill>
                  <a:srgbClr val="462CC6"/>
                </a:solidFill>
                <a:latin typeface="Roboto Condensed" panose="02000000000000000000" pitchFamily="2" charset="0"/>
                <a:ea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buClr>
                <a:srgbClr val="462CC6"/>
              </a:buClr>
              <a:defRPr sz="2400"/>
            </a:lvl1pPr>
            <a:lvl2pPr>
              <a:buClr>
                <a:srgbClr val="462CC6"/>
              </a:buClr>
              <a:defRPr sz="2000"/>
            </a:lvl2pPr>
            <a:lvl3pPr>
              <a:buClr>
                <a:srgbClr val="462CC6"/>
              </a:buClr>
              <a:defRPr sz="1800"/>
            </a:lvl3pPr>
            <a:lvl4pPr>
              <a:buClr>
                <a:srgbClr val="462CC6"/>
              </a:buClr>
              <a:defRPr sz="1600"/>
            </a:lvl4pPr>
            <a:lvl5pPr>
              <a:buClr>
                <a:srgbClr val="462CC6"/>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solidFill>
                  <a:srgbClr val="462CC6"/>
                </a:solidFill>
                <a:latin typeface="Roboto Condensed" panose="02000000000000000000" pitchFamily="2" charset="0"/>
                <a:ea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marL="342900" indent="-342900">
              <a:buClr>
                <a:srgbClr val="462CC6"/>
              </a:buClr>
              <a:buFont typeface="Wingdings" charset="2"/>
              <a:buChar char="§"/>
              <a:defRPr sz="2400"/>
            </a:lvl1pPr>
            <a:lvl2pPr marL="742950" indent="-285750">
              <a:buClr>
                <a:srgbClr val="462CC6"/>
              </a:buClr>
              <a:buFont typeface="Wingdings" charset="2"/>
              <a:buChar char="§"/>
              <a:defRPr sz="2000"/>
            </a:lvl2pPr>
            <a:lvl3pPr marL="1143000" indent="-228600">
              <a:buClr>
                <a:srgbClr val="462CC6"/>
              </a:buClr>
              <a:buFont typeface="Wingdings" charset="2"/>
              <a:buChar char="§"/>
              <a:defRPr sz="1800"/>
            </a:lvl3pPr>
            <a:lvl4pPr marL="1600200" indent="-228600">
              <a:buClr>
                <a:srgbClr val="462CC6"/>
              </a:buClr>
              <a:buFont typeface="Wingdings" charset="2"/>
              <a:buChar char="§"/>
              <a:defRPr sz="1600"/>
            </a:lvl4pPr>
            <a:lvl5pPr marL="2057400" indent="-228600">
              <a:buClr>
                <a:srgbClr val="462CC6"/>
              </a:buClr>
              <a:buFont typeface="Wingdings" charset="2"/>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22DA91C-EEA4-4E95-A41B-7173BBAEF4E0}" type="datetime1">
              <a:rPr lang="en-US" smtClean="0"/>
              <a:t>2/26/2024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54DB76-5E78-43D4-B9AC-1A2D53EF145C}" type="slidenum">
              <a:rPr lang="en-US" smtClean="0"/>
              <a:t>‹#›</a:t>
            </a:fld>
            <a:endParaRPr lang="en-US" dirty="0"/>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088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800100" y="2266950"/>
            <a:ext cx="7543800" cy="609600"/>
          </a:xfrm>
          <a:prstGeom prst="rect">
            <a:avLst/>
          </a:prstGeom>
        </p:spPr>
      </p:pic>
      <p:pic>
        <p:nvPicPr>
          <p:cNvPr id="11" name="Picture 10"/>
          <p:cNvPicPr>
            <a:picLocks noChangeAspect="1"/>
          </p:cNvPicPr>
          <p:nvPr userDrawn="1"/>
        </p:nvPicPr>
        <p:blipFill>
          <a:blip r:embed="rId2"/>
          <a:stretch>
            <a:fillRect/>
          </a:stretch>
        </p:blipFill>
        <p:spPr>
          <a:xfrm>
            <a:off x="800100" y="2266950"/>
            <a:ext cx="7543800" cy="609600"/>
          </a:xfrm>
          <a:prstGeom prst="rect">
            <a:avLst/>
          </a:prstGeom>
        </p:spPr>
      </p:pic>
      <p:sp>
        <p:nvSpPr>
          <p:cNvPr id="14" name="Title 13"/>
          <p:cNvSpPr>
            <a:spLocks noGrp="1"/>
          </p:cNvSpPr>
          <p:nvPr>
            <p:ph type="title"/>
          </p:nvPr>
        </p:nvSpPr>
        <p:spPr>
          <a:xfrm>
            <a:off x="457201" y="286239"/>
            <a:ext cx="7713785" cy="522470"/>
          </a:xfrm>
        </p:spPr>
        <p:txBody>
          <a:bodyPr/>
          <a:lstStyle/>
          <a:p>
            <a:r>
              <a:rPr lang="en-US" dirty="0"/>
              <a:t>Click to edit Master title style</a:t>
            </a:r>
          </a:p>
        </p:txBody>
      </p:sp>
      <p:sp>
        <p:nvSpPr>
          <p:cNvPr id="12" name="TextBox 11"/>
          <p:cNvSpPr txBox="1"/>
          <p:nvPr userDrawn="1"/>
        </p:nvSpPr>
        <p:spPr>
          <a:xfrm>
            <a:off x="6989275" y="4888872"/>
            <a:ext cx="1792586" cy="246221"/>
          </a:xfrm>
          <a:prstGeom prst="rect">
            <a:avLst/>
          </a:prstGeom>
          <a:noFill/>
        </p:spPr>
        <p:txBody>
          <a:bodyPr wrap="square" rtlCol="0">
            <a:spAutoFit/>
          </a:bodyPr>
          <a:lstStyle/>
          <a:p>
            <a:pPr algn="r"/>
            <a:fld id="{F6D08F81-C9D1-4103-9071-45A82AA28CD2}" type="slidenum">
              <a:rPr lang="en-US" sz="1000" b="1" smtClean="0">
                <a:solidFill>
                  <a:schemeClr val="tx1"/>
                </a:solidFill>
                <a:latin typeface="DINOT-Bold"/>
                <a:cs typeface="DINOT-Bold"/>
              </a:rPr>
              <a:t>‹#›</a:t>
            </a:fld>
            <a:endParaRPr lang="en-US" sz="1000" b="1" dirty="0">
              <a:solidFill>
                <a:schemeClr val="tx1"/>
              </a:solidFill>
              <a:latin typeface="DINOT-Bold"/>
              <a:cs typeface="DINOT-Bold"/>
            </a:endParaRPr>
          </a:p>
        </p:txBody>
      </p:sp>
    </p:spTree>
    <p:extLst>
      <p:ext uri="{BB962C8B-B14F-4D97-AF65-F5344CB8AC3E}">
        <p14:creationId xmlns:p14="http://schemas.microsoft.com/office/powerpoint/2010/main" val="126086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076326"/>
            <a:ext cx="5111750" cy="3518297"/>
          </a:xfrm>
        </p:spPr>
        <p:txBody>
          <a:bodyPr/>
          <a:lstStyle>
            <a:lvl1pPr>
              <a:buClr>
                <a:schemeClr val="accent1"/>
              </a:buClr>
              <a:defRPr sz="3200"/>
            </a:lvl1pPr>
            <a:lvl2pPr>
              <a:buClr>
                <a:schemeClr val="accent1"/>
              </a:buClr>
              <a:defRPr sz="2800"/>
            </a:lvl2pPr>
            <a:lvl3pPr>
              <a:buClr>
                <a:schemeClr val="accent1"/>
              </a:buClr>
              <a:defRPr sz="2400"/>
            </a:lvl3pPr>
            <a:lvl4pPr>
              <a:buClr>
                <a:schemeClr val="accent1"/>
              </a:buClr>
              <a:defRPr sz="2000"/>
            </a:lvl4pPr>
            <a:lvl5pPr>
              <a:buClr>
                <a:schemeClr val="accent1"/>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F4C8E-2D64-4959-BA3E-01D11CB9CF41}" type="datetime1">
              <a:rPr lang="en-US" smtClean="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54DB76-5E78-43D4-B9AC-1A2D53EF145C}" type="slidenum">
              <a:rPr lang="en-US" smtClean="0"/>
              <a:t>‹#›</a:t>
            </a:fld>
            <a:endParaRPr lang="en-US" dirty="0"/>
          </a:p>
        </p:txBody>
      </p:sp>
      <p:sp>
        <p:nvSpPr>
          <p:cNvPr id="8" name="Title 5"/>
          <p:cNvSpPr>
            <a:spLocks noGrp="1"/>
          </p:cNvSpPr>
          <p:nvPr>
            <p:ph type="title"/>
          </p:nvPr>
        </p:nvSpPr>
        <p:spPr>
          <a:xfrm>
            <a:off x="457201" y="286239"/>
            <a:ext cx="7432431" cy="522470"/>
          </a:xfrm>
        </p:spPr>
        <p:txBody>
          <a:bodyPr/>
          <a:lstStyle/>
          <a:p>
            <a:r>
              <a:rPr lang="en-US"/>
              <a:t>Click to edit Master title style</a:t>
            </a:r>
          </a:p>
        </p:txBody>
      </p:sp>
    </p:spTree>
    <p:extLst>
      <p:ext uri="{BB962C8B-B14F-4D97-AF65-F5344CB8AC3E}">
        <p14:creationId xmlns:p14="http://schemas.microsoft.com/office/powerpoint/2010/main" val="128467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013792"/>
            <a:ext cx="5486400" cy="30117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D9BB3E5-8605-49E8-A6D1-56ACD9BE1A8E}" type="datetime1">
              <a:rPr lang="en-US" smtClean="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54DB76-5E78-43D4-B9AC-1A2D53EF145C}" type="slidenum">
              <a:rPr lang="en-US" smtClean="0"/>
              <a:t>‹#›</a:t>
            </a:fld>
            <a:endParaRPr lang="en-US" dirty="0"/>
          </a:p>
        </p:txBody>
      </p:sp>
      <p:sp>
        <p:nvSpPr>
          <p:cNvPr id="8" name="Title 5"/>
          <p:cNvSpPr txBox="1">
            <a:spLocks/>
          </p:cNvSpPr>
          <p:nvPr userDrawn="1"/>
        </p:nvSpPr>
        <p:spPr>
          <a:xfrm>
            <a:off x="457201" y="286239"/>
            <a:ext cx="7432431" cy="52247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0" i="0" kern="1200">
                <a:solidFill>
                  <a:srgbClr val="FFFFFF"/>
                </a:solidFill>
                <a:latin typeface="DINOT-Bold"/>
                <a:ea typeface="+mj-ea"/>
                <a:cs typeface="DINOT-Bold"/>
              </a:defRPr>
            </a:lvl1pPr>
          </a:lstStyle>
          <a:p>
            <a:r>
              <a:rPr lang="en-US" sz="1700" b="1" dirty="0">
                <a:latin typeface="Roboto Slab" pitchFamily="2" charset="0"/>
                <a:ea typeface="Roboto Slab" pitchFamily="2" charset="0"/>
              </a:rPr>
              <a:t>Click to edit Master title style</a:t>
            </a:r>
          </a:p>
        </p:txBody>
      </p:sp>
    </p:spTree>
    <p:extLst>
      <p:ext uri="{BB962C8B-B14F-4D97-AF65-F5344CB8AC3E}">
        <p14:creationId xmlns:p14="http://schemas.microsoft.com/office/powerpoint/2010/main" val="127518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l="24" t="40681" r="648" b="48230"/>
          <a:stretch/>
        </p:blipFill>
        <p:spPr>
          <a:xfrm>
            <a:off x="2209" y="0"/>
            <a:ext cx="9141791" cy="680314"/>
          </a:xfrm>
          <a:prstGeom prst="rect">
            <a:avLst/>
          </a:prstGeom>
        </p:spPr>
      </p:pic>
      <p:sp>
        <p:nvSpPr>
          <p:cNvPr id="11" name="Rectangle 10"/>
          <p:cNvSpPr/>
          <p:nvPr userDrawn="1"/>
        </p:nvSpPr>
        <p:spPr>
          <a:xfrm>
            <a:off x="0" y="405441"/>
            <a:ext cx="9144000" cy="422694"/>
          </a:xfrm>
          <a:prstGeom prst="rect">
            <a:avLst/>
          </a:prstGeom>
          <a:solidFill>
            <a:srgbClr val="262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B63"/>
              </a:solidFill>
            </a:endParaRPr>
          </a:p>
        </p:txBody>
      </p:sp>
      <p:sp>
        <p:nvSpPr>
          <p:cNvPr id="2" name="Title Placeholder 1"/>
          <p:cNvSpPr>
            <a:spLocks noGrp="1"/>
          </p:cNvSpPr>
          <p:nvPr>
            <p:ph type="title"/>
          </p:nvPr>
        </p:nvSpPr>
        <p:spPr>
          <a:xfrm>
            <a:off x="457201" y="286239"/>
            <a:ext cx="7432431" cy="52247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DINOT"/>
                <a:cs typeface="DINOT"/>
              </a:defRPr>
            </a:lvl1pPr>
          </a:lstStyle>
          <a:p>
            <a:fld id="{2DD60387-569F-40CE-892C-6EB29675F711}" type="datetime1">
              <a:rPr lang="en-US" smtClean="0"/>
              <a:pPr/>
              <a:t>2/26/2024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DINOT"/>
                <a:cs typeface="DINO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DINOT"/>
                <a:cs typeface="DINOT"/>
              </a:defRPr>
            </a:lvl1pPr>
          </a:lstStyle>
          <a:p>
            <a:fld id="{7854DB76-5E78-43D4-B9AC-1A2D53EF145C}" type="slidenum">
              <a:rPr lang="en-US" smtClean="0"/>
              <a:pPr/>
              <a:t>‹#›</a:t>
            </a:fld>
            <a:endParaRPr lang="en-US" dirty="0"/>
          </a:p>
        </p:txBody>
      </p:sp>
      <p:sp>
        <p:nvSpPr>
          <p:cNvPr id="9" name="TextBox 8"/>
          <p:cNvSpPr txBox="1"/>
          <p:nvPr userDrawn="1"/>
        </p:nvSpPr>
        <p:spPr>
          <a:xfrm>
            <a:off x="-1" y="5041107"/>
            <a:ext cx="7889631" cy="102394"/>
          </a:xfrm>
          <a:prstGeom prst="rect">
            <a:avLst/>
          </a:prstGeom>
          <a:solidFill>
            <a:schemeClr val="tx2"/>
          </a:solidFill>
        </p:spPr>
        <p:txBody>
          <a:bodyPr wrap="square" lIns="182880" tIns="182880" rIns="182880" bIns="182880" rtlCol="0" anchor="b">
            <a:noAutofit/>
          </a:bodyPr>
          <a:lstStyle/>
          <a:p>
            <a:pPr>
              <a:spcAft>
                <a:spcPts val="2500"/>
              </a:spcAft>
            </a:pPr>
            <a:endParaRPr lang="en-US" sz="2000" dirty="0">
              <a:solidFill>
                <a:schemeClr val="bg1"/>
              </a:solidFill>
              <a:latin typeface="DINOT"/>
              <a:cs typeface="DINOT"/>
            </a:endParaRPr>
          </a:p>
        </p:txBody>
      </p:sp>
    </p:spTree>
    <p:extLst>
      <p:ext uri="{BB962C8B-B14F-4D97-AF65-F5344CB8AC3E}">
        <p14:creationId xmlns:p14="http://schemas.microsoft.com/office/powerpoint/2010/main" val="3743605344"/>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1" r:id="rId3"/>
    <p:sldLayoutId id="2147483652" r:id="rId4"/>
    <p:sldLayoutId id="2147483653" r:id="rId5"/>
    <p:sldLayoutId id="2147483654" r:id="rId6"/>
    <p:sldLayoutId id="2147483656" r:id="rId7"/>
    <p:sldLayoutId id="2147483657" r:id="rId8"/>
  </p:sldLayoutIdLst>
  <p:hf hdr="0" ftr="0" dt="0"/>
  <p:txStyles>
    <p:titleStyle>
      <a:lvl1pPr algn="l" defTabSz="914400" rtl="0" eaLnBrk="1" latinLnBrk="0" hangingPunct="1">
        <a:spcBef>
          <a:spcPct val="0"/>
        </a:spcBef>
        <a:buNone/>
        <a:defRPr sz="1700" b="1" i="0" kern="1200">
          <a:solidFill>
            <a:srgbClr val="FFFFFF"/>
          </a:solidFill>
          <a:latin typeface="Roboto Slab" pitchFamily="2" charset="0"/>
          <a:ea typeface="Roboto Slab" pitchFamily="2" charset="0"/>
          <a:cs typeface="Roboto Slab" pitchFamily="2" charset="0"/>
        </a:defRPr>
      </a:lvl1pPr>
    </p:titleStyle>
    <p:bodyStyle>
      <a:lvl1pPr marL="342900" indent="-342900" algn="l" defTabSz="914400" rtl="0" eaLnBrk="1" latinLnBrk="0" hangingPunct="1">
        <a:spcBef>
          <a:spcPct val="20000"/>
        </a:spcBef>
        <a:buClr>
          <a:srgbClr val="462CC6"/>
        </a:buClr>
        <a:buFont typeface="Wingdings" charset="2"/>
        <a:buChar char="§"/>
        <a:defRPr sz="32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914400" rtl="0" eaLnBrk="1" latinLnBrk="0" hangingPunct="1">
        <a:spcBef>
          <a:spcPct val="20000"/>
        </a:spcBef>
        <a:buClr>
          <a:srgbClr val="462CC6"/>
        </a:buClr>
        <a:buFont typeface="Wingdings" charset="2"/>
        <a:buChar char="§"/>
        <a:defRPr sz="2800" b="0" i="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spcBef>
          <a:spcPct val="20000"/>
        </a:spcBef>
        <a:buClr>
          <a:srgbClr val="462CC6"/>
        </a:buClr>
        <a:buFont typeface="Wingdings" charset="2"/>
        <a:buChar char="§"/>
        <a:defRPr sz="2400" b="0" i="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spcBef>
          <a:spcPct val="20000"/>
        </a:spcBef>
        <a:buClr>
          <a:srgbClr val="462CC6"/>
        </a:buClr>
        <a:buFont typeface="Wingdings" charset="2"/>
        <a:buChar char="§"/>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spcBef>
          <a:spcPct val="20000"/>
        </a:spcBef>
        <a:buClr>
          <a:srgbClr val="462CC6"/>
        </a:buClr>
        <a:buFont typeface="Wingdings" charset="2"/>
        <a:buChar char="§"/>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notesSlide" Target="../notesSlides/notesSlide8.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40" Type="http://schemas.openxmlformats.org/officeDocument/2006/relationships/tags" Target="../tags/tag140.xml"/><Relationship Id="rId145" Type="http://schemas.openxmlformats.org/officeDocument/2006/relationships/tags" Target="../tags/tag145.xml"/><Relationship Id="rId161" Type="http://schemas.openxmlformats.org/officeDocument/2006/relationships/tags" Target="../tags/tag161.xml"/><Relationship Id="rId166" Type="http://schemas.openxmlformats.org/officeDocument/2006/relationships/tags" Target="../tags/tag166.xml"/><Relationship Id="rId1" Type="http://schemas.openxmlformats.org/officeDocument/2006/relationships/tags" Target="../tags/tag1.xml"/><Relationship Id="rId6" Type="http://schemas.openxmlformats.org/officeDocument/2006/relationships/tags" Target="../tags/tag6.xml"/><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tags" Target="../tags/tag119.xml"/><Relationship Id="rId44" Type="http://schemas.openxmlformats.org/officeDocument/2006/relationships/tags" Target="../tags/tag44.xml"/><Relationship Id="rId60" Type="http://schemas.openxmlformats.org/officeDocument/2006/relationships/tags" Target="../tags/tag60.xml"/><Relationship Id="rId65" Type="http://schemas.openxmlformats.org/officeDocument/2006/relationships/tags" Target="../tags/tag65.xml"/><Relationship Id="rId81" Type="http://schemas.openxmlformats.org/officeDocument/2006/relationships/tags" Target="../tags/tag81.xml"/><Relationship Id="rId86" Type="http://schemas.openxmlformats.org/officeDocument/2006/relationships/tags" Target="../tags/tag86.xml"/><Relationship Id="rId130" Type="http://schemas.openxmlformats.org/officeDocument/2006/relationships/tags" Target="../tags/tag130.xml"/><Relationship Id="rId135" Type="http://schemas.openxmlformats.org/officeDocument/2006/relationships/tags" Target="../tags/tag135.xml"/><Relationship Id="rId151" Type="http://schemas.openxmlformats.org/officeDocument/2006/relationships/tags" Target="../tags/tag151.xml"/><Relationship Id="rId156" Type="http://schemas.openxmlformats.org/officeDocument/2006/relationships/tags" Target="../tags/tag156.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tags" Target="../tags/tag141.xml"/><Relationship Id="rId146" Type="http://schemas.openxmlformats.org/officeDocument/2006/relationships/tags" Target="../tags/tag146.xml"/><Relationship Id="rId167" Type="http://schemas.openxmlformats.org/officeDocument/2006/relationships/tags" Target="../tags/tag167.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162" Type="http://schemas.openxmlformats.org/officeDocument/2006/relationships/tags" Target="../tags/tag16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157" Type="http://schemas.openxmlformats.org/officeDocument/2006/relationships/tags" Target="../tags/tag157.xml"/><Relationship Id="rId61" Type="http://schemas.openxmlformats.org/officeDocument/2006/relationships/tags" Target="../tags/tag61.xml"/><Relationship Id="rId82" Type="http://schemas.openxmlformats.org/officeDocument/2006/relationships/tags" Target="../tags/tag82.xml"/><Relationship Id="rId152" Type="http://schemas.openxmlformats.org/officeDocument/2006/relationships/tags" Target="../tags/tag15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48" Type="http://schemas.openxmlformats.org/officeDocument/2006/relationships/tags" Target="../tags/tag148.xml"/><Relationship Id="rId164" Type="http://schemas.openxmlformats.org/officeDocument/2006/relationships/tags" Target="../tags/tag164.xml"/><Relationship Id="rId169" Type="http://schemas.openxmlformats.org/officeDocument/2006/relationships/slideLayout" Target="../slideLayouts/slideLayout4.xml"/><Relationship Id="rId4" Type="http://schemas.openxmlformats.org/officeDocument/2006/relationships/tags" Target="../tags/tag4.xml"/><Relationship Id="rId9" Type="http://schemas.openxmlformats.org/officeDocument/2006/relationships/tags" Target="../tags/tag9.xml"/><Relationship Id="rId26" Type="http://schemas.openxmlformats.org/officeDocument/2006/relationships/tags" Target="../tags/tag26.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6" Type="http://schemas.openxmlformats.org/officeDocument/2006/relationships/tags" Target="../tags/tag16.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books on it&#10;&#10;Description automatically generated with low confidence">
            <a:extLst>
              <a:ext uri="{FF2B5EF4-FFF2-40B4-BE49-F238E27FC236}">
                <a16:creationId xmlns:a16="http://schemas.microsoft.com/office/drawing/2014/main" id="{D87321E4-F546-8706-90AB-5D86FE81772A}"/>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3744" r="1291" b="26010"/>
          <a:stretch/>
        </p:blipFill>
        <p:spPr>
          <a:xfrm>
            <a:off x="0" y="263390"/>
            <a:ext cx="9306640" cy="4538695"/>
          </a:xfrm>
          <a:prstGeom prst="rect">
            <a:avLst/>
          </a:prstGeom>
        </p:spPr>
      </p:pic>
      <p:sp>
        <p:nvSpPr>
          <p:cNvPr id="4" name="TextBox 3"/>
          <p:cNvSpPr txBox="1"/>
          <p:nvPr/>
        </p:nvSpPr>
        <p:spPr>
          <a:xfrm>
            <a:off x="0" y="208726"/>
            <a:ext cx="9306640" cy="553998"/>
          </a:xfrm>
          <a:prstGeom prst="rect">
            <a:avLst/>
          </a:prstGeom>
          <a:solidFill>
            <a:schemeClr val="bg1"/>
          </a:solidFill>
          <a:ln>
            <a:noFill/>
          </a:ln>
        </p:spPr>
        <p:txBody>
          <a:bodyPr wrap="square" rtlCol="0">
            <a:spAutoFit/>
          </a:bodyPr>
          <a:lstStyle/>
          <a:p>
            <a:r>
              <a:rPr lang="en-US" sz="3000" b="1" dirty="0">
                <a:solidFill>
                  <a:srgbClr val="262B63"/>
                </a:solidFill>
                <a:latin typeface="Roboto Black" panose="02000000000000000000" pitchFamily="2" charset="0"/>
                <a:ea typeface="Roboto Black" panose="02000000000000000000" pitchFamily="2" charset="0"/>
                <a:cs typeface="DINOT-Bold"/>
              </a:rPr>
              <a:t>Planning for Long-Term Care (LTC)</a:t>
            </a:r>
          </a:p>
        </p:txBody>
      </p:sp>
      <p:pic>
        <p:nvPicPr>
          <p:cNvPr id="70" name="Picture 3" descr="K:\Dropbox\- Tim Lapetino\LTCI\- Design\ltci-partners-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685" y="4811915"/>
            <a:ext cx="787550" cy="31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2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a:xfrm>
            <a:off x="457201" y="271569"/>
            <a:ext cx="7432431" cy="522470"/>
          </a:xfrm>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Paying for LTC</a:t>
            </a:r>
          </a:p>
        </p:txBody>
      </p:sp>
      <p:sp>
        <p:nvSpPr>
          <p:cNvPr id="2" name="TextBox 1">
            <a:extLst>
              <a:ext uri="{FF2B5EF4-FFF2-40B4-BE49-F238E27FC236}">
                <a16:creationId xmlns:a16="http://schemas.microsoft.com/office/drawing/2014/main" id="{1AE430D8-B127-A86D-0006-1CCA6539D127}"/>
              </a:ext>
            </a:extLst>
          </p:cNvPr>
          <p:cNvSpPr txBox="1"/>
          <p:nvPr/>
        </p:nvSpPr>
        <p:spPr>
          <a:xfrm>
            <a:off x="457201" y="841837"/>
            <a:ext cx="8276053" cy="276999"/>
          </a:xfrm>
          <a:prstGeom prst="rect">
            <a:avLst/>
          </a:prstGeom>
          <a:noFill/>
        </p:spPr>
        <p:txBody>
          <a:bodyPr wrap="square" lIns="0" tIns="0" rIns="0" bIns="0" rtlCol="0">
            <a:spAutoFit/>
          </a:bodyPr>
          <a:lstStyle/>
          <a:p>
            <a:r>
              <a:rPr lang="en-GB" dirty="0">
                <a:latin typeface="Franklin Gothic Book" panose="020B0503020102020204" pitchFamily="34" charset="0"/>
              </a:rPr>
              <a:t>Who pays for LTC? Will medical insurance cover it?</a:t>
            </a:r>
            <a:endParaRPr lang="en-GB" sz="2000" baseline="30000" dirty="0">
              <a:latin typeface="Franklin Gothic Book" panose="020B0503020102020204" pitchFamily="34" charset="0"/>
            </a:endParaRPr>
          </a:p>
        </p:txBody>
      </p:sp>
      <p:sp>
        <p:nvSpPr>
          <p:cNvPr id="3" name="TextBox 2">
            <a:extLst>
              <a:ext uri="{FF2B5EF4-FFF2-40B4-BE49-F238E27FC236}">
                <a16:creationId xmlns:a16="http://schemas.microsoft.com/office/drawing/2014/main" id="{2F22E26E-4F80-34DD-6AA9-98FE1A686A93}"/>
              </a:ext>
            </a:extLst>
          </p:cNvPr>
          <p:cNvSpPr txBox="1"/>
          <p:nvPr/>
        </p:nvSpPr>
        <p:spPr>
          <a:xfrm>
            <a:off x="457201" y="1099862"/>
            <a:ext cx="8418349" cy="338554"/>
          </a:xfrm>
          <a:prstGeom prst="rect">
            <a:avLst/>
          </a:prstGeom>
          <a:noFill/>
        </p:spPr>
        <p:txBody>
          <a:bodyPr wrap="square" lIns="0" tIns="0" rIns="0" bIns="0" rtlCol="0">
            <a:spAutoFit/>
          </a:bodyPr>
          <a:lstStyle/>
          <a:p>
            <a:pPr>
              <a:buClr>
                <a:srgbClr val="4CBCEA"/>
              </a:buClr>
            </a:pPr>
            <a:r>
              <a:rPr lang="en-GB" sz="1100" dirty="0">
                <a:solidFill>
                  <a:schemeClr val="accent3"/>
                </a:solidFill>
                <a:latin typeface="Franklin Gothic Book" panose="020B0503020102020204" pitchFamily="34" charset="0"/>
              </a:rPr>
              <a:t>It’s a common misconception that Medicare or Medicaid will cover all expenses. The truth is you’ll need to be able to cover much of the costs yourself in the form of either cash or private insurance.</a:t>
            </a:r>
            <a:endParaRPr lang="en-GB" sz="1100" baseline="30000" dirty="0">
              <a:solidFill>
                <a:schemeClr val="accent3"/>
              </a:solidFill>
              <a:latin typeface="Franklin Gothic Book" panose="020B0503020102020204" pitchFamily="34" charset="0"/>
            </a:endParaRPr>
          </a:p>
        </p:txBody>
      </p:sp>
      <p:graphicFrame>
        <p:nvGraphicFramePr>
          <p:cNvPr id="8" name="Table 8">
            <a:extLst>
              <a:ext uri="{FF2B5EF4-FFF2-40B4-BE49-F238E27FC236}">
                <a16:creationId xmlns:a16="http://schemas.microsoft.com/office/drawing/2014/main" id="{13312DE4-35A5-1BD3-4F91-3581D989EFD9}"/>
              </a:ext>
            </a:extLst>
          </p:cNvPr>
          <p:cNvGraphicFramePr>
            <a:graphicFrameLocks noGrp="1"/>
          </p:cNvGraphicFramePr>
          <p:nvPr>
            <p:extLst>
              <p:ext uri="{D42A27DB-BD31-4B8C-83A1-F6EECF244321}">
                <p14:modId xmlns:p14="http://schemas.microsoft.com/office/powerpoint/2010/main" val="184560770"/>
              </p:ext>
            </p:extLst>
          </p:nvPr>
        </p:nvGraphicFramePr>
        <p:xfrm>
          <a:off x="107576" y="1290531"/>
          <a:ext cx="8987526" cy="3499931"/>
        </p:xfrm>
        <a:graphic>
          <a:graphicData uri="http://schemas.openxmlformats.org/drawingml/2006/table">
            <a:tbl>
              <a:tblPr firstRow="1" bandRow="1">
                <a:tableStyleId>{5C22544A-7EE6-4342-B048-85BDC9FD1C3A}</a:tableStyleId>
              </a:tblPr>
              <a:tblGrid>
                <a:gridCol w="1384175">
                  <a:extLst>
                    <a:ext uri="{9D8B030D-6E8A-4147-A177-3AD203B41FA5}">
                      <a16:colId xmlns:a16="http://schemas.microsoft.com/office/drawing/2014/main" val="4186710169"/>
                    </a:ext>
                  </a:extLst>
                </a:gridCol>
                <a:gridCol w="2739514">
                  <a:extLst>
                    <a:ext uri="{9D8B030D-6E8A-4147-A177-3AD203B41FA5}">
                      <a16:colId xmlns:a16="http://schemas.microsoft.com/office/drawing/2014/main" val="3195420992"/>
                    </a:ext>
                  </a:extLst>
                </a:gridCol>
                <a:gridCol w="1369635">
                  <a:extLst>
                    <a:ext uri="{9D8B030D-6E8A-4147-A177-3AD203B41FA5}">
                      <a16:colId xmlns:a16="http://schemas.microsoft.com/office/drawing/2014/main" val="2449949751"/>
                    </a:ext>
                  </a:extLst>
                </a:gridCol>
                <a:gridCol w="1427552">
                  <a:extLst>
                    <a:ext uri="{9D8B030D-6E8A-4147-A177-3AD203B41FA5}">
                      <a16:colId xmlns:a16="http://schemas.microsoft.com/office/drawing/2014/main" val="112441582"/>
                    </a:ext>
                  </a:extLst>
                </a:gridCol>
                <a:gridCol w="2066650">
                  <a:extLst>
                    <a:ext uri="{9D8B030D-6E8A-4147-A177-3AD203B41FA5}">
                      <a16:colId xmlns:a16="http://schemas.microsoft.com/office/drawing/2014/main" val="232328255"/>
                    </a:ext>
                  </a:extLst>
                </a:gridCol>
              </a:tblGrid>
              <a:tr h="360045">
                <a:tc>
                  <a:txBody>
                    <a:bodyPr/>
                    <a:lstStyle/>
                    <a:p>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r>
                        <a:rPr lang="en-US" sz="900" b="1" cap="all" dirty="0">
                          <a:solidFill>
                            <a:schemeClr val="bg1"/>
                          </a:solidFill>
                          <a:latin typeface="Arial" panose="020B0604020202020204" pitchFamily="34" charset="0"/>
                          <a:cs typeface="Arial" panose="020B0604020202020204" pitchFamily="34" charset="0"/>
                        </a:rPr>
                        <a:t>Medicare</a:t>
                      </a:r>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cap="all" dirty="0">
                          <a:solidFill>
                            <a:schemeClr val="bg1"/>
                          </a:solidFill>
                          <a:latin typeface="Arial" panose="020B0604020202020204" pitchFamily="34" charset="0"/>
                          <a:cs typeface="Arial" panose="020B0604020202020204" pitchFamily="34" charset="0"/>
                        </a:rPr>
                        <a:t>Private</a:t>
                      </a:r>
                      <a:r>
                        <a:rPr lang="en-US" sz="900" b="1" cap="all" baseline="0" dirty="0">
                          <a:solidFill>
                            <a:schemeClr val="bg1"/>
                          </a:solidFill>
                          <a:latin typeface="Arial" panose="020B0604020202020204" pitchFamily="34" charset="0"/>
                          <a:cs typeface="Arial" panose="020B0604020202020204" pitchFamily="34" charset="0"/>
                        </a:rPr>
                        <a:t> Medigap Insurance</a:t>
                      </a:r>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cap="all" dirty="0">
                          <a:solidFill>
                            <a:schemeClr val="bg1"/>
                          </a:solidFill>
                          <a:latin typeface="Arial" panose="020B0604020202020204" pitchFamily="34" charset="0"/>
                          <a:cs typeface="Arial" panose="020B0604020202020204" pitchFamily="34" charset="0"/>
                        </a:rPr>
                        <a:t>Medicaid</a:t>
                      </a:r>
                    </a:p>
                    <a:p>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cap="all" dirty="0">
                          <a:solidFill>
                            <a:schemeClr val="bg1"/>
                          </a:solidFill>
                          <a:latin typeface="Arial" panose="020B0604020202020204" pitchFamily="34" charset="0"/>
                          <a:cs typeface="Arial" panose="020B0604020202020204" pitchFamily="34" charset="0"/>
                        </a:rPr>
                        <a:t>You Pay on Your Own</a:t>
                      </a:r>
                    </a:p>
                    <a:p>
                      <a:endParaRPr lang="en-US" sz="900" dirty="0">
                        <a:solidFill>
                          <a:schemeClr val="bg1"/>
                        </a:solidFill>
                        <a:latin typeface="Arial" panose="020B0604020202020204" pitchFamily="34" charset="0"/>
                        <a:cs typeface="Arial" panose="020B0604020202020204" pitchFamily="34" charset="0"/>
                      </a:endParaRPr>
                    </a:p>
                  </a:txBody>
                  <a:tcPr>
                    <a:solidFill>
                      <a:schemeClr val="accent1">
                        <a:lumMod val="75000"/>
                      </a:schemeClr>
                    </a:solidFill>
                  </a:tcPr>
                </a:tc>
                <a:extLst>
                  <a:ext uri="{0D108BD9-81ED-4DB2-BD59-A6C34878D82A}">
                    <a16:rowId xmlns:a16="http://schemas.microsoft.com/office/drawing/2014/main" val="848031870"/>
                  </a:ext>
                </a:extLst>
              </a:tr>
              <a:tr h="985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Nursing Home Care</a:t>
                      </a:r>
                      <a:endParaRPr lang="en-US" sz="900" b="0" dirty="0">
                        <a:latin typeface="Arial" panose="020B0604020202020204" pitchFamily="34" charset="0"/>
                        <a:cs typeface="Arial" panose="020B0604020202020204" pitchFamily="34" charset="0"/>
                      </a:endParaRPr>
                    </a:p>
                  </a:txBody>
                  <a:tcPr/>
                </a:tc>
                <a:tc>
                  <a:txBody>
                    <a:bodyPr/>
                    <a:lstStyle/>
                    <a:p>
                      <a:pPr>
                        <a:lnSpc>
                          <a:spcPct val="100000"/>
                        </a:lnSpc>
                      </a:pPr>
                      <a:r>
                        <a:rPr lang="en-US" sz="800" dirty="0">
                          <a:solidFill>
                            <a:schemeClr val="tx1"/>
                          </a:solidFill>
                          <a:latin typeface="Arial" panose="020B0604020202020204" pitchFamily="34" charset="0"/>
                          <a:cs typeface="Arial" panose="020B0604020202020204" pitchFamily="34" charset="0"/>
                        </a:rPr>
                        <a:t>Days 0 – 20:  Pays in full if you’re hospitalized for at least three consecutive days before entering a Medicare-approved skilled nursing facility.</a:t>
                      </a:r>
                    </a:p>
                    <a:p>
                      <a:pPr>
                        <a:lnSpc>
                          <a:spcPct val="100000"/>
                        </a:lnSpc>
                      </a:pPr>
                      <a:r>
                        <a:rPr lang="en-US" sz="800" dirty="0">
                          <a:solidFill>
                            <a:schemeClr val="tx1"/>
                          </a:solidFill>
                          <a:latin typeface="Arial" panose="020B0604020202020204" pitchFamily="34" charset="0"/>
                          <a:cs typeface="Arial" panose="020B0604020202020204" pitchFamily="34" charset="0"/>
                        </a:rPr>
                        <a:t>Days 21 – 100: May pay for the difference between the total</a:t>
                      </a:r>
                      <a:r>
                        <a:rPr lang="en-US" sz="800" baseline="0" dirty="0">
                          <a:solidFill>
                            <a:schemeClr val="tx1"/>
                          </a:solidFill>
                          <a:latin typeface="Arial" panose="020B0604020202020204" pitchFamily="34" charset="0"/>
                          <a:cs typeface="Arial" panose="020B0604020202020204" pitchFamily="34" charset="0"/>
                        </a:rPr>
                        <a:t> daily cost and a significant copayment if you continue to need skilled nursing care. </a:t>
                      </a:r>
                    </a:p>
                    <a:p>
                      <a:pPr>
                        <a:lnSpc>
                          <a:spcPct val="100000"/>
                        </a:lnSpc>
                      </a:pPr>
                      <a:r>
                        <a:rPr lang="en-US" sz="800" baseline="0" dirty="0">
                          <a:solidFill>
                            <a:schemeClr val="tx1"/>
                          </a:solidFill>
                          <a:latin typeface="Arial" panose="020B0604020202020204" pitchFamily="34" charset="0"/>
                          <a:cs typeface="Arial" panose="020B0604020202020204" pitchFamily="34" charset="0"/>
                        </a:rPr>
                        <a:t>Days 100+: Does not pay</a:t>
                      </a:r>
                      <a:endParaRPr lang="en-IN" sz="8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Days 21 – 80: May cover a significant copayment if your nursing home stay meets all other Medicare requirements</a:t>
                      </a:r>
                      <a:endParaRPr lang="en-IN" sz="800" baseline="300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800" dirty="0">
                          <a:solidFill>
                            <a:schemeClr val="tx1"/>
                          </a:solidFill>
                          <a:latin typeface="Arial" panose="020B0604020202020204" pitchFamily="34" charset="0"/>
                          <a:cs typeface="Arial" panose="020B0604020202020204" pitchFamily="34" charset="0"/>
                        </a:rPr>
                        <a:t>Medicaid</a:t>
                      </a:r>
                      <a:r>
                        <a:rPr lang="en-IN" sz="800" baseline="0" dirty="0">
                          <a:solidFill>
                            <a:schemeClr val="tx1"/>
                          </a:solidFill>
                          <a:latin typeface="Arial" panose="020B0604020202020204" pitchFamily="34" charset="0"/>
                          <a:cs typeface="Arial" panose="020B0604020202020204" pitchFamily="34" charset="0"/>
                        </a:rPr>
                        <a:t> will pay for nursing home care. However, most individuals will not qualify </a:t>
                      </a:r>
                      <a:r>
                        <a:rPr lang="en-IN" sz="800" dirty="0">
                          <a:solidFill>
                            <a:schemeClr val="tx1"/>
                          </a:solidFill>
                          <a:latin typeface="Arial" panose="020B0604020202020204" pitchFamily="34" charset="0"/>
                          <a:cs typeface="Arial" panose="020B0604020202020204" pitchFamily="34" charset="0"/>
                        </a:rPr>
                        <a:t>for Medicaid in most states unless he or she has less than $2,000 in countable assets</a:t>
                      </a:r>
                      <a:endParaRPr lang="en-IN" sz="800" baseline="300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If you need only personal or supervisory care in a nursing home and/or have not had a prior hospital stay, or if you choose a nursing home that does not participate</a:t>
                      </a:r>
                      <a:r>
                        <a:rPr lang="en-US" sz="800" baseline="0" dirty="0">
                          <a:solidFill>
                            <a:schemeClr val="tx1"/>
                          </a:solidFill>
                          <a:latin typeface="Arial" panose="020B0604020202020204" pitchFamily="34" charset="0"/>
                          <a:cs typeface="Arial" panose="020B0604020202020204" pitchFamily="34" charset="0"/>
                        </a:rPr>
                        <a:t> in Medicaid or is not Medicare certified. Also, if you need care beyond the 100 days Medicare is willing to pay</a:t>
                      </a:r>
                      <a:endParaRPr lang="en-US" sz="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27151943"/>
                  </a:ext>
                </a:extLst>
              </a:tr>
              <a:tr h="494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Assisted Living Facility</a:t>
                      </a:r>
                      <a:r>
                        <a:rPr lang="en-US" sz="900" b="0" baseline="0" dirty="0">
                          <a:solidFill>
                            <a:schemeClr val="tx1"/>
                          </a:solidFill>
                          <a:latin typeface="Arial" panose="020B0604020202020204" pitchFamily="34" charset="0"/>
                          <a:cs typeface="Arial" panose="020B0604020202020204" pitchFamily="34" charset="0"/>
                        </a:rPr>
                        <a:t> </a:t>
                      </a:r>
                      <a:r>
                        <a:rPr lang="en-US" sz="900" b="0" dirty="0">
                          <a:solidFill>
                            <a:schemeClr val="tx1"/>
                          </a:solidFill>
                          <a:latin typeface="Arial" panose="020B0604020202020204" pitchFamily="34" charset="0"/>
                          <a:cs typeface="Arial" panose="020B0604020202020204" pitchFamily="34" charset="0"/>
                        </a:rPr>
                        <a:t>(and similar</a:t>
                      </a:r>
                      <a:r>
                        <a:rPr lang="en-US" sz="900" b="0" baseline="0" dirty="0">
                          <a:solidFill>
                            <a:schemeClr val="tx1"/>
                          </a:solidFill>
                          <a:latin typeface="Arial" panose="020B0604020202020204" pitchFamily="34" charset="0"/>
                          <a:cs typeface="Arial" panose="020B0604020202020204" pitchFamily="34" charset="0"/>
                        </a:rPr>
                        <a:t> facility options</a:t>
                      </a:r>
                      <a:r>
                        <a:rPr lang="en-US" sz="900" b="0" dirty="0">
                          <a:solidFill>
                            <a:schemeClr val="tx1"/>
                          </a:solidFill>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In some states, may pay care-related costs, but</a:t>
                      </a:r>
                      <a:r>
                        <a:rPr lang="en-US" sz="800" baseline="0" dirty="0">
                          <a:solidFill>
                            <a:schemeClr val="tx1"/>
                          </a:solidFill>
                          <a:latin typeface="Arial" panose="020B0604020202020204" pitchFamily="34" charset="0"/>
                          <a:cs typeface="Arial" panose="020B0604020202020204" pitchFamily="34" charset="0"/>
                        </a:rPr>
                        <a:t> not room and board</a:t>
                      </a:r>
                      <a:endParaRPr lang="en-IN" sz="8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 except as noted under Medicaid, if eligible</a:t>
                      </a:r>
                      <a:endParaRPr lang="en-IN"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26877711"/>
                  </a:ext>
                </a:extLst>
              </a:tr>
              <a:tr h="338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Continuing Care Retirement Community</a:t>
                      </a:r>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Does not pay</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a:t>
                      </a:r>
                      <a:endParaRPr lang="en-IN"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60712900"/>
                  </a:ext>
                </a:extLst>
              </a:tr>
              <a:tr h="250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Adult Day Services</a:t>
                      </a:r>
                      <a:endParaRPr lang="en-IN" sz="900" b="0" dirty="0">
                        <a:solidFill>
                          <a:schemeClr val="tx1"/>
                        </a:solidFill>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Not covered</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Not covered</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800" dirty="0">
                          <a:solidFill>
                            <a:schemeClr val="tx1"/>
                          </a:solidFill>
                          <a:latin typeface="Arial" panose="020B0604020202020204" pitchFamily="34" charset="0"/>
                          <a:cs typeface="Arial" panose="020B0604020202020204" pitchFamily="34" charset="0"/>
                        </a:rPr>
                        <a:t>Varies by state, financial and functional eligibility required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 except as noted under Medicaid,</a:t>
                      </a:r>
                      <a:r>
                        <a:rPr lang="en-US" sz="800" baseline="0" dirty="0">
                          <a:solidFill>
                            <a:schemeClr val="tx1"/>
                          </a:solidFill>
                          <a:latin typeface="Arial" panose="020B0604020202020204" pitchFamily="34" charset="0"/>
                          <a:cs typeface="Arial" panose="020B0604020202020204" pitchFamily="34" charset="0"/>
                        </a:rPr>
                        <a:t> if eligible</a:t>
                      </a:r>
                      <a:endParaRPr lang="en-IN"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03850737"/>
                  </a:ext>
                </a:extLst>
              </a:tr>
              <a:tr h="810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Home Health Care</a:t>
                      </a:r>
                      <a:endParaRPr lang="en-IN" sz="900" b="0" baseline="30000" dirty="0">
                        <a:solidFill>
                          <a:schemeClr val="tx1"/>
                        </a:solidFill>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Limited to reasonable, necessary part-time or intermittent skilled nursing care and home health aide services, and some therapies that are ordered by your doctor and provided by Medicare-certified home health agency. Does not pay for ongoing personal care or custodial care needs (help) with activities of daily living</a:t>
                      </a:r>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Not covered</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800" dirty="0">
                          <a:solidFill>
                            <a:schemeClr val="tx1"/>
                          </a:solidFill>
                          <a:latin typeface="Arial" panose="020B0604020202020204" pitchFamily="34" charset="0"/>
                          <a:cs typeface="Arial" panose="020B0604020202020204" pitchFamily="34" charset="0"/>
                        </a:rPr>
                        <a:t>Pays for, but states have option to limit some services, such as therapy</a:t>
                      </a:r>
                    </a:p>
                    <a:p>
                      <a:endParaRPr lang="en-US" sz="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You pay on your own for personal</a:t>
                      </a:r>
                      <a:r>
                        <a:rPr lang="en-US" sz="800" baseline="0" dirty="0">
                          <a:solidFill>
                            <a:schemeClr val="tx1"/>
                          </a:solidFill>
                          <a:latin typeface="Arial" panose="020B0604020202020204" pitchFamily="34" charset="0"/>
                          <a:cs typeface="Arial" panose="020B0604020202020204" pitchFamily="34" charset="0"/>
                        </a:rPr>
                        <a:t> or custodial care, except as noted under Medicaid, if eligible</a:t>
                      </a:r>
                      <a:endParaRPr lang="en-IN" sz="800" dirty="0">
                        <a:solidFill>
                          <a:schemeClr val="tx1"/>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4843857"/>
                  </a:ext>
                </a:extLst>
              </a:tr>
            </a:tbl>
          </a:graphicData>
        </a:graphic>
      </p:graphicFrame>
      <p:sp>
        <p:nvSpPr>
          <p:cNvPr id="9" name="Text Placeholder 1">
            <a:extLst>
              <a:ext uri="{FF2B5EF4-FFF2-40B4-BE49-F238E27FC236}">
                <a16:creationId xmlns:a16="http://schemas.microsoft.com/office/drawing/2014/main" id="{EF870B00-EE70-7237-206A-95E87860CF62}"/>
              </a:ext>
            </a:extLst>
          </p:cNvPr>
          <p:cNvSpPr txBox="1">
            <a:spLocks/>
          </p:cNvSpPr>
          <p:nvPr/>
        </p:nvSpPr>
        <p:spPr>
          <a:xfrm>
            <a:off x="11497" y="4834532"/>
            <a:ext cx="9167460" cy="275908"/>
          </a:xfrm>
          <a:prstGeom prst="rect">
            <a:avLst/>
          </a:prstGeom>
        </p:spPr>
        <p:txBody>
          <a:bodyPr/>
          <a:lstStyle>
            <a:lvl1pPr marL="227013" indent="-227013" algn="l" defTabSz="1068388" rtl="0" eaLnBrk="1" fontAlgn="base" hangingPunct="1">
              <a:spcBef>
                <a:spcPts val="883"/>
              </a:spcBef>
              <a:spcAft>
                <a:spcPct val="0"/>
              </a:spcAft>
              <a:buClr>
                <a:srgbClr val="002060"/>
              </a:buClr>
              <a:buSzPct val="110000"/>
              <a:buFont typeface="Arial"/>
              <a:buChar char="•"/>
              <a:defRPr sz="1200">
                <a:solidFill>
                  <a:schemeClr val="tx1"/>
                </a:solidFill>
                <a:latin typeface="Arial"/>
                <a:ea typeface="MS PGothic" pitchFamily="34" charset="-128"/>
                <a:cs typeface="Arial"/>
              </a:defRPr>
            </a:lvl1pPr>
            <a:lvl2pPr marL="455613" indent="-227013" algn="l" defTabSz="1068388" rtl="0" eaLnBrk="1" fontAlgn="base" hangingPunct="1">
              <a:spcBef>
                <a:spcPts val="883"/>
              </a:spcBef>
              <a:spcAft>
                <a:spcPct val="0"/>
              </a:spcAft>
              <a:buClr>
                <a:schemeClr val="accent2"/>
              </a:buClr>
              <a:buSzPct val="110000"/>
              <a:buFont typeface="Arial"/>
              <a:buChar char="•"/>
              <a:tabLst/>
              <a:defRPr sz="1200" b="0" baseline="0">
                <a:solidFill>
                  <a:schemeClr val="tx1"/>
                </a:solidFill>
                <a:latin typeface="Arial"/>
                <a:ea typeface="MS PGothic" pitchFamily="34" charset="-128"/>
                <a:cs typeface="Arial"/>
              </a:defRPr>
            </a:lvl2pPr>
            <a:lvl3pPr marL="684213" indent="-227013" algn="l" defTabSz="1068388" rtl="0" eaLnBrk="1" fontAlgn="base" hangingPunct="1">
              <a:spcBef>
                <a:spcPts val="883"/>
              </a:spcBef>
              <a:spcAft>
                <a:spcPct val="0"/>
              </a:spcAft>
              <a:buClr>
                <a:schemeClr val="accent3"/>
              </a:buClr>
              <a:buSzPct val="110000"/>
              <a:buFont typeface="Arial"/>
              <a:buChar char="•"/>
              <a:defRPr sz="1200">
                <a:solidFill>
                  <a:schemeClr val="tx1"/>
                </a:solidFill>
                <a:latin typeface="Arial"/>
                <a:ea typeface="MS PGothic" pitchFamily="34" charset="-128"/>
                <a:cs typeface="Arial"/>
              </a:defRPr>
            </a:lvl3pPr>
            <a:lvl4pPr marL="923925" indent="-227013" algn="l" defTabSz="1068388" rtl="0" eaLnBrk="1" fontAlgn="base" hangingPunct="1">
              <a:spcBef>
                <a:spcPts val="883"/>
              </a:spcBef>
              <a:spcAft>
                <a:spcPct val="0"/>
              </a:spcAft>
              <a:buClr>
                <a:schemeClr val="accent4"/>
              </a:buClr>
              <a:buSzPct val="110000"/>
              <a:buFont typeface="Arial"/>
              <a:buChar char="•"/>
              <a:defRPr sz="1200">
                <a:solidFill>
                  <a:schemeClr val="tx1"/>
                </a:solidFill>
                <a:latin typeface="Arial"/>
                <a:ea typeface="MS PGothic" pitchFamily="34" charset="-128"/>
                <a:cs typeface="Arial"/>
              </a:defRPr>
            </a:lvl4pPr>
            <a:lvl5pPr marL="904875" indent="-217488" algn="l" defTabSz="1068388" rtl="0" eaLnBrk="1" fontAlgn="base" hangingPunct="1">
              <a:spcBef>
                <a:spcPts val="883"/>
              </a:spcBef>
              <a:spcAft>
                <a:spcPct val="0"/>
              </a:spcAft>
              <a:buClr>
                <a:schemeClr val="accent3"/>
              </a:buClr>
              <a:buSzPct val="110000"/>
              <a:buFont typeface="Arial"/>
              <a:buChar char="•"/>
              <a:defRPr sz="1400">
                <a:solidFill>
                  <a:schemeClr val="accent3"/>
                </a:solidFill>
                <a:latin typeface="Arial"/>
                <a:ea typeface="MS PGothic" pitchFamily="34" charset="-128"/>
                <a:cs typeface="Arial"/>
              </a:defRPr>
            </a:lvl5pPr>
            <a:lvl6pPr marL="13620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6pPr>
            <a:lvl7pPr marL="18192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7pPr>
            <a:lvl8pPr marL="22764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8pPr>
            <a:lvl9pPr marL="27336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9pPr>
          </a:lstStyle>
          <a:p>
            <a:pPr marL="0" indent="0">
              <a:buNone/>
            </a:pPr>
            <a:r>
              <a:rPr lang="en-GB" sz="800" dirty="0"/>
              <a:t>Source: LongTermCare.gov (Medicare and Medicaid), 2020</a:t>
            </a:r>
          </a:p>
        </p:txBody>
      </p:sp>
    </p:spTree>
    <p:extLst>
      <p:ext uri="{BB962C8B-B14F-4D97-AF65-F5344CB8AC3E}">
        <p14:creationId xmlns:p14="http://schemas.microsoft.com/office/powerpoint/2010/main" val="1892738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6D6DD-1EFF-4AC5-0E88-02C786610574}"/>
              </a:ext>
            </a:extLst>
          </p:cNvPr>
          <p:cNvSpPr>
            <a:spLocks noGrp="1"/>
          </p:cNvSpPr>
          <p:nvPr>
            <p:ph idx="1"/>
          </p:nvPr>
        </p:nvSpPr>
        <p:spPr/>
        <p:txBody>
          <a:bodyPr>
            <a:normAutofit fontScale="55000" lnSpcReduction="20000"/>
          </a:bodyPr>
          <a:lstStyle/>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LTC Insurance planning = nursing home avoidance coverage (plans pay for home healthcare) </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Healthcare (acute &amp; long-term) is “front-of-mind” for most Americans today</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Record low interest rates -- carriers will likely continue to re-price products (increase rates for new applicants or modify interest rate assumptions) </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Underwriting changes – we’re all learning more about Covid-19 &amp; as we learn more, carriers may modify their guidelines or offers </a:t>
            </a:r>
          </a:p>
          <a:p>
            <a:pPr marL="342900" marR="0" lvl="0" indent="-342900">
              <a:spcBef>
                <a:spcPts val="0"/>
              </a:spcBef>
              <a:spcAft>
                <a:spcPts val="0"/>
              </a:spcAft>
              <a:buClr>
                <a:schemeClr val="accent2">
                  <a:lumMod val="75000"/>
                </a:schemeClr>
              </a:buClr>
              <a:buFont typeface="Wingdings" panose="05000000000000000000" pitchFamily="2" charset="2"/>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During down market swings or recessions, people tend to want “protection products” vs. self-insuring against this risk </a:t>
            </a:r>
          </a:p>
          <a:p>
            <a:pPr marL="0" marR="0" lvl="0" indent="0">
              <a:spcBef>
                <a:spcPts val="0"/>
              </a:spcBef>
              <a:spcAft>
                <a:spcPts val="0"/>
              </a:spcAft>
              <a:buClr>
                <a:schemeClr val="accent2">
                  <a:lumMod val="75000"/>
                </a:schemeClr>
              </a:buClr>
              <a:buNone/>
            </a:pPr>
            <a:r>
              <a:rPr lang="en-US" sz="2800" dirty="0">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Complimentary piece to a Financial Wellness or Retirement Readiness program </a:t>
            </a:r>
          </a:p>
          <a:p>
            <a:pPr marL="0" marR="0" lvl="0" indent="0">
              <a:spcBef>
                <a:spcPts val="0"/>
              </a:spcBef>
              <a:spcAft>
                <a:spcPts val="0"/>
              </a:spcAft>
              <a:buClr>
                <a:schemeClr val="accent2">
                  <a:lumMod val="75000"/>
                </a:schemeClr>
              </a:buClr>
              <a:buNone/>
            </a:pPr>
            <a:r>
              <a:rPr lang="en-US" sz="2800" dirty="0">
                <a:latin typeface="Arial" panose="020B0604020202020204" pitchFamily="34" charset="0"/>
                <a:ea typeface="Calibri" panose="020F0502020204030204" pitchFamily="34" charset="0"/>
                <a:cs typeface="Arial" panose="020B0604020202020204" pitchFamily="34" charset="0"/>
              </a:rPr>
              <a:t> </a:t>
            </a:r>
          </a:p>
          <a:p>
            <a:pPr marL="342900" indent="-342900">
              <a:spcBef>
                <a:spcPts val="0"/>
              </a:spcBef>
              <a:spcAft>
                <a:spcPts val="0"/>
              </a:spcAft>
              <a:buClr>
                <a:schemeClr val="accent2">
                  <a:lumMod val="75000"/>
                </a:schemeClr>
              </a:buClr>
              <a:buFont typeface="Wingdings" panose="05000000000000000000" pitchFamily="2" charset="2"/>
              <a:buChar char="§"/>
            </a:pPr>
            <a:r>
              <a:rPr lang="en-US" sz="2800" dirty="0">
                <a:latin typeface="Arial"/>
                <a:ea typeface="Calibri" panose="020F0502020204030204" pitchFamily="34" charset="0"/>
                <a:cs typeface="Arial"/>
              </a:rPr>
              <a:t>Alternative to publicly funded LTC programs (taxpayer-sponsored) </a:t>
            </a:r>
          </a:p>
        </p:txBody>
      </p:sp>
      <p:sp>
        <p:nvSpPr>
          <p:cNvPr id="3" name="Title 2">
            <a:extLst>
              <a:ext uri="{FF2B5EF4-FFF2-40B4-BE49-F238E27FC236}">
                <a16:creationId xmlns:a16="http://schemas.microsoft.com/office/drawing/2014/main" id="{C5ED7C86-4EF6-7C32-55A2-51A962C5EFA2}"/>
              </a:ext>
            </a:extLst>
          </p:cNvPr>
          <p:cNvSpPr>
            <a:spLocks noGrp="1"/>
          </p:cNvSpPr>
          <p:nvPr>
            <p:ph type="title"/>
          </p:nvPr>
        </p:nvSpPr>
        <p:spPr/>
        <p:txBody>
          <a:bodyPr/>
          <a:lstStyle/>
          <a:p>
            <a:r>
              <a:rPr lang="en-US" dirty="0"/>
              <a:t>Why Plan “NOW” for LTC?</a:t>
            </a:r>
          </a:p>
        </p:txBody>
      </p:sp>
    </p:spTree>
    <p:extLst>
      <p:ext uri="{BB962C8B-B14F-4D97-AF65-F5344CB8AC3E}">
        <p14:creationId xmlns:p14="http://schemas.microsoft.com/office/powerpoint/2010/main" val="333753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2DD36396-DEFA-E607-2418-C46C9C538282}"/>
              </a:ext>
            </a:extLst>
          </p:cNvPr>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Important LTC Questions</a:t>
            </a:r>
          </a:p>
        </p:txBody>
      </p:sp>
      <p:sp>
        <p:nvSpPr>
          <p:cNvPr id="3" name="TextBox 2">
            <a:extLst>
              <a:ext uri="{FF2B5EF4-FFF2-40B4-BE49-F238E27FC236}">
                <a16:creationId xmlns:a16="http://schemas.microsoft.com/office/drawing/2014/main" id="{6611CC30-89CD-320D-8638-FB6542E689A6}"/>
              </a:ext>
            </a:extLst>
          </p:cNvPr>
          <p:cNvSpPr txBox="1"/>
          <p:nvPr/>
        </p:nvSpPr>
        <p:spPr>
          <a:xfrm>
            <a:off x="457200" y="1143000"/>
            <a:ext cx="8763000" cy="2031325"/>
          </a:xfrm>
          <a:prstGeom prst="rect">
            <a:avLst/>
          </a:prstGeom>
          <a:noFill/>
        </p:spPr>
        <p:txBody>
          <a:bodyPr wrap="square" lIns="0" tIns="0" rIns="0" bIns="0" rtlCol="0">
            <a:spAutoFit/>
          </a:bodyPr>
          <a:lstStyle/>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Where are the LTC services provided?</a:t>
            </a:r>
          </a:p>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What effect could LTC have on my family and retirement strategy?</a:t>
            </a:r>
          </a:p>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What could LTC cost?</a:t>
            </a:r>
          </a:p>
          <a:p>
            <a:pPr marL="342900" indent="-342900">
              <a:lnSpc>
                <a:spcPct val="150000"/>
              </a:lnSpc>
              <a:buClr>
                <a:schemeClr val="accent3"/>
              </a:buClr>
              <a:buFont typeface="Arial" panose="020B0604020202020204" pitchFamily="34" charset="0"/>
              <a:buChar char="•"/>
            </a:pPr>
            <a:r>
              <a:rPr lang="en-GB" sz="2200" dirty="0">
                <a:latin typeface="Franklin Gothic Book" panose="020B0503020102020204" pitchFamily="34" charset="0"/>
              </a:rPr>
              <a:t>What are my options if I need to pay for LTC?</a:t>
            </a:r>
          </a:p>
        </p:txBody>
      </p:sp>
    </p:spTree>
    <p:extLst>
      <p:ext uri="{BB962C8B-B14F-4D97-AF65-F5344CB8AC3E}">
        <p14:creationId xmlns:p14="http://schemas.microsoft.com/office/powerpoint/2010/main" val="185406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321040" y="4653427"/>
            <a:ext cx="0" cy="477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95" y="4653427"/>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427157" y="490072"/>
            <a:ext cx="7440287" cy="356901"/>
          </a:xfrm>
        </p:spPr>
        <p:txBody>
          <a:bodyPr>
            <a:noAutofit/>
          </a:bodyPr>
          <a:lstStyle/>
          <a:p>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Risk Management and LTC</a:t>
            </a:r>
          </a:p>
        </p:txBody>
      </p:sp>
      <p:sp>
        <p:nvSpPr>
          <p:cNvPr id="14" name="Slide Number Placeholder 13"/>
          <p:cNvSpPr>
            <a:spLocks noGrp="1"/>
          </p:cNvSpPr>
          <p:nvPr>
            <p:ph type="sldNum" sz="quarter" idx="4294967295"/>
          </p:nvPr>
        </p:nvSpPr>
        <p:spPr>
          <a:xfrm>
            <a:off x="8326438" y="6356350"/>
            <a:ext cx="81756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4D4D00-ACA0-46A2-9303-48052A636250}" type="slidenum">
              <a:rPr lang="en-US" smtClean="0"/>
              <a:pPr/>
              <a:t>13</a:t>
            </a:fld>
            <a:endParaRPr lang="en-US"/>
          </a:p>
        </p:txBody>
      </p:sp>
      <p:sp>
        <p:nvSpPr>
          <p:cNvPr id="2" name="TextBox 1">
            <a:extLst>
              <a:ext uri="{FF2B5EF4-FFF2-40B4-BE49-F238E27FC236}">
                <a16:creationId xmlns:a16="http://schemas.microsoft.com/office/drawing/2014/main" id="{0F3B6C36-DAE5-04D8-4159-25E67D319F02}"/>
              </a:ext>
            </a:extLst>
          </p:cNvPr>
          <p:cNvSpPr txBox="1"/>
          <p:nvPr/>
        </p:nvSpPr>
        <p:spPr>
          <a:xfrm>
            <a:off x="292608" y="1084298"/>
            <a:ext cx="8337959" cy="677108"/>
          </a:xfrm>
          <a:prstGeom prst="rect">
            <a:avLst/>
          </a:prstGeom>
          <a:noFill/>
        </p:spPr>
        <p:txBody>
          <a:bodyPr wrap="square" lIns="0" tIns="0" rIns="0" bIns="0" rtlCol="0">
            <a:spAutoFit/>
          </a:bodyPr>
          <a:lstStyle/>
          <a:p>
            <a:r>
              <a:rPr lang="en-US" sz="2200" dirty="0">
                <a:latin typeface="Franklin Gothic Book" panose="020B0503020102020204" pitchFamily="34" charset="0"/>
              </a:rPr>
              <a:t>You take protective measures in other aspects of life. LTC should be </a:t>
            </a:r>
          </a:p>
          <a:p>
            <a:r>
              <a:rPr lang="en-US" sz="2200" dirty="0">
                <a:latin typeface="Franklin Gothic Book" panose="020B0503020102020204" pitchFamily="34" charset="0"/>
              </a:rPr>
              <a:t>no exception.</a:t>
            </a:r>
          </a:p>
        </p:txBody>
      </p:sp>
      <p:sp>
        <p:nvSpPr>
          <p:cNvPr id="3" name="TextBox 2">
            <a:extLst>
              <a:ext uri="{FF2B5EF4-FFF2-40B4-BE49-F238E27FC236}">
                <a16:creationId xmlns:a16="http://schemas.microsoft.com/office/drawing/2014/main" id="{A587E35F-0B5E-026E-E94E-1629999D6299}"/>
              </a:ext>
            </a:extLst>
          </p:cNvPr>
          <p:cNvSpPr txBox="1"/>
          <p:nvPr/>
        </p:nvSpPr>
        <p:spPr>
          <a:xfrm>
            <a:off x="292608" y="1885921"/>
            <a:ext cx="7674202" cy="246221"/>
          </a:xfrm>
          <a:prstGeom prst="rect">
            <a:avLst/>
          </a:prstGeom>
          <a:noFill/>
        </p:spPr>
        <p:txBody>
          <a:bodyPr wrap="square" lIns="0" tIns="0" rIns="0" bIns="0" rtlCol="0">
            <a:spAutoFit/>
          </a:bodyPr>
          <a:lstStyle/>
          <a:p>
            <a:pPr>
              <a:buClr>
                <a:srgbClr val="4CBCEA"/>
              </a:buClr>
            </a:pPr>
            <a:r>
              <a:rPr lang="en-US" sz="1600" dirty="0">
                <a:solidFill>
                  <a:schemeClr val="accent3"/>
                </a:solidFill>
                <a:latin typeface="Franklin Gothic Book" panose="020B0503020102020204" pitchFamily="34" charset="0"/>
              </a:rPr>
              <a:t>Why not help protect the retirement lifestyle you have worked your entire life to create?</a:t>
            </a:r>
          </a:p>
        </p:txBody>
      </p:sp>
      <p:sp>
        <p:nvSpPr>
          <p:cNvPr id="5" name="Rounded Rectangle 100">
            <a:extLst>
              <a:ext uri="{FF2B5EF4-FFF2-40B4-BE49-F238E27FC236}">
                <a16:creationId xmlns:a16="http://schemas.microsoft.com/office/drawing/2014/main" id="{F1C4F0BB-1F84-DFE8-EFB5-F2D51CD10540}"/>
              </a:ext>
            </a:extLst>
          </p:cNvPr>
          <p:cNvSpPr/>
          <p:nvPr/>
        </p:nvSpPr>
        <p:spPr>
          <a:xfrm>
            <a:off x="250412" y="2739439"/>
            <a:ext cx="1439141" cy="855888"/>
          </a:xfrm>
          <a:prstGeom prst="roundRect">
            <a:avLst>
              <a:gd name="adj" fmla="val 8334"/>
            </a:avLst>
          </a:prstGeom>
          <a:noFill/>
          <a:ln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6" name="TextBox 5">
            <a:extLst>
              <a:ext uri="{FF2B5EF4-FFF2-40B4-BE49-F238E27FC236}">
                <a16:creationId xmlns:a16="http://schemas.microsoft.com/office/drawing/2014/main" id="{C15C7421-4054-4D1E-2D86-97CCED26FBEE}"/>
              </a:ext>
            </a:extLst>
          </p:cNvPr>
          <p:cNvSpPr txBox="1"/>
          <p:nvPr/>
        </p:nvSpPr>
        <p:spPr>
          <a:xfrm>
            <a:off x="269581" y="2844218"/>
            <a:ext cx="1447767" cy="646331"/>
          </a:xfrm>
          <a:prstGeom prst="rect">
            <a:avLst/>
          </a:prstGeom>
          <a:noFill/>
          <a:ln>
            <a:noFill/>
          </a:ln>
        </p:spPr>
        <p:txBody>
          <a:bodyPr wrap="square" rtlCol="0" anchor="ctr">
            <a:spAutoFit/>
          </a:bodyPr>
          <a:lstStyle/>
          <a:p>
            <a:pPr algn="ctr"/>
            <a:r>
              <a:rPr lang="en-US" b="1" dirty="0">
                <a:solidFill>
                  <a:schemeClr val="accent5">
                    <a:lumMod val="75000"/>
                  </a:schemeClr>
                </a:solidFill>
                <a:latin typeface="Franklin Gothic Book" panose="020B0503020102020204" pitchFamily="34" charset="0"/>
                <a:cs typeface="Arial" panose="020B0604020202020204" pitchFamily="34" charset="0"/>
              </a:rPr>
              <a:t>Health </a:t>
            </a:r>
          </a:p>
          <a:p>
            <a:pPr algn="ctr"/>
            <a:r>
              <a:rPr lang="en-US" b="1" dirty="0">
                <a:solidFill>
                  <a:schemeClr val="accent5">
                    <a:lumMod val="75000"/>
                  </a:schemeClr>
                </a:solidFill>
                <a:latin typeface="Franklin Gothic Book" panose="020B0503020102020204" pitchFamily="34" charset="0"/>
                <a:cs typeface="Arial" panose="020B0604020202020204" pitchFamily="34" charset="0"/>
              </a:rPr>
              <a:t>Insurance</a:t>
            </a:r>
          </a:p>
        </p:txBody>
      </p:sp>
      <p:sp>
        <p:nvSpPr>
          <p:cNvPr id="9" name="TextBox 8">
            <a:extLst>
              <a:ext uri="{FF2B5EF4-FFF2-40B4-BE49-F238E27FC236}">
                <a16:creationId xmlns:a16="http://schemas.microsoft.com/office/drawing/2014/main" id="{4907AC09-0C3C-7221-D5F9-D5B94B23F39E}"/>
              </a:ext>
            </a:extLst>
          </p:cNvPr>
          <p:cNvSpPr txBox="1"/>
          <p:nvPr/>
        </p:nvSpPr>
        <p:spPr>
          <a:xfrm rot="184506">
            <a:off x="679080" y="3638766"/>
            <a:ext cx="609600" cy="738664"/>
          </a:xfrm>
          <a:prstGeom prst="rect">
            <a:avLst/>
          </a:prstGeom>
          <a:noFill/>
        </p:spPr>
        <p:txBody>
          <a:bodyPr wrap="square" lIns="0" tIns="0" rIns="0" bIns="0" rtlCol="0">
            <a:spAutoFit/>
          </a:bodyPr>
          <a:lstStyle/>
          <a:p>
            <a:pPr algn="ctr"/>
            <a:r>
              <a:rPr lang="en-US" sz="4800" b="1" dirty="0">
                <a:solidFill>
                  <a:schemeClr val="accent5">
                    <a:lumMod val="75000"/>
                  </a:schemeClr>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chemeClr val="accent5">
                  <a:lumMod val="75000"/>
                </a:schemeClr>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0" name="Rounded Rectangle 14">
            <a:extLst>
              <a:ext uri="{FF2B5EF4-FFF2-40B4-BE49-F238E27FC236}">
                <a16:creationId xmlns:a16="http://schemas.microsoft.com/office/drawing/2014/main" id="{E3909B87-4D10-B0E5-6C2F-1A3901EE5559}"/>
              </a:ext>
            </a:extLst>
          </p:cNvPr>
          <p:cNvSpPr/>
          <p:nvPr/>
        </p:nvSpPr>
        <p:spPr>
          <a:xfrm>
            <a:off x="2059758" y="2739439"/>
            <a:ext cx="1449977" cy="855888"/>
          </a:xfrm>
          <a:prstGeom prst="roundRect">
            <a:avLst>
              <a:gd name="adj" fmla="val 8334"/>
            </a:avLst>
          </a:prstGeom>
          <a:noFill/>
          <a:ln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12" name="TextBox 11">
            <a:extLst>
              <a:ext uri="{FF2B5EF4-FFF2-40B4-BE49-F238E27FC236}">
                <a16:creationId xmlns:a16="http://schemas.microsoft.com/office/drawing/2014/main" id="{E049D4AA-1DFB-7B5A-9420-C221E8F17C82}"/>
              </a:ext>
            </a:extLst>
          </p:cNvPr>
          <p:cNvSpPr txBox="1"/>
          <p:nvPr/>
        </p:nvSpPr>
        <p:spPr>
          <a:xfrm>
            <a:off x="2167114" y="2844218"/>
            <a:ext cx="1156694" cy="646331"/>
          </a:xfrm>
          <a:prstGeom prst="rect">
            <a:avLst/>
          </a:prstGeom>
          <a:noFill/>
          <a:ln>
            <a:noFill/>
          </a:ln>
        </p:spPr>
        <p:txBody>
          <a:bodyPr wrap="square" rtlCol="0" anchor="ctr">
            <a:spAutoFit/>
          </a:bodyPr>
          <a:lstStyle>
            <a:defPPr>
              <a:defRPr lang="en-US"/>
            </a:defPPr>
            <a:lvl1pPr algn="ctr">
              <a:defRPr b="1">
                <a:solidFill>
                  <a:schemeClr val="accent1"/>
                </a:solidFill>
                <a:latin typeface="Franklin Gothic Book" panose="020B0503020102020204" pitchFamily="34" charset="0"/>
                <a:cs typeface="Arial" panose="020B0604020202020204" pitchFamily="34" charset="0"/>
              </a:defRPr>
            </a:lvl1pPr>
          </a:lstStyle>
          <a:p>
            <a:r>
              <a:rPr lang="en-US" dirty="0">
                <a:solidFill>
                  <a:srgbClr val="C00000"/>
                </a:solidFill>
              </a:rPr>
              <a:t>Auto</a:t>
            </a:r>
          </a:p>
          <a:p>
            <a:r>
              <a:rPr lang="en-US" dirty="0">
                <a:solidFill>
                  <a:srgbClr val="C00000"/>
                </a:solidFill>
              </a:rPr>
              <a:t>Insurance</a:t>
            </a:r>
          </a:p>
        </p:txBody>
      </p:sp>
      <p:sp>
        <p:nvSpPr>
          <p:cNvPr id="13" name="TextBox 12">
            <a:extLst>
              <a:ext uri="{FF2B5EF4-FFF2-40B4-BE49-F238E27FC236}">
                <a16:creationId xmlns:a16="http://schemas.microsoft.com/office/drawing/2014/main" id="{10B69FA4-6875-F841-4F28-FEA459195BC0}"/>
              </a:ext>
            </a:extLst>
          </p:cNvPr>
          <p:cNvSpPr txBox="1"/>
          <p:nvPr/>
        </p:nvSpPr>
        <p:spPr>
          <a:xfrm rot="184506">
            <a:off x="2479946" y="3638766"/>
            <a:ext cx="609600" cy="738664"/>
          </a:xfrm>
          <a:prstGeom prst="rect">
            <a:avLst/>
          </a:prstGeom>
          <a:noFill/>
        </p:spPr>
        <p:txBody>
          <a:bodyPr wrap="square" lIns="0" tIns="0" rIns="0" bIns="0" rtlCol="0">
            <a:spAutoFit/>
          </a:bodyPr>
          <a:lstStyle/>
          <a:p>
            <a:pPr algn="ctr"/>
            <a:r>
              <a:rPr lang="en-US" sz="4800" b="1" dirty="0">
                <a:solidFill>
                  <a:srgbClr val="C00000"/>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rgbClr val="C00000"/>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5" name="Rounded Rectangle 11">
            <a:extLst>
              <a:ext uri="{FF2B5EF4-FFF2-40B4-BE49-F238E27FC236}">
                <a16:creationId xmlns:a16="http://schemas.microsoft.com/office/drawing/2014/main" id="{9F3D74FD-1A99-5713-E2ED-178E9A94DFFD}"/>
              </a:ext>
            </a:extLst>
          </p:cNvPr>
          <p:cNvSpPr/>
          <p:nvPr/>
        </p:nvSpPr>
        <p:spPr>
          <a:xfrm>
            <a:off x="3852145" y="2739439"/>
            <a:ext cx="1439708" cy="855888"/>
          </a:xfrm>
          <a:prstGeom prst="roundRect">
            <a:avLst>
              <a:gd name="adj" fmla="val 8334"/>
            </a:avLst>
          </a:prstGeom>
          <a:noFill/>
          <a:ln w="25400" cmpd="sng">
            <a:solidFill>
              <a:srgbClr val="097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8778A20-972F-03EA-2D3E-33A84DF05A7E}"/>
              </a:ext>
            </a:extLst>
          </p:cNvPr>
          <p:cNvSpPr txBox="1"/>
          <p:nvPr/>
        </p:nvSpPr>
        <p:spPr>
          <a:xfrm>
            <a:off x="3852145" y="2725836"/>
            <a:ext cx="1439708" cy="923330"/>
          </a:xfrm>
          <a:prstGeom prst="rect">
            <a:avLst/>
          </a:prstGeom>
          <a:noFill/>
          <a:ln>
            <a:noFill/>
          </a:ln>
        </p:spPr>
        <p:txBody>
          <a:bodyPr wrap="square" rtlCol="0" anchor="ctr">
            <a:spAutoFit/>
          </a:bodyPr>
          <a:lstStyle>
            <a:defPPr>
              <a:defRPr lang="en-US"/>
            </a:defPPr>
            <a:lvl1pPr algn="ctr">
              <a:defRPr b="1">
                <a:solidFill>
                  <a:schemeClr val="accent1"/>
                </a:solidFill>
                <a:latin typeface="Franklin Gothic Book" panose="020B0503020102020204" pitchFamily="34" charset="0"/>
                <a:ea typeface="MS PGothic" charset="0"/>
                <a:cs typeface="Arial" panose="020B0604020202020204" pitchFamily="34" charset="0"/>
              </a:defRPr>
            </a:lvl1pPr>
            <a:lvl2pPr>
              <a:defRPr>
                <a:solidFill>
                  <a:schemeClr val="tx1"/>
                </a:solidFill>
                <a:latin typeface="Garamond" charset="0"/>
                <a:ea typeface="MS PGothic" charset="0"/>
                <a:cs typeface="MS PGothic" charset="0"/>
              </a:defRPr>
            </a:lvl2pPr>
            <a:lvl3pPr>
              <a:defRPr>
                <a:solidFill>
                  <a:schemeClr val="tx1"/>
                </a:solidFill>
                <a:latin typeface="Garamond" charset="0"/>
                <a:ea typeface="MS PGothic" charset="0"/>
                <a:cs typeface="MS PGothic" charset="0"/>
              </a:defRPr>
            </a:lvl3pPr>
            <a:lvl4pPr>
              <a:defRPr>
                <a:solidFill>
                  <a:schemeClr val="tx1"/>
                </a:solidFill>
                <a:latin typeface="Garamond" charset="0"/>
                <a:ea typeface="MS PGothic" charset="0"/>
                <a:cs typeface="MS PGothic" charset="0"/>
              </a:defRPr>
            </a:lvl4pPr>
            <a:lvl5pPr>
              <a:defRPr>
                <a:solidFill>
                  <a:schemeClr val="tx1"/>
                </a:solidFill>
                <a:latin typeface="Garamond" charset="0"/>
                <a:ea typeface="MS PGothic" charset="0"/>
                <a:cs typeface="MS PGothic" charset="0"/>
              </a:defRPr>
            </a:lvl5pPr>
            <a:lvl6pPr>
              <a:defRPr>
                <a:solidFill>
                  <a:schemeClr val="tx1"/>
                </a:solidFill>
                <a:latin typeface="Garamond" charset="0"/>
                <a:ea typeface="MS PGothic" charset="0"/>
                <a:cs typeface="MS PGothic" charset="0"/>
              </a:defRPr>
            </a:lvl6pPr>
            <a:lvl7pPr>
              <a:defRPr>
                <a:solidFill>
                  <a:schemeClr val="tx1"/>
                </a:solidFill>
                <a:latin typeface="Garamond" charset="0"/>
                <a:ea typeface="MS PGothic" charset="0"/>
                <a:cs typeface="MS PGothic" charset="0"/>
              </a:defRPr>
            </a:lvl7pPr>
            <a:lvl8pPr>
              <a:defRPr>
                <a:solidFill>
                  <a:schemeClr val="tx1"/>
                </a:solidFill>
                <a:latin typeface="Garamond" charset="0"/>
                <a:ea typeface="MS PGothic" charset="0"/>
                <a:cs typeface="MS PGothic" charset="0"/>
              </a:defRPr>
            </a:lvl8pPr>
            <a:lvl9pPr>
              <a:defRPr>
                <a:solidFill>
                  <a:schemeClr val="tx1"/>
                </a:solidFill>
                <a:latin typeface="Garamond" charset="0"/>
                <a:ea typeface="MS PGothic" charset="0"/>
                <a:cs typeface="MS PGothic" charset="0"/>
              </a:defRPr>
            </a:lvl9pPr>
          </a:lstStyle>
          <a:p>
            <a:r>
              <a:rPr lang="en-US" dirty="0">
                <a:solidFill>
                  <a:srgbClr val="0070C0"/>
                </a:solidFill>
              </a:rPr>
              <a:t>Life &amp; Disability Insurance</a:t>
            </a:r>
          </a:p>
        </p:txBody>
      </p:sp>
      <p:sp>
        <p:nvSpPr>
          <p:cNvPr id="17" name="TextBox 16">
            <a:extLst>
              <a:ext uri="{FF2B5EF4-FFF2-40B4-BE49-F238E27FC236}">
                <a16:creationId xmlns:a16="http://schemas.microsoft.com/office/drawing/2014/main" id="{435849DB-386A-1A58-1BE8-AC965446BA3E}"/>
              </a:ext>
            </a:extLst>
          </p:cNvPr>
          <p:cNvSpPr txBox="1"/>
          <p:nvPr/>
        </p:nvSpPr>
        <p:spPr>
          <a:xfrm rot="184506">
            <a:off x="4267199" y="3638766"/>
            <a:ext cx="609600" cy="738664"/>
          </a:xfrm>
          <a:prstGeom prst="rect">
            <a:avLst/>
          </a:prstGeom>
          <a:noFill/>
        </p:spPr>
        <p:txBody>
          <a:bodyPr wrap="square" lIns="0" tIns="0" rIns="0" bIns="0" rtlCol="0">
            <a:spAutoFit/>
          </a:bodyPr>
          <a:lstStyle/>
          <a:p>
            <a:pPr algn="ctr"/>
            <a:r>
              <a:rPr lang="en-US" sz="4800" b="1" dirty="0">
                <a:solidFill>
                  <a:srgbClr val="0070C0"/>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rgbClr val="0070C0"/>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18" name="Rounded Rectangle 19">
            <a:extLst>
              <a:ext uri="{FF2B5EF4-FFF2-40B4-BE49-F238E27FC236}">
                <a16:creationId xmlns:a16="http://schemas.microsoft.com/office/drawing/2014/main" id="{A23425B6-53C4-85B1-938E-519B283B57B8}"/>
              </a:ext>
            </a:extLst>
          </p:cNvPr>
          <p:cNvSpPr/>
          <p:nvPr/>
        </p:nvSpPr>
        <p:spPr>
          <a:xfrm>
            <a:off x="5634264" y="2739439"/>
            <a:ext cx="1433078" cy="855888"/>
          </a:xfrm>
          <a:prstGeom prst="roundRect">
            <a:avLst>
              <a:gd name="adj" fmla="val 8334"/>
            </a:avLst>
          </a:prstGeom>
          <a:noFill/>
          <a:ln w="254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19" name="TextBox 18">
            <a:extLst>
              <a:ext uri="{FF2B5EF4-FFF2-40B4-BE49-F238E27FC236}">
                <a16:creationId xmlns:a16="http://schemas.microsoft.com/office/drawing/2014/main" id="{2450D27C-176E-7EF4-8DE4-4E1BE26CB6A1}"/>
              </a:ext>
            </a:extLst>
          </p:cNvPr>
          <p:cNvSpPr txBox="1"/>
          <p:nvPr/>
        </p:nvSpPr>
        <p:spPr>
          <a:xfrm>
            <a:off x="5569443" y="2844217"/>
            <a:ext cx="1562719" cy="646331"/>
          </a:xfrm>
          <a:prstGeom prst="rect">
            <a:avLst/>
          </a:prstGeom>
          <a:noFill/>
          <a:ln>
            <a:noFill/>
          </a:ln>
        </p:spPr>
        <p:txBody>
          <a:bodyPr wrap="square" rtlCol="0" anchor="ctr">
            <a:spAutoFit/>
          </a:bodyPr>
          <a:lstStyle>
            <a:defPPr>
              <a:defRPr lang="en-US"/>
            </a:defPPr>
            <a:lvl1pPr algn="ctr">
              <a:defRPr b="1">
                <a:solidFill>
                  <a:schemeClr val="accent1"/>
                </a:solidFill>
                <a:latin typeface="Franklin Gothic Book" panose="020B0503020102020204" pitchFamily="34" charset="0"/>
                <a:cs typeface="Arial" panose="020B0604020202020204" pitchFamily="34" charset="0"/>
              </a:defRPr>
            </a:lvl1pPr>
          </a:lstStyle>
          <a:p>
            <a:r>
              <a:rPr lang="en-US" dirty="0">
                <a:solidFill>
                  <a:srgbClr val="FFC000"/>
                </a:solidFill>
              </a:rPr>
              <a:t>Homeowner’s</a:t>
            </a:r>
          </a:p>
          <a:p>
            <a:r>
              <a:rPr lang="en-US" dirty="0">
                <a:solidFill>
                  <a:srgbClr val="FFC000"/>
                </a:solidFill>
              </a:rPr>
              <a:t>Insurance</a:t>
            </a:r>
          </a:p>
        </p:txBody>
      </p:sp>
      <p:sp>
        <p:nvSpPr>
          <p:cNvPr id="20" name="TextBox 19">
            <a:extLst>
              <a:ext uri="{FF2B5EF4-FFF2-40B4-BE49-F238E27FC236}">
                <a16:creationId xmlns:a16="http://schemas.microsoft.com/office/drawing/2014/main" id="{5E4ED3D7-E180-03AA-EAEF-36ECF69FAAC4}"/>
              </a:ext>
            </a:extLst>
          </p:cNvPr>
          <p:cNvSpPr txBox="1"/>
          <p:nvPr/>
        </p:nvSpPr>
        <p:spPr>
          <a:xfrm rot="184506">
            <a:off x="6057300" y="3638766"/>
            <a:ext cx="609600" cy="738664"/>
          </a:xfrm>
          <a:prstGeom prst="rect">
            <a:avLst/>
          </a:prstGeom>
          <a:noFill/>
        </p:spPr>
        <p:txBody>
          <a:bodyPr wrap="square" lIns="0" tIns="0" rIns="0" bIns="0" rtlCol="0">
            <a:spAutoFit/>
          </a:bodyPr>
          <a:lstStyle/>
          <a:p>
            <a:pPr algn="ctr"/>
            <a:r>
              <a:rPr lang="en-US" sz="4800" b="1" dirty="0">
                <a:solidFill>
                  <a:srgbClr val="FFC000"/>
                </a:solidFill>
                <a:latin typeface="Times New Roman" panose="02020603050405020304" pitchFamily="18" charset="0"/>
                <a:ea typeface="Batang" panose="02030600000101010101" pitchFamily="18" charset="-127"/>
                <a:cs typeface="Times New Roman" panose="02020603050405020304" pitchFamily="18" charset="0"/>
              </a:rPr>
              <a:t>✔</a:t>
            </a:r>
            <a:endParaRPr lang="en-GB" sz="4800" b="1" dirty="0">
              <a:solidFill>
                <a:srgbClr val="FFC000"/>
              </a:solidFill>
              <a:latin typeface="Times New Roman" panose="02020603050405020304" pitchFamily="18" charset="0"/>
              <a:ea typeface="Batang" panose="02030600000101010101" pitchFamily="18" charset="-127"/>
              <a:cs typeface="Times New Roman" panose="02020603050405020304" pitchFamily="18" charset="0"/>
            </a:endParaRPr>
          </a:p>
        </p:txBody>
      </p:sp>
      <p:grpSp>
        <p:nvGrpSpPr>
          <p:cNvPr id="21" name="Group 20">
            <a:extLst>
              <a:ext uri="{FF2B5EF4-FFF2-40B4-BE49-F238E27FC236}">
                <a16:creationId xmlns:a16="http://schemas.microsoft.com/office/drawing/2014/main" id="{9DEE2225-ADA7-34D4-505B-5590F1723FDF}"/>
              </a:ext>
            </a:extLst>
          </p:cNvPr>
          <p:cNvGrpSpPr/>
          <p:nvPr/>
        </p:nvGrpSpPr>
        <p:grpSpPr>
          <a:xfrm>
            <a:off x="7432348" y="2739439"/>
            <a:ext cx="1433078" cy="855888"/>
            <a:chOff x="7546267" y="2966593"/>
            <a:chExt cx="1433078" cy="855888"/>
          </a:xfrm>
        </p:grpSpPr>
        <p:sp>
          <p:nvSpPr>
            <p:cNvPr id="22" name="Rounded Rectangle 17">
              <a:extLst>
                <a:ext uri="{FF2B5EF4-FFF2-40B4-BE49-F238E27FC236}">
                  <a16:creationId xmlns:a16="http://schemas.microsoft.com/office/drawing/2014/main" id="{2729DABC-293A-4A41-537C-D27E15B8F691}"/>
                </a:ext>
              </a:extLst>
            </p:cNvPr>
            <p:cNvSpPr/>
            <p:nvPr/>
          </p:nvSpPr>
          <p:spPr>
            <a:xfrm>
              <a:off x="7546267" y="2966593"/>
              <a:ext cx="1433078" cy="855888"/>
            </a:xfrm>
            <a:prstGeom prst="roundRect">
              <a:avLst>
                <a:gd name="adj" fmla="val 8334"/>
              </a:avLst>
            </a:prstGeom>
            <a:solidFill>
              <a:srgbClr val="000066"/>
            </a:solidFill>
            <a:ln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Franklin Gothic Demi Cond" panose="020B0706030402020204" pitchFamily="34" charset="0"/>
              </a:endParaRPr>
            </a:p>
          </p:txBody>
        </p:sp>
        <p:sp>
          <p:nvSpPr>
            <p:cNvPr id="23" name="TextBox 22">
              <a:extLst>
                <a:ext uri="{FF2B5EF4-FFF2-40B4-BE49-F238E27FC236}">
                  <a16:creationId xmlns:a16="http://schemas.microsoft.com/office/drawing/2014/main" id="{ABD3AB10-370E-F86B-E7B1-F127312D608A}"/>
                </a:ext>
              </a:extLst>
            </p:cNvPr>
            <p:cNvSpPr txBox="1"/>
            <p:nvPr/>
          </p:nvSpPr>
          <p:spPr>
            <a:xfrm>
              <a:off x="7568364" y="3035071"/>
              <a:ext cx="1393196" cy="523220"/>
            </a:xfrm>
            <a:prstGeom prst="rect">
              <a:avLst/>
            </a:prstGeom>
            <a:noFill/>
            <a:ln>
              <a:noFill/>
            </a:ln>
          </p:spPr>
          <p:txBody>
            <a:bodyPr wrap="square" rtlCol="0">
              <a:spAutoFit/>
            </a:bodyPr>
            <a:lstStyle/>
            <a:p>
              <a:pPr algn="ctr"/>
              <a:r>
                <a:rPr lang="en-US" dirty="0">
                  <a:solidFill>
                    <a:schemeClr val="bg1"/>
                  </a:solidFill>
                  <a:latin typeface="Franklin Gothic Demi Cond" panose="020B0706030402020204" pitchFamily="34" charset="0"/>
                  <a:cs typeface="Arial" panose="020B0604020202020204" pitchFamily="34" charset="0"/>
                </a:rPr>
                <a:t>LTC</a:t>
              </a:r>
              <a:br>
                <a:rPr lang="en-US" dirty="0">
                  <a:solidFill>
                    <a:schemeClr val="bg1"/>
                  </a:solidFill>
                  <a:latin typeface="Franklin Gothic Demi Cond" panose="020B0706030402020204" pitchFamily="34" charset="0"/>
                  <a:cs typeface="Arial" panose="020B0604020202020204" pitchFamily="34" charset="0"/>
                </a:rPr>
              </a:br>
              <a:r>
                <a:rPr lang="en-US" dirty="0">
                  <a:solidFill>
                    <a:schemeClr val="bg1"/>
                  </a:solidFill>
                  <a:latin typeface="Franklin Gothic Demi Cond" panose="020B0706030402020204" pitchFamily="34" charset="0"/>
                  <a:cs typeface="Arial" panose="020B0604020202020204" pitchFamily="34" charset="0"/>
                </a:rPr>
                <a:t>Insurance</a:t>
              </a:r>
            </a:p>
          </p:txBody>
        </p:sp>
      </p:grpSp>
      <p:sp>
        <p:nvSpPr>
          <p:cNvPr id="24" name="TextBox 23">
            <a:extLst>
              <a:ext uri="{FF2B5EF4-FFF2-40B4-BE49-F238E27FC236}">
                <a16:creationId xmlns:a16="http://schemas.microsoft.com/office/drawing/2014/main" id="{C5D5B2B5-D300-0036-BBDF-21B0B717368A}"/>
              </a:ext>
            </a:extLst>
          </p:cNvPr>
          <p:cNvSpPr txBox="1"/>
          <p:nvPr/>
        </p:nvSpPr>
        <p:spPr>
          <a:xfrm>
            <a:off x="7844087" y="3546433"/>
            <a:ext cx="609600" cy="923330"/>
          </a:xfrm>
          <a:prstGeom prst="rect">
            <a:avLst/>
          </a:prstGeom>
          <a:noFill/>
        </p:spPr>
        <p:txBody>
          <a:bodyPr wrap="square" lIns="0" tIns="0" rIns="0" bIns="0" rtlCol="0">
            <a:spAutoFit/>
          </a:bodyPr>
          <a:lstStyle/>
          <a:p>
            <a:pPr algn="ctr"/>
            <a:r>
              <a:rPr lang="en-US" sz="6000" b="1" dirty="0">
                <a:solidFill>
                  <a:srgbClr val="000066"/>
                </a:solidFill>
                <a:latin typeface="Times New Roman" panose="02020603050405020304" pitchFamily="18" charset="0"/>
                <a:ea typeface="Batang" panose="02030600000101010101" pitchFamily="18" charset="-127"/>
                <a:cs typeface="Times New Roman" panose="02020603050405020304" pitchFamily="18" charset="0"/>
              </a:rPr>
              <a:t>?</a:t>
            </a:r>
            <a:endParaRPr lang="en-GB" sz="6000" b="1" dirty="0">
              <a:solidFill>
                <a:srgbClr val="000066"/>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25" name="TextBox 24">
            <a:extLst>
              <a:ext uri="{FF2B5EF4-FFF2-40B4-BE49-F238E27FC236}">
                <a16:creationId xmlns:a16="http://schemas.microsoft.com/office/drawing/2014/main" id="{E34F1D9F-380F-12F2-34AB-43C8D0AF20E3}"/>
              </a:ext>
            </a:extLst>
          </p:cNvPr>
          <p:cNvSpPr txBox="1"/>
          <p:nvPr/>
        </p:nvSpPr>
        <p:spPr>
          <a:xfrm>
            <a:off x="152385" y="2399885"/>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Wellness</a:t>
            </a:r>
          </a:p>
        </p:txBody>
      </p:sp>
      <p:sp>
        <p:nvSpPr>
          <p:cNvPr id="26" name="TextBox 25">
            <a:extLst>
              <a:ext uri="{FF2B5EF4-FFF2-40B4-BE49-F238E27FC236}">
                <a16:creationId xmlns:a16="http://schemas.microsoft.com/office/drawing/2014/main" id="{BF25A6FE-DC89-1D5F-A3EE-98AC099765CB}"/>
              </a:ext>
            </a:extLst>
          </p:cNvPr>
          <p:cNvSpPr txBox="1"/>
          <p:nvPr/>
        </p:nvSpPr>
        <p:spPr>
          <a:xfrm>
            <a:off x="3659430" y="2403436"/>
            <a:ext cx="1885073" cy="276999"/>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Family and Wealth</a:t>
            </a:r>
          </a:p>
        </p:txBody>
      </p:sp>
      <p:sp>
        <p:nvSpPr>
          <p:cNvPr id="27" name="TextBox 26">
            <a:extLst>
              <a:ext uri="{FF2B5EF4-FFF2-40B4-BE49-F238E27FC236}">
                <a16:creationId xmlns:a16="http://schemas.microsoft.com/office/drawing/2014/main" id="{CC9865B7-2066-B293-D319-8AEF7A94ED01}"/>
              </a:ext>
            </a:extLst>
          </p:cNvPr>
          <p:cNvSpPr txBox="1"/>
          <p:nvPr/>
        </p:nvSpPr>
        <p:spPr>
          <a:xfrm>
            <a:off x="1967149" y="2401162"/>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Transportation</a:t>
            </a:r>
          </a:p>
        </p:txBody>
      </p:sp>
      <p:sp>
        <p:nvSpPr>
          <p:cNvPr id="28" name="TextBox 27">
            <a:extLst>
              <a:ext uri="{FF2B5EF4-FFF2-40B4-BE49-F238E27FC236}">
                <a16:creationId xmlns:a16="http://schemas.microsoft.com/office/drawing/2014/main" id="{3518CC6C-13BA-4004-D0FD-95622C870514}"/>
              </a:ext>
            </a:extLst>
          </p:cNvPr>
          <p:cNvSpPr txBox="1"/>
          <p:nvPr/>
        </p:nvSpPr>
        <p:spPr>
          <a:xfrm>
            <a:off x="5544503" y="2399885"/>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Home</a:t>
            </a:r>
          </a:p>
        </p:txBody>
      </p:sp>
      <p:sp>
        <p:nvSpPr>
          <p:cNvPr id="29" name="TextBox 28">
            <a:extLst>
              <a:ext uri="{FF2B5EF4-FFF2-40B4-BE49-F238E27FC236}">
                <a16:creationId xmlns:a16="http://schemas.microsoft.com/office/drawing/2014/main" id="{B82E7093-3493-DED4-EF02-014797C52E5D}"/>
              </a:ext>
            </a:extLst>
          </p:cNvPr>
          <p:cNvSpPr txBox="1"/>
          <p:nvPr/>
        </p:nvSpPr>
        <p:spPr>
          <a:xfrm>
            <a:off x="7331290" y="2381172"/>
            <a:ext cx="1635193" cy="215444"/>
          </a:xfrm>
          <a:prstGeom prst="rect">
            <a:avLst/>
          </a:prstGeom>
          <a:noFill/>
        </p:spPr>
        <p:txBody>
          <a:bodyPr wrap="square" lIns="0" tIns="0" rIns="0" bIns="0" rtlCol="0">
            <a:spAutoFit/>
          </a:bodyPr>
          <a:lstStyle/>
          <a:p>
            <a:pPr algn="ctr"/>
            <a:r>
              <a:rPr lang="en-GB" b="1" dirty="0">
                <a:solidFill>
                  <a:srgbClr val="000066"/>
                </a:solidFill>
                <a:latin typeface="Franklin Gothic Book" panose="020B0503020102020204" pitchFamily="34" charset="0"/>
              </a:rPr>
              <a:t>Retirement</a:t>
            </a:r>
          </a:p>
        </p:txBody>
      </p:sp>
    </p:spTree>
    <p:extLst>
      <p:ext uri="{BB962C8B-B14F-4D97-AF65-F5344CB8AC3E}">
        <p14:creationId xmlns:p14="http://schemas.microsoft.com/office/powerpoint/2010/main" val="3796746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7700" y="200953"/>
            <a:ext cx="6172200" cy="628650"/>
          </a:xfrm>
        </p:spPr>
        <p:txBody>
          <a:bodyPr>
            <a:normAutofit/>
          </a:bodyPr>
          <a:lstStyle/>
          <a:p>
            <a:pPr>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LTC Planning</a:t>
            </a:r>
          </a:p>
        </p:txBody>
      </p:sp>
      <p:sp>
        <p:nvSpPr>
          <p:cNvPr id="2" name="TextBox 1">
            <a:extLst>
              <a:ext uri="{FF2B5EF4-FFF2-40B4-BE49-F238E27FC236}">
                <a16:creationId xmlns:a16="http://schemas.microsoft.com/office/drawing/2014/main" id="{2ABBDFB4-7CBE-0DCE-D69F-2E40606DB02D}"/>
              </a:ext>
            </a:extLst>
          </p:cNvPr>
          <p:cNvSpPr txBox="1"/>
          <p:nvPr/>
        </p:nvSpPr>
        <p:spPr>
          <a:xfrm>
            <a:off x="349525" y="1563213"/>
            <a:ext cx="7733771" cy="246221"/>
          </a:xfrm>
          <a:prstGeom prst="rect">
            <a:avLst/>
          </a:prstGeom>
          <a:noFill/>
        </p:spPr>
        <p:txBody>
          <a:bodyPr wrap="square" lIns="0" tIns="0" rIns="0" bIns="0" rtlCol="0">
            <a:spAutoFit/>
          </a:bodyPr>
          <a:lstStyle/>
          <a:p>
            <a:pPr>
              <a:buClr>
                <a:srgbClr val="4CBCEA"/>
              </a:buClr>
            </a:pPr>
            <a:r>
              <a:rPr lang="en-US" sz="1600" dirty="0">
                <a:solidFill>
                  <a:schemeClr val="accent3">
                    <a:lumMod val="75000"/>
                  </a:schemeClr>
                </a:solidFill>
                <a:latin typeface="Franklin Gothic Book" panose="020B0503020102020204" pitchFamily="34" charset="0"/>
              </a:rPr>
              <a:t>Living a long life is a near certainty in this day and age. Planning for it is a necessity.</a:t>
            </a:r>
          </a:p>
        </p:txBody>
      </p:sp>
      <p:sp>
        <p:nvSpPr>
          <p:cNvPr id="3" name="TextBox 2">
            <a:extLst>
              <a:ext uri="{FF2B5EF4-FFF2-40B4-BE49-F238E27FC236}">
                <a16:creationId xmlns:a16="http://schemas.microsoft.com/office/drawing/2014/main" id="{33DD10DA-7543-1455-8624-5AE86EE21153}"/>
              </a:ext>
            </a:extLst>
          </p:cNvPr>
          <p:cNvSpPr txBox="1"/>
          <p:nvPr/>
        </p:nvSpPr>
        <p:spPr>
          <a:xfrm>
            <a:off x="310896" y="1115568"/>
            <a:ext cx="4163832" cy="338554"/>
          </a:xfrm>
          <a:prstGeom prst="rect">
            <a:avLst/>
          </a:prstGeom>
          <a:noFill/>
        </p:spPr>
        <p:txBody>
          <a:bodyPr wrap="none" lIns="0" tIns="0" rIns="0" bIns="0" rtlCol="0">
            <a:spAutoFit/>
          </a:bodyPr>
          <a:lstStyle/>
          <a:p>
            <a:r>
              <a:rPr lang="en-GB" sz="2200" dirty="0">
                <a:latin typeface="Franklin Gothic Book" panose="020B0503020102020204" pitchFamily="34" charset="0"/>
              </a:rPr>
              <a:t>LTC Planning: A Three-Step Process</a:t>
            </a:r>
          </a:p>
        </p:txBody>
      </p:sp>
      <p:cxnSp>
        <p:nvCxnSpPr>
          <p:cNvPr id="4" name="Straight Connector 3">
            <a:extLst>
              <a:ext uri="{FF2B5EF4-FFF2-40B4-BE49-F238E27FC236}">
                <a16:creationId xmlns:a16="http://schemas.microsoft.com/office/drawing/2014/main" id="{84EB4DCB-9178-9AA1-909E-D9F5CF826718}"/>
              </a:ext>
            </a:extLst>
          </p:cNvPr>
          <p:cNvCxnSpPr/>
          <p:nvPr/>
        </p:nvCxnSpPr>
        <p:spPr>
          <a:xfrm>
            <a:off x="3181075" y="34872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BBF2C7E-3001-B014-6616-48AEA8B94286}"/>
              </a:ext>
            </a:extLst>
          </p:cNvPr>
          <p:cNvSpPr txBox="1"/>
          <p:nvPr/>
        </p:nvSpPr>
        <p:spPr>
          <a:xfrm>
            <a:off x="852902" y="2742337"/>
            <a:ext cx="2391038" cy="261610"/>
          </a:xfrm>
          <a:prstGeom prst="rect">
            <a:avLst/>
          </a:prstGeom>
          <a:noFill/>
        </p:spPr>
        <p:txBody>
          <a:bodyPr wrap="square" rtlCol="0">
            <a:spAutoFit/>
          </a:bodyPr>
          <a:lstStyle/>
          <a:p>
            <a:r>
              <a:rPr lang="en-US" sz="1100" b="1" dirty="0">
                <a:solidFill>
                  <a:schemeClr val="bg1"/>
                </a:solidFill>
                <a:latin typeface="+mj-lt"/>
              </a:rPr>
              <a:t>Ownership Structure</a:t>
            </a:r>
          </a:p>
        </p:txBody>
      </p:sp>
      <p:grpSp>
        <p:nvGrpSpPr>
          <p:cNvPr id="8" name="Group 7">
            <a:extLst>
              <a:ext uri="{FF2B5EF4-FFF2-40B4-BE49-F238E27FC236}">
                <a16:creationId xmlns:a16="http://schemas.microsoft.com/office/drawing/2014/main" id="{67842670-5766-CF41-C853-27D5AC736645}"/>
              </a:ext>
            </a:extLst>
          </p:cNvPr>
          <p:cNvGrpSpPr/>
          <p:nvPr/>
        </p:nvGrpSpPr>
        <p:grpSpPr>
          <a:xfrm>
            <a:off x="310896" y="2252456"/>
            <a:ext cx="2442832" cy="1846216"/>
            <a:chOff x="561800" y="2878184"/>
            <a:chExt cx="2442832" cy="1846216"/>
          </a:xfrm>
        </p:grpSpPr>
        <p:cxnSp>
          <p:nvCxnSpPr>
            <p:cNvPr id="9" name="Straight Connector 8">
              <a:extLst>
                <a:ext uri="{FF2B5EF4-FFF2-40B4-BE49-F238E27FC236}">
                  <a16:creationId xmlns:a16="http://schemas.microsoft.com/office/drawing/2014/main" id="{37C31120-F7EB-B718-B8E5-5E157A862A66}"/>
                </a:ext>
              </a:extLst>
            </p:cNvPr>
            <p:cNvCxnSpPr/>
            <p:nvPr/>
          </p:nvCxnSpPr>
          <p:spPr>
            <a:xfrm>
              <a:off x="921515" y="3749355"/>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45">
              <a:extLst>
                <a:ext uri="{FF2B5EF4-FFF2-40B4-BE49-F238E27FC236}">
                  <a16:creationId xmlns:a16="http://schemas.microsoft.com/office/drawing/2014/main" id="{DC98360A-CF94-9B02-7926-B83D6DD57A0A}"/>
                </a:ext>
              </a:extLst>
            </p:cNvPr>
            <p:cNvSpPr/>
            <p:nvPr/>
          </p:nvSpPr>
          <p:spPr bwMode="auto">
            <a:xfrm>
              <a:off x="814211" y="2971848"/>
              <a:ext cx="2140774" cy="313204"/>
            </a:xfrm>
            <a:prstGeom prst="round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dirty="0">
                <a:ln>
                  <a:noFill/>
                </a:ln>
                <a:solidFill>
                  <a:schemeClr val="tx1"/>
                </a:solidFill>
                <a:effectLst/>
                <a:latin typeface="Garamond" charset="0"/>
              </a:endParaRPr>
            </a:p>
          </p:txBody>
        </p:sp>
        <p:grpSp>
          <p:nvGrpSpPr>
            <p:cNvPr id="11" name="Group 10">
              <a:extLst>
                <a:ext uri="{FF2B5EF4-FFF2-40B4-BE49-F238E27FC236}">
                  <a16:creationId xmlns:a16="http://schemas.microsoft.com/office/drawing/2014/main" id="{54E65087-17F6-36DF-488F-7A7A87E44199}"/>
                </a:ext>
              </a:extLst>
            </p:cNvPr>
            <p:cNvGrpSpPr/>
            <p:nvPr/>
          </p:nvGrpSpPr>
          <p:grpSpPr>
            <a:xfrm>
              <a:off x="561800" y="2878184"/>
              <a:ext cx="508000" cy="508000"/>
              <a:chOff x="3314701" y="3609401"/>
              <a:chExt cx="508000" cy="508000"/>
            </a:xfrm>
            <a:solidFill>
              <a:schemeClr val="accent3"/>
            </a:solidFill>
          </p:grpSpPr>
          <p:sp>
            <p:nvSpPr>
              <p:cNvPr id="15" name="Freeform 59">
                <a:extLst>
                  <a:ext uri="{FF2B5EF4-FFF2-40B4-BE49-F238E27FC236}">
                    <a16:creationId xmlns:a16="http://schemas.microsoft.com/office/drawing/2014/main" id="{06B7924F-5B8B-83DC-5163-C756B55E10E2}"/>
                  </a:ext>
                </a:extLst>
              </p:cNvPr>
              <p:cNvSpPr>
                <a:spLocks noEditPoints="1"/>
              </p:cNvSpPr>
              <p:nvPr/>
            </p:nvSpPr>
            <p:spPr bwMode="auto">
              <a:xfrm>
                <a:off x="3411538" y="3706239"/>
                <a:ext cx="314325" cy="314325"/>
              </a:xfrm>
              <a:custGeom>
                <a:avLst/>
                <a:gdLst>
                  <a:gd name="T0" fmla="*/ 192 w 384"/>
                  <a:gd name="T1" fmla="*/ 354 h 384"/>
                  <a:gd name="T2" fmla="*/ 192 w 384"/>
                  <a:gd name="T3" fmla="*/ 354 h 384"/>
                  <a:gd name="T4" fmla="*/ 30 w 384"/>
                  <a:gd name="T5" fmla="*/ 192 h 384"/>
                  <a:gd name="T6" fmla="*/ 192 w 384"/>
                  <a:gd name="T7" fmla="*/ 30 h 384"/>
                  <a:gd name="T8" fmla="*/ 355 w 384"/>
                  <a:gd name="T9" fmla="*/ 192 h 384"/>
                  <a:gd name="T10" fmla="*/ 192 w 384"/>
                  <a:gd name="T11" fmla="*/ 354 h 384"/>
                  <a:gd name="T12" fmla="*/ 192 w 384"/>
                  <a:gd name="T13" fmla="*/ 0 h 384"/>
                  <a:gd name="T14" fmla="*/ 192 w 384"/>
                  <a:gd name="T15" fmla="*/ 0 h 384"/>
                  <a:gd name="T16" fmla="*/ 0 w 384"/>
                  <a:gd name="T17" fmla="*/ 192 h 384"/>
                  <a:gd name="T18" fmla="*/ 192 w 384"/>
                  <a:gd name="T19" fmla="*/ 384 h 384"/>
                  <a:gd name="T20" fmla="*/ 384 w 384"/>
                  <a:gd name="T21" fmla="*/ 192 h 384"/>
                  <a:gd name="T22" fmla="*/ 192 w 384"/>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384">
                    <a:moveTo>
                      <a:pt x="192" y="354"/>
                    </a:moveTo>
                    <a:lnTo>
                      <a:pt x="192" y="354"/>
                    </a:lnTo>
                    <a:cubicBezTo>
                      <a:pt x="103" y="354"/>
                      <a:pt x="30" y="282"/>
                      <a:pt x="30" y="192"/>
                    </a:cubicBezTo>
                    <a:cubicBezTo>
                      <a:pt x="30" y="103"/>
                      <a:pt x="103" y="30"/>
                      <a:pt x="192" y="30"/>
                    </a:cubicBezTo>
                    <a:cubicBezTo>
                      <a:pt x="282" y="30"/>
                      <a:pt x="355" y="103"/>
                      <a:pt x="355" y="192"/>
                    </a:cubicBezTo>
                    <a:cubicBezTo>
                      <a:pt x="355" y="282"/>
                      <a:pt x="282" y="354"/>
                      <a:pt x="192" y="354"/>
                    </a:cubicBezTo>
                    <a:close/>
                    <a:moveTo>
                      <a:pt x="192" y="0"/>
                    </a:moveTo>
                    <a:lnTo>
                      <a:pt x="192" y="0"/>
                    </a:lnTo>
                    <a:cubicBezTo>
                      <a:pt x="87" y="0"/>
                      <a:pt x="0" y="86"/>
                      <a:pt x="0" y="192"/>
                    </a:cubicBezTo>
                    <a:cubicBezTo>
                      <a:pt x="0" y="298"/>
                      <a:pt x="87" y="384"/>
                      <a:pt x="192" y="384"/>
                    </a:cubicBezTo>
                    <a:cubicBezTo>
                      <a:pt x="298" y="384"/>
                      <a:pt x="384" y="298"/>
                      <a:pt x="384" y="192"/>
                    </a:cubicBezTo>
                    <a:cubicBezTo>
                      <a:pt x="384" y="86"/>
                      <a:pt x="298" y="0"/>
                      <a:pt x="19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25">
                <a:extLst>
                  <a:ext uri="{FF2B5EF4-FFF2-40B4-BE49-F238E27FC236}">
                    <a16:creationId xmlns:a16="http://schemas.microsoft.com/office/drawing/2014/main" id="{8AC25B8F-9E1E-354A-7B43-1E3A94389063}"/>
                  </a:ext>
                </a:extLst>
              </p:cNvPr>
              <p:cNvSpPr>
                <a:spLocks/>
              </p:cNvSpPr>
              <p:nvPr/>
            </p:nvSpPr>
            <p:spPr bwMode="auto">
              <a:xfrm>
                <a:off x="3314701" y="3609401"/>
                <a:ext cx="508000" cy="508000"/>
              </a:xfrm>
              <a:custGeom>
                <a:avLst/>
                <a:gdLst>
                  <a:gd name="T0" fmla="*/ 311 w 623"/>
                  <a:gd name="T1" fmla="*/ 622 h 622"/>
                  <a:gd name="T2" fmla="*/ 311 w 623"/>
                  <a:gd name="T3" fmla="*/ 622 h 622"/>
                  <a:gd name="T4" fmla="*/ 0 w 623"/>
                  <a:gd name="T5" fmla="*/ 311 h 622"/>
                  <a:gd name="T6" fmla="*/ 311 w 623"/>
                  <a:gd name="T7" fmla="*/ 0 h 622"/>
                  <a:gd name="T8" fmla="*/ 622 w 623"/>
                  <a:gd name="T9" fmla="*/ 311 h 622"/>
                  <a:gd name="T10" fmla="*/ 311 w 623"/>
                  <a:gd name="T11" fmla="*/ 622 h 622"/>
                </a:gdLst>
                <a:ahLst/>
                <a:cxnLst>
                  <a:cxn ang="0">
                    <a:pos x="T0" y="T1"/>
                  </a:cxn>
                  <a:cxn ang="0">
                    <a:pos x="T2" y="T3"/>
                  </a:cxn>
                  <a:cxn ang="0">
                    <a:pos x="T4" y="T5"/>
                  </a:cxn>
                  <a:cxn ang="0">
                    <a:pos x="T6" y="T7"/>
                  </a:cxn>
                  <a:cxn ang="0">
                    <a:pos x="T8" y="T9"/>
                  </a:cxn>
                  <a:cxn ang="0">
                    <a:pos x="T10" y="T11"/>
                  </a:cxn>
                </a:cxnLst>
                <a:rect l="0" t="0" r="r" b="b"/>
                <a:pathLst>
                  <a:path w="623" h="622">
                    <a:moveTo>
                      <a:pt x="311" y="622"/>
                    </a:moveTo>
                    <a:lnTo>
                      <a:pt x="311" y="622"/>
                    </a:lnTo>
                    <a:cubicBezTo>
                      <a:pt x="140" y="622"/>
                      <a:pt x="0" y="483"/>
                      <a:pt x="0" y="311"/>
                    </a:cubicBezTo>
                    <a:cubicBezTo>
                      <a:pt x="0" y="139"/>
                      <a:pt x="140" y="0"/>
                      <a:pt x="311" y="0"/>
                    </a:cubicBezTo>
                    <a:cubicBezTo>
                      <a:pt x="483" y="0"/>
                      <a:pt x="623" y="139"/>
                      <a:pt x="622" y="311"/>
                    </a:cubicBezTo>
                    <a:cubicBezTo>
                      <a:pt x="622" y="483"/>
                      <a:pt x="483" y="622"/>
                      <a:pt x="311" y="622"/>
                    </a:cubicBezTo>
                    <a:close/>
                  </a:path>
                </a:pathLst>
              </a:custGeom>
              <a:solidFill>
                <a:schemeClr val="accent1">
                  <a:lumMod val="60000"/>
                  <a:lumOff val="40000"/>
                </a:schemeClr>
              </a:solidFill>
              <a:ln w="0">
                <a:solidFill>
                  <a:schemeClr val="accent1">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 name="TextBox 11">
              <a:extLst>
                <a:ext uri="{FF2B5EF4-FFF2-40B4-BE49-F238E27FC236}">
                  <a16:creationId xmlns:a16="http://schemas.microsoft.com/office/drawing/2014/main" id="{7DC37043-A240-6252-23E2-4240A80153BC}"/>
                </a:ext>
              </a:extLst>
            </p:cNvPr>
            <p:cNvSpPr txBox="1"/>
            <p:nvPr/>
          </p:nvSpPr>
          <p:spPr>
            <a:xfrm>
              <a:off x="1006300" y="2954907"/>
              <a:ext cx="1736900" cy="338554"/>
            </a:xfrm>
            <a:prstGeom prst="rect">
              <a:avLst/>
            </a:prstGeom>
            <a:noFill/>
            <a:ln>
              <a:noFill/>
            </a:ln>
          </p:spPr>
          <p:txBody>
            <a:bodyPr wrap="square" rtlCol="0">
              <a:spAutoFit/>
            </a:bodyPr>
            <a:lstStyle/>
            <a:p>
              <a:r>
                <a:rPr lang="en-US" sz="1600" b="1" dirty="0">
                  <a:solidFill>
                    <a:schemeClr val="bg1"/>
                  </a:solidFill>
                  <a:latin typeface="Franklin Gothic Book" panose="020B0503020102020204" pitchFamily="34" charset="0"/>
                </a:rPr>
                <a:t>Understand</a:t>
              </a:r>
            </a:p>
          </p:txBody>
        </p:sp>
        <p:sp>
          <p:nvSpPr>
            <p:cNvPr id="13" name="TextBox 12">
              <a:extLst>
                <a:ext uri="{FF2B5EF4-FFF2-40B4-BE49-F238E27FC236}">
                  <a16:creationId xmlns:a16="http://schemas.microsoft.com/office/drawing/2014/main" id="{5F26EC80-3DB9-26E9-61A5-2EA751248A46}"/>
                </a:ext>
              </a:extLst>
            </p:cNvPr>
            <p:cNvSpPr txBox="1"/>
            <p:nvPr/>
          </p:nvSpPr>
          <p:spPr>
            <a:xfrm>
              <a:off x="1006299" y="3339405"/>
              <a:ext cx="1998333" cy="1384995"/>
            </a:xfrm>
            <a:prstGeom prst="rect">
              <a:avLst/>
            </a:prstGeom>
            <a:noFill/>
          </p:spPr>
          <p:txBody>
            <a:bodyPr wrap="square" rtlCol="0">
              <a:spAutoFit/>
            </a:bodyPr>
            <a:lstStyle/>
            <a:p>
              <a:pPr>
                <a:spcBef>
                  <a:spcPts val="0"/>
                </a:spcBef>
              </a:pPr>
              <a:r>
                <a:rPr lang="en-US" sz="1200" b="1" dirty="0">
                  <a:solidFill>
                    <a:schemeClr val="accent1">
                      <a:lumMod val="60000"/>
                      <a:lumOff val="40000"/>
                    </a:schemeClr>
                  </a:solidFill>
                  <a:latin typeface="Franklin Gothic Book" panose="020B0503020102020204" pitchFamily="34" charset="0"/>
                  <a:cs typeface="Arial" panose="020B0604020202020204" pitchFamily="34" charset="0"/>
                </a:rPr>
                <a:t>Understand the Need </a:t>
              </a:r>
              <a:br>
                <a:rPr lang="en-US" sz="1200" b="1" dirty="0">
                  <a:solidFill>
                    <a:schemeClr val="accent1">
                      <a:lumMod val="60000"/>
                      <a:lumOff val="40000"/>
                    </a:schemeClr>
                  </a:solidFill>
                  <a:latin typeface="Franklin Gothic Book" panose="020B0503020102020204" pitchFamily="34" charset="0"/>
                  <a:cs typeface="Arial" panose="020B0604020202020204" pitchFamily="34" charset="0"/>
                </a:rPr>
              </a:br>
              <a:r>
                <a:rPr lang="en-US" sz="1200" b="1" dirty="0">
                  <a:solidFill>
                    <a:schemeClr val="accent1">
                      <a:lumMod val="60000"/>
                      <a:lumOff val="40000"/>
                    </a:schemeClr>
                  </a:solidFill>
                  <a:latin typeface="Franklin Gothic Book" panose="020B0503020102020204" pitchFamily="34" charset="0"/>
                  <a:cs typeface="Arial" panose="020B0604020202020204" pitchFamily="34" charset="0"/>
                </a:rPr>
                <a:t>or Risk</a:t>
              </a:r>
            </a:p>
            <a:p>
              <a:pPr marL="171450" indent="-171450">
                <a:spcBef>
                  <a:spcPts val="0"/>
                </a:spcBef>
                <a:buFont typeface="Arial" panose="020B0604020202020204" pitchFamily="34" charset="0"/>
                <a:buChar char="•"/>
              </a:pP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3"/>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Personal experiences</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3"/>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Consequences of living a long life</a:t>
              </a:r>
            </a:p>
          </p:txBody>
        </p:sp>
        <p:sp>
          <p:nvSpPr>
            <p:cNvPr id="14" name="TextBox 13">
              <a:extLst>
                <a:ext uri="{FF2B5EF4-FFF2-40B4-BE49-F238E27FC236}">
                  <a16:creationId xmlns:a16="http://schemas.microsoft.com/office/drawing/2014/main" id="{42217EDC-5954-F624-4310-BE775F0850BA}"/>
                </a:ext>
              </a:extLst>
            </p:cNvPr>
            <p:cNvSpPr txBox="1"/>
            <p:nvPr/>
          </p:nvSpPr>
          <p:spPr>
            <a:xfrm>
              <a:off x="640546" y="2881042"/>
              <a:ext cx="400379" cy="461665"/>
            </a:xfrm>
            <a:prstGeom prst="rect">
              <a:avLst/>
            </a:prstGeom>
            <a:noFill/>
          </p:spPr>
          <p:txBody>
            <a:bodyPr wrap="square" rtlCol="0">
              <a:spAutoFit/>
            </a:bodyPr>
            <a:lstStyle/>
            <a:p>
              <a:r>
                <a:rPr lang="en-US" sz="2400" b="1" dirty="0">
                  <a:solidFill>
                    <a:schemeClr val="bg1"/>
                  </a:solidFill>
                  <a:latin typeface="Franklin Gothic Demi Cond" panose="020B0706030402020204" pitchFamily="34" charset="0"/>
                </a:rPr>
                <a:t>1</a:t>
              </a:r>
            </a:p>
          </p:txBody>
        </p:sp>
      </p:grpSp>
      <p:grpSp>
        <p:nvGrpSpPr>
          <p:cNvPr id="17" name="Group 16">
            <a:extLst>
              <a:ext uri="{FF2B5EF4-FFF2-40B4-BE49-F238E27FC236}">
                <a16:creationId xmlns:a16="http://schemas.microsoft.com/office/drawing/2014/main" id="{7EB1454B-6CA6-6B47-9872-5C3190B023E4}"/>
              </a:ext>
            </a:extLst>
          </p:cNvPr>
          <p:cNvGrpSpPr/>
          <p:nvPr/>
        </p:nvGrpSpPr>
        <p:grpSpPr>
          <a:xfrm>
            <a:off x="3327923" y="2252456"/>
            <a:ext cx="2446971" cy="2226730"/>
            <a:chOff x="3619582" y="2867001"/>
            <a:chExt cx="2446971" cy="2226730"/>
          </a:xfrm>
        </p:grpSpPr>
        <p:sp>
          <p:nvSpPr>
            <p:cNvPr id="18" name="Rounded Rectangle 29">
              <a:extLst>
                <a:ext uri="{FF2B5EF4-FFF2-40B4-BE49-F238E27FC236}">
                  <a16:creationId xmlns:a16="http://schemas.microsoft.com/office/drawing/2014/main" id="{A45F9FC0-15B9-A05B-B8E3-4381DAF65345}"/>
                </a:ext>
              </a:extLst>
            </p:cNvPr>
            <p:cNvSpPr/>
            <p:nvPr/>
          </p:nvSpPr>
          <p:spPr bwMode="auto">
            <a:xfrm>
              <a:off x="3871993" y="2973102"/>
              <a:ext cx="2194560" cy="313204"/>
            </a:xfrm>
            <a:prstGeom prst="round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dirty="0">
                <a:ln>
                  <a:noFill/>
                </a:ln>
                <a:solidFill>
                  <a:schemeClr val="tx1"/>
                </a:solidFill>
                <a:effectLst/>
                <a:latin typeface="Garamond" charset="0"/>
              </a:endParaRPr>
            </a:p>
          </p:txBody>
        </p:sp>
        <p:grpSp>
          <p:nvGrpSpPr>
            <p:cNvPr id="19" name="Group 18">
              <a:extLst>
                <a:ext uri="{FF2B5EF4-FFF2-40B4-BE49-F238E27FC236}">
                  <a16:creationId xmlns:a16="http://schemas.microsoft.com/office/drawing/2014/main" id="{1B0E8F64-844C-38B3-915F-C31B8952103D}"/>
                </a:ext>
              </a:extLst>
            </p:cNvPr>
            <p:cNvGrpSpPr/>
            <p:nvPr/>
          </p:nvGrpSpPr>
          <p:grpSpPr>
            <a:xfrm>
              <a:off x="3619582" y="2867001"/>
              <a:ext cx="508000" cy="508000"/>
              <a:chOff x="3314701" y="3609401"/>
              <a:chExt cx="508000" cy="508000"/>
            </a:xfrm>
            <a:solidFill>
              <a:schemeClr val="accent2"/>
            </a:solidFill>
          </p:grpSpPr>
          <p:sp>
            <p:nvSpPr>
              <p:cNvPr id="23" name="Freeform 59">
                <a:extLst>
                  <a:ext uri="{FF2B5EF4-FFF2-40B4-BE49-F238E27FC236}">
                    <a16:creationId xmlns:a16="http://schemas.microsoft.com/office/drawing/2014/main" id="{759496BC-01AF-A753-7B93-A63EEB0970E3}"/>
                  </a:ext>
                </a:extLst>
              </p:cNvPr>
              <p:cNvSpPr>
                <a:spLocks noEditPoints="1"/>
              </p:cNvSpPr>
              <p:nvPr/>
            </p:nvSpPr>
            <p:spPr bwMode="auto">
              <a:xfrm>
                <a:off x="3411538" y="3706239"/>
                <a:ext cx="314325" cy="314325"/>
              </a:xfrm>
              <a:custGeom>
                <a:avLst/>
                <a:gdLst>
                  <a:gd name="T0" fmla="*/ 192 w 384"/>
                  <a:gd name="T1" fmla="*/ 354 h 384"/>
                  <a:gd name="T2" fmla="*/ 192 w 384"/>
                  <a:gd name="T3" fmla="*/ 354 h 384"/>
                  <a:gd name="T4" fmla="*/ 30 w 384"/>
                  <a:gd name="T5" fmla="*/ 192 h 384"/>
                  <a:gd name="T6" fmla="*/ 192 w 384"/>
                  <a:gd name="T7" fmla="*/ 30 h 384"/>
                  <a:gd name="T8" fmla="*/ 355 w 384"/>
                  <a:gd name="T9" fmla="*/ 192 h 384"/>
                  <a:gd name="T10" fmla="*/ 192 w 384"/>
                  <a:gd name="T11" fmla="*/ 354 h 384"/>
                  <a:gd name="T12" fmla="*/ 192 w 384"/>
                  <a:gd name="T13" fmla="*/ 0 h 384"/>
                  <a:gd name="T14" fmla="*/ 192 w 384"/>
                  <a:gd name="T15" fmla="*/ 0 h 384"/>
                  <a:gd name="T16" fmla="*/ 0 w 384"/>
                  <a:gd name="T17" fmla="*/ 192 h 384"/>
                  <a:gd name="T18" fmla="*/ 192 w 384"/>
                  <a:gd name="T19" fmla="*/ 384 h 384"/>
                  <a:gd name="T20" fmla="*/ 384 w 384"/>
                  <a:gd name="T21" fmla="*/ 192 h 384"/>
                  <a:gd name="T22" fmla="*/ 192 w 384"/>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384">
                    <a:moveTo>
                      <a:pt x="192" y="354"/>
                    </a:moveTo>
                    <a:lnTo>
                      <a:pt x="192" y="354"/>
                    </a:lnTo>
                    <a:cubicBezTo>
                      <a:pt x="103" y="354"/>
                      <a:pt x="30" y="282"/>
                      <a:pt x="30" y="192"/>
                    </a:cubicBezTo>
                    <a:cubicBezTo>
                      <a:pt x="30" y="103"/>
                      <a:pt x="103" y="30"/>
                      <a:pt x="192" y="30"/>
                    </a:cubicBezTo>
                    <a:cubicBezTo>
                      <a:pt x="282" y="30"/>
                      <a:pt x="355" y="103"/>
                      <a:pt x="355" y="192"/>
                    </a:cubicBezTo>
                    <a:cubicBezTo>
                      <a:pt x="355" y="282"/>
                      <a:pt x="282" y="354"/>
                      <a:pt x="192" y="354"/>
                    </a:cubicBezTo>
                    <a:close/>
                    <a:moveTo>
                      <a:pt x="192" y="0"/>
                    </a:moveTo>
                    <a:lnTo>
                      <a:pt x="192" y="0"/>
                    </a:lnTo>
                    <a:cubicBezTo>
                      <a:pt x="87" y="0"/>
                      <a:pt x="0" y="86"/>
                      <a:pt x="0" y="192"/>
                    </a:cubicBezTo>
                    <a:cubicBezTo>
                      <a:pt x="0" y="298"/>
                      <a:pt x="87" y="384"/>
                      <a:pt x="192" y="384"/>
                    </a:cubicBezTo>
                    <a:cubicBezTo>
                      <a:pt x="298" y="384"/>
                      <a:pt x="384" y="298"/>
                      <a:pt x="384" y="192"/>
                    </a:cubicBezTo>
                    <a:cubicBezTo>
                      <a:pt x="384" y="86"/>
                      <a:pt x="298" y="0"/>
                      <a:pt x="19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5">
                <a:extLst>
                  <a:ext uri="{FF2B5EF4-FFF2-40B4-BE49-F238E27FC236}">
                    <a16:creationId xmlns:a16="http://schemas.microsoft.com/office/drawing/2014/main" id="{6ECD8B63-3ECB-45E1-436E-A24A2FC35B0F}"/>
                  </a:ext>
                </a:extLst>
              </p:cNvPr>
              <p:cNvSpPr>
                <a:spLocks/>
              </p:cNvSpPr>
              <p:nvPr/>
            </p:nvSpPr>
            <p:spPr bwMode="auto">
              <a:xfrm>
                <a:off x="3314701" y="3609401"/>
                <a:ext cx="508000" cy="508000"/>
              </a:xfrm>
              <a:custGeom>
                <a:avLst/>
                <a:gdLst>
                  <a:gd name="T0" fmla="*/ 311 w 623"/>
                  <a:gd name="T1" fmla="*/ 622 h 622"/>
                  <a:gd name="T2" fmla="*/ 311 w 623"/>
                  <a:gd name="T3" fmla="*/ 622 h 622"/>
                  <a:gd name="T4" fmla="*/ 0 w 623"/>
                  <a:gd name="T5" fmla="*/ 311 h 622"/>
                  <a:gd name="T6" fmla="*/ 311 w 623"/>
                  <a:gd name="T7" fmla="*/ 0 h 622"/>
                  <a:gd name="T8" fmla="*/ 622 w 623"/>
                  <a:gd name="T9" fmla="*/ 311 h 622"/>
                  <a:gd name="T10" fmla="*/ 311 w 623"/>
                  <a:gd name="T11" fmla="*/ 622 h 622"/>
                </a:gdLst>
                <a:ahLst/>
                <a:cxnLst>
                  <a:cxn ang="0">
                    <a:pos x="T0" y="T1"/>
                  </a:cxn>
                  <a:cxn ang="0">
                    <a:pos x="T2" y="T3"/>
                  </a:cxn>
                  <a:cxn ang="0">
                    <a:pos x="T4" y="T5"/>
                  </a:cxn>
                  <a:cxn ang="0">
                    <a:pos x="T6" y="T7"/>
                  </a:cxn>
                  <a:cxn ang="0">
                    <a:pos x="T8" y="T9"/>
                  </a:cxn>
                  <a:cxn ang="0">
                    <a:pos x="T10" y="T11"/>
                  </a:cxn>
                </a:cxnLst>
                <a:rect l="0" t="0" r="r" b="b"/>
                <a:pathLst>
                  <a:path w="623" h="622">
                    <a:moveTo>
                      <a:pt x="311" y="622"/>
                    </a:moveTo>
                    <a:lnTo>
                      <a:pt x="311" y="622"/>
                    </a:lnTo>
                    <a:cubicBezTo>
                      <a:pt x="140" y="622"/>
                      <a:pt x="0" y="483"/>
                      <a:pt x="0" y="311"/>
                    </a:cubicBezTo>
                    <a:cubicBezTo>
                      <a:pt x="0" y="139"/>
                      <a:pt x="140" y="0"/>
                      <a:pt x="311" y="0"/>
                    </a:cubicBezTo>
                    <a:cubicBezTo>
                      <a:pt x="483" y="0"/>
                      <a:pt x="623" y="139"/>
                      <a:pt x="622" y="311"/>
                    </a:cubicBezTo>
                    <a:cubicBezTo>
                      <a:pt x="622" y="483"/>
                      <a:pt x="483" y="622"/>
                      <a:pt x="311" y="622"/>
                    </a:cubicBez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0" name="TextBox 19">
              <a:extLst>
                <a:ext uri="{FF2B5EF4-FFF2-40B4-BE49-F238E27FC236}">
                  <a16:creationId xmlns:a16="http://schemas.microsoft.com/office/drawing/2014/main" id="{395B6E87-761E-F9D6-2E3B-264EB378A8F3}"/>
                </a:ext>
              </a:extLst>
            </p:cNvPr>
            <p:cNvSpPr txBox="1"/>
            <p:nvPr/>
          </p:nvSpPr>
          <p:spPr>
            <a:xfrm>
              <a:off x="4030744" y="2954907"/>
              <a:ext cx="2031670" cy="338328"/>
            </a:xfrm>
            <a:prstGeom prst="roundRect">
              <a:avLst/>
            </a:prstGeom>
            <a:solidFill>
              <a:schemeClr val="accent1">
                <a:lumMod val="75000"/>
              </a:schemeClr>
            </a:solidFill>
            <a:ln>
              <a:solidFill>
                <a:schemeClr val="accent1">
                  <a:lumMod val="75000"/>
                </a:schemeClr>
              </a:solidFill>
            </a:ln>
          </p:spPr>
          <p:txBody>
            <a:bodyPr wrap="square" rtlCol="0">
              <a:spAutoFit/>
            </a:bodyPr>
            <a:lstStyle/>
            <a:p>
              <a:r>
                <a:rPr lang="en-US" sz="1600" b="1" dirty="0">
                  <a:solidFill>
                    <a:schemeClr val="bg1"/>
                  </a:solidFill>
                  <a:latin typeface="Franklin Gothic Book" panose="020B0503020102020204" pitchFamily="34" charset="0"/>
                </a:rPr>
                <a:t>Develop</a:t>
              </a:r>
            </a:p>
          </p:txBody>
        </p:sp>
        <p:sp>
          <p:nvSpPr>
            <p:cNvPr id="21" name="TextBox 20">
              <a:extLst>
                <a:ext uri="{FF2B5EF4-FFF2-40B4-BE49-F238E27FC236}">
                  <a16:creationId xmlns:a16="http://schemas.microsoft.com/office/drawing/2014/main" id="{44280C7C-9064-B367-B32F-72945DB727E4}"/>
                </a:ext>
              </a:extLst>
            </p:cNvPr>
            <p:cNvSpPr txBox="1"/>
            <p:nvPr/>
          </p:nvSpPr>
          <p:spPr>
            <a:xfrm>
              <a:off x="4058024" y="3339405"/>
              <a:ext cx="1983411" cy="1754326"/>
            </a:xfrm>
            <a:prstGeom prst="rect">
              <a:avLst/>
            </a:prstGeom>
            <a:noFill/>
          </p:spPr>
          <p:txBody>
            <a:bodyPr wrap="square" rtlCol="0">
              <a:spAutoFit/>
            </a:bodyPr>
            <a:lstStyle/>
            <a:p>
              <a:pPr>
                <a:spcBef>
                  <a:spcPts val="0"/>
                </a:spcBef>
              </a:pPr>
              <a:r>
                <a:rPr lang="en-US" sz="1200" b="1" dirty="0">
                  <a:solidFill>
                    <a:schemeClr val="accent1">
                      <a:lumMod val="75000"/>
                    </a:schemeClr>
                  </a:solidFill>
                  <a:latin typeface="Franklin Gothic Book" panose="020B0503020102020204" pitchFamily="34" charset="0"/>
                  <a:cs typeface="Arial" panose="020B0604020202020204" pitchFamily="34" charset="0"/>
                </a:rPr>
                <a:t>Develop a Strategy to Offset the Risk</a:t>
              </a:r>
            </a:p>
            <a:p>
              <a:pPr marL="171450" indent="-171450">
                <a:spcBef>
                  <a:spcPts val="0"/>
                </a:spcBef>
                <a:buFont typeface="Arial" panose="020B0604020202020204" pitchFamily="34" charset="0"/>
                <a:buChar char="•"/>
              </a:pP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2"/>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LTC is a family issue</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2"/>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There is risk to the family if there is no strategy</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2"/>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Develop a strategy</a:t>
              </a:r>
            </a:p>
          </p:txBody>
        </p:sp>
        <p:sp>
          <p:nvSpPr>
            <p:cNvPr id="22" name="TextBox 21">
              <a:extLst>
                <a:ext uri="{FF2B5EF4-FFF2-40B4-BE49-F238E27FC236}">
                  <a16:creationId xmlns:a16="http://schemas.microsoft.com/office/drawing/2014/main" id="{21DE6227-5081-BBF7-E3CA-FF3528534F45}"/>
                </a:ext>
              </a:extLst>
            </p:cNvPr>
            <p:cNvSpPr txBox="1"/>
            <p:nvPr/>
          </p:nvSpPr>
          <p:spPr>
            <a:xfrm>
              <a:off x="3706224" y="2886434"/>
              <a:ext cx="400379" cy="461665"/>
            </a:xfrm>
            <a:prstGeom prst="rect">
              <a:avLst/>
            </a:prstGeom>
            <a:noFill/>
          </p:spPr>
          <p:txBody>
            <a:bodyPr wrap="square" rtlCol="0">
              <a:spAutoFit/>
            </a:bodyPr>
            <a:lstStyle/>
            <a:p>
              <a:r>
                <a:rPr lang="en-US" sz="2400" b="1" dirty="0">
                  <a:solidFill>
                    <a:schemeClr val="bg1"/>
                  </a:solidFill>
                  <a:latin typeface="Franklin Gothic Demi Cond" panose="020B0706030402020204" pitchFamily="34" charset="0"/>
                </a:rPr>
                <a:t>2</a:t>
              </a:r>
            </a:p>
          </p:txBody>
        </p:sp>
      </p:grpSp>
      <p:grpSp>
        <p:nvGrpSpPr>
          <p:cNvPr id="25" name="Group 24">
            <a:extLst>
              <a:ext uri="{FF2B5EF4-FFF2-40B4-BE49-F238E27FC236}">
                <a16:creationId xmlns:a16="http://schemas.microsoft.com/office/drawing/2014/main" id="{DE250C45-E7CD-3BAF-DCAE-5845B0B220C8}"/>
              </a:ext>
            </a:extLst>
          </p:cNvPr>
          <p:cNvGrpSpPr/>
          <p:nvPr/>
        </p:nvGrpSpPr>
        <p:grpSpPr>
          <a:xfrm>
            <a:off x="6349089" y="2252456"/>
            <a:ext cx="2446971" cy="1857399"/>
            <a:chOff x="6632585" y="2867001"/>
            <a:chExt cx="2446971" cy="1857399"/>
          </a:xfrm>
        </p:grpSpPr>
        <p:sp>
          <p:nvSpPr>
            <p:cNvPr id="26" name="Rounded Rectangle 35">
              <a:extLst>
                <a:ext uri="{FF2B5EF4-FFF2-40B4-BE49-F238E27FC236}">
                  <a16:creationId xmlns:a16="http://schemas.microsoft.com/office/drawing/2014/main" id="{DF32C5A9-9E53-78EE-13B3-8F9E77CFA3E7}"/>
                </a:ext>
              </a:extLst>
            </p:cNvPr>
            <p:cNvSpPr/>
            <p:nvPr/>
          </p:nvSpPr>
          <p:spPr bwMode="auto">
            <a:xfrm>
              <a:off x="6884996" y="2973102"/>
              <a:ext cx="2194560" cy="313204"/>
            </a:xfrm>
            <a:prstGeom prst="roundRect">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dirty="0">
                <a:ln>
                  <a:noFill/>
                </a:ln>
                <a:solidFill>
                  <a:schemeClr val="tx1"/>
                </a:solidFill>
                <a:effectLst/>
                <a:latin typeface="Garamond" charset="0"/>
              </a:endParaRPr>
            </a:p>
          </p:txBody>
        </p:sp>
        <p:grpSp>
          <p:nvGrpSpPr>
            <p:cNvPr id="27" name="Group 26">
              <a:extLst>
                <a:ext uri="{FF2B5EF4-FFF2-40B4-BE49-F238E27FC236}">
                  <a16:creationId xmlns:a16="http://schemas.microsoft.com/office/drawing/2014/main" id="{472638E2-0346-69FB-E9B1-718168315CA7}"/>
                </a:ext>
              </a:extLst>
            </p:cNvPr>
            <p:cNvGrpSpPr/>
            <p:nvPr/>
          </p:nvGrpSpPr>
          <p:grpSpPr>
            <a:xfrm>
              <a:off x="6632585" y="2867001"/>
              <a:ext cx="508000" cy="508000"/>
              <a:chOff x="3314701" y="3609401"/>
              <a:chExt cx="508000" cy="508000"/>
            </a:xfrm>
            <a:solidFill>
              <a:schemeClr val="accent1"/>
            </a:solidFill>
          </p:grpSpPr>
          <p:sp>
            <p:nvSpPr>
              <p:cNvPr id="31" name="Freeform 59">
                <a:extLst>
                  <a:ext uri="{FF2B5EF4-FFF2-40B4-BE49-F238E27FC236}">
                    <a16:creationId xmlns:a16="http://schemas.microsoft.com/office/drawing/2014/main" id="{B95F7175-184B-DF62-A4C0-916D18703648}"/>
                  </a:ext>
                </a:extLst>
              </p:cNvPr>
              <p:cNvSpPr>
                <a:spLocks noEditPoints="1"/>
              </p:cNvSpPr>
              <p:nvPr/>
            </p:nvSpPr>
            <p:spPr bwMode="auto">
              <a:xfrm>
                <a:off x="3411538" y="3706239"/>
                <a:ext cx="314325" cy="314325"/>
              </a:xfrm>
              <a:custGeom>
                <a:avLst/>
                <a:gdLst>
                  <a:gd name="T0" fmla="*/ 192 w 384"/>
                  <a:gd name="T1" fmla="*/ 354 h 384"/>
                  <a:gd name="T2" fmla="*/ 192 w 384"/>
                  <a:gd name="T3" fmla="*/ 354 h 384"/>
                  <a:gd name="T4" fmla="*/ 30 w 384"/>
                  <a:gd name="T5" fmla="*/ 192 h 384"/>
                  <a:gd name="T6" fmla="*/ 192 w 384"/>
                  <a:gd name="T7" fmla="*/ 30 h 384"/>
                  <a:gd name="T8" fmla="*/ 355 w 384"/>
                  <a:gd name="T9" fmla="*/ 192 h 384"/>
                  <a:gd name="T10" fmla="*/ 192 w 384"/>
                  <a:gd name="T11" fmla="*/ 354 h 384"/>
                  <a:gd name="T12" fmla="*/ 192 w 384"/>
                  <a:gd name="T13" fmla="*/ 0 h 384"/>
                  <a:gd name="T14" fmla="*/ 192 w 384"/>
                  <a:gd name="T15" fmla="*/ 0 h 384"/>
                  <a:gd name="T16" fmla="*/ 0 w 384"/>
                  <a:gd name="T17" fmla="*/ 192 h 384"/>
                  <a:gd name="T18" fmla="*/ 192 w 384"/>
                  <a:gd name="T19" fmla="*/ 384 h 384"/>
                  <a:gd name="T20" fmla="*/ 384 w 384"/>
                  <a:gd name="T21" fmla="*/ 192 h 384"/>
                  <a:gd name="T22" fmla="*/ 192 w 384"/>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384">
                    <a:moveTo>
                      <a:pt x="192" y="354"/>
                    </a:moveTo>
                    <a:lnTo>
                      <a:pt x="192" y="354"/>
                    </a:lnTo>
                    <a:cubicBezTo>
                      <a:pt x="103" y="354"/>
                      <a:pt x="30" y="282"/>
                      <a:pt x="30" y="192"/>
                    </a:cubicBezTo>
                    <a:cubicBezTo>
                      <a:pt x="30" y="103"/>
                      <a:pt x="103" y="30"/>
                      <a:pt x="192" y="30"/>
                    </a:cubicBezTo>
                    <a:cubicBezTo>
                      <a:pt x="282" y="30"/>
                      <a:pt x="355" y="103"/>
                      <a:pt x="355" y="192"/>
                    </a:cubicBezTo>
                    <a:cubicBezTo>
                      <a:pt x="355" y="282"/>
                      <a:pt x="282" y="354"/>
                      <a:pt x="192" y="354"/>
                    </a:cubicBezTo>
                    <a:close/>
                    <a:moveTo>
                      <a:pt x="192" y="0"/>
                    </a:moveTo>
                    <a:lnTo>
                      <a:pt x="192" y="0"/>
                    </a:lnTo>
                    <a:cubicBezTo>
                      <a:pt x="87" y="0"/>
                      <a:pt x="0" y="86"/>
                      <a:pt x="0" y="192"/>
                    </a:cubicBezTo>
                    <a:cubicBezTo>
                      <a:pt x="0" y="298"/>
                      <a:pt x="87" y="384"/>
                      <a:pt x="192" y="384"/>
                    </a:cubicBezTo>
                    <a:cubicBezTo>
                      <a:pt x="298" y="384"/>
                      <a:pt x="384" y="298"/>
                      <a:pt x="384" y="192"/>
                    </a:cubicBezTo>
                    <a:cubicBezTo>
                      <a:pt x="384" y="86"/>
                      <a:pt x="298" y="0"/>
                      <a:pt x="19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25">
                <a:extLst>
                  <a:ext uri="{FF2B5EF4-FFF2-40B4-BE49-F238E27FC236}">
                    <a16:creationId xmlns:a16="http://schemas.microsoft.com/office/drawing/2014/main" id="{060ABEA6-22FF-0AF5-39ED-36152CFC527B}"/>
                  </a:ext>
                </a:extLst>
              </p:cNvPr>
              <p:cNvSpPr>
                <a:spLocks/>
              </p:cNvSpPr>
              <p:nvPr/>
            </p:nvSpPr>
            <p:spPr bwMode="auto">
              <a:xfrm>
                <a:off x="3314701" y="3609401"/>
                <a:ext cx="508000" cy="508000"/>
              </a:xfrm>
              <a:custGeom>
                <a:avLst/>
                <a:gdLst>
                  <a:gd name="T0" fmla="*/ 311 w 623"/>
                  <a:gd name="T1" fmla="*/ 622 h 622"/>
                  <a:gd name="T2" fmla="*/ 311 w 623"/>
                  <a:gd name="T3" fmla="*/ 622 h 622"/>
                  <a:gd name="T4" fmla="*/ 0 w 623"/>
                  <a:gd name="T5" fmla="*/ 311 h 622"/>
                  <a:gd name="T6" fmla="*/ 311 w 623"/>
                  <a:gd name="T7" fmla="*/ 0 h 622"/>
                  <a:gd name="T8" fmla="*/ 622 w 623"/>
                  <a:gd name="T9" fmla="*/ 311 h 622"/>
                  <a:gd name="T10" fmla="*/ 311 w 623"/>
                  <a:gd name="T11" fmla="*/ 622 h 622"/>
                </a:gdLst>
                <a:ahLst/>
                <a:cxnLst>
                  <a:cxn ang="0">
                    <a:pos x="T0" y="T1"/>
                  </a:cxn>
                  <a:cxn ang="0">
                    <a:pos x="T2" y="T3"/>
                  </a:cxn>
                  <a:cxn ang="0">
                    <a:pos x="T4" y="T5"/>
                  </a:cxn>
                  <a:cxn ang="0">
                    <a:pos x="T6" y="T7"/>
                  </a:cxn>
                  <a:cxn ang="0">
                    <a:pos x="T8" y="T9"/>
                  </a:cxn>
                  <a:cxn ang="0">
                    <a:pos x="T10" y="T11"/>
                  </a:cxn>
                </a:cxnLst>
                <a:rect l="0" t="0" r="r" b="b"/>
                <a:pathLst>
                  <a:path w="623" h="622">
                    <a:moveTo>
                      <a:pt x="311" y="622"/>
                    </a:moveTo>
                    <a:lnTo>
                      <a:pt x="311" y="622"/>
                    </a:lnTo>
                    <a:cubicBezTo>
                      <a:pt x="140" y="622"/>
                      <a:pt x="0" y="483"/>
                      <a:pt x="0" y="311"/>
                    </a:cubicBezTo>
                    <a:cubicBezTo>
                      <a:pt x="0" y="139"/>
                      <a:pt x="140" y="0"/>
                      <a:pt x="311" y="0"/>
                    </a:cubicBezTo>
                    <a:cubicBezTo>
                      <a:pt x="483" y="0"/>
                      <a:pt x="623" y="139"/>
                      <a:pt x="622" y="311"/>
                    </a:cubicBezTo>
                    <a:cubicBezTo>
                      <a:pt x="622" y="483"/>
                      <a:pt x="483" y="622"/>
                      <a:pt x="311" y="622"/>
                    </a:cubicBezTo>
                    <a:close/>
                  </a:path>
                </a:pathLst>
              </a:custGeom>
              <a:solidFill>
                <a:schemeClr val="accent1">
                  <a:lumMod val="50000"/>
                </a:schemeClr>
              </a:solid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8" name="TextBox 27">
              <a:extLst>
                <a:ext uri="{FF2B5EF4-FFF2-40B4-BE49-F238E27FC236}">
                  <a16:creationId xmlns:a16="http://schemas.microsoft.com/office/drawing/2014/main" id="{1AE6A00C-4056-04C4-2A8E-F9D6BBB2B8F8}"/>
                </a:ext>
              </a:extLst>
            </p:cNvPr>
            <p:cNvSpPr txBox="1"/>
            <p:nvPr/>
          </p:nvSpPr>
          <p:spPr>
            <a:xfrm>
              <a:off x="7121864" y="2954907"/>
              <a:ext cx="1717336" cy="338554"/>
            </a:xfrm>
            <a:prstGeom prst="rect">
              <a:avLst/>
            </a:prstGeom>
            <a:noFill/>
            <a:ln>
              <a:noFill/>
            </a:ln>
          </p:spPr>
          <p:txBody>
            <a:bodyPr wrap="square" rtlCol="0">
              <a:spAutoFit/>
            </a:bodyPr>
            <a:lstStyle/>
            <a:p>
              <a:r>
                <a:rPr lang="en-US" sz="1600" b="1" dirty="0">
                  <a:solidFill>
                    <a:schemeClr val="bg1"/>
                  </a:solidFill>
                  <a:latin typeface="Franklin Gothic Book" panose="020B0503020102020204" pitchFamily="34" charset="0"/>
                </a:rPr>
                <a:t>Implement</a:t>
              </a:r>
            </a:p>
          </p:txBody>
        </p:sp>
        <p:sp>
          <p:nvSpPr>
            <p:cNvPr id="29" name="TextBox 28">
              <a:extLst>
                <a:ext uri="{FF2B5EF4-FFF2-40B4-BE49-F238E27FC236}">
                  <a16:creationId xmlns:a16="http://schemas.microsoft.com/office/drawing/2014/main" id="{6C942911-B0D5-0BB4-8ECB-7F75F4B25774}"/>
                </a:ext>
              </a:extLst>
            </p:cNvPr>
            <p:cNvSpPr txBox="1"/>
            <p:nvPr/>
          </p:nvSpPr>
          <p:spPr>
            <a:xfrm>
              <a:off x="7164832" y="3339405"/>
              <a:ext cx="1910585" cy="1384995"/>
            </a:xfrm>
            <a:prstGeom prst="rect">
              <a:avLst/>
            </a:prstGeom>
            <a:noFill/>
          </p:spPr>
          <p:txBody>
            <a:bodyPr wrap="square" rtlCol="0">
              <a:spAutoFit/>
            </a:bodyPr>
            <a:lstStyle/>
            <a:p>
              <a:pPr>
                <a:spcBef>
                  <a:spcPts val="0"/>
                </a:spcBef>
              </a:pPr>
              <a:r>
                <a:rPr lang="en-US" sz="1200" b="1" dirty="0">
                  <a:solidFill>
                    <a:schemeClr val="accent1">
                      <a:lumMod val="50000"/>
                    </a:schemeClr>
                  </a:solidFill>
                  <a:latin typeface="Franklin Gothic Book" panose="020B0503020102020204" pitchFamily="34" charset="0"/>
                  <a:cs typeface="Arial" panose="020B0604020202020204" pitchFamily="34" charset="0"/>
                </a:rPr>
                <a:t>Implement the Strategy</a:t>
              </a:r>
            </a:p>
            <a:p>
              <a:pPr marL="171450" indent="-171450">
                <a:spcBef>
                  <a:spcPts val="0"/>
                </a:spcBef>
                <a:buFont typeface="Arial" panose="020B0604020202020204" pitchFamily="34" charset="0"/>
                <a:buChar char="•"/>
              </a:pP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1"/>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LTC insurance planning</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1"/>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Self-funding</a:t>
              </a:r>
              <a:br>
                <a:rPr lang="en-US" sz="1200" dirty="0">
                  <a:latin typeface="Franklin Gothic Book" panose="020B0503020102020204" pitchFamily="34" charset="0"/>
                  <a:cs typeface="Arial" panose="020B0604020202020204" pitchFamily="34" charset="0"/>
                </a:rPr>
              </a:br>
              <a:endParaRPr lang="en-US" sz="1200" dirty="0">
                <a:latin typeface="Franklin Gothic Book" panose="020B0503020102020204" pitchFamily="34" charset="0"/>
                <a:cs typeface="Arial" panose="020B0604020202020204" pitchFamily="34" charset="0"/>
              </a:endParaRPr>
            </a:p>
            <a:p>
              <a:pPr marL="171450" indent="-171450">
                <a:spcBef>
                  <a:spcPts val="0"/>
                </a:spcBef>
                <a:buClr>
                  <a:schemeClr val="accent1"/>
                </a:buClr>
                <a:buFont typeface="Arial" panose="020B0604020202020204" pitchFamily="34" charset="0"/>
                <a:buChar char="•"/>
              </a:pPr>
              <a:r>
                <a:rPr lang="en-US" sz="1200" dirty="0">
                  <a:latin typeface="Franklin Gothic Book" panose="020B0503020102020204" pitchFamily="34" charset="0"/>
                  <a:cs typeface="Arial" panose="020B0604020202020204" pitchFamily="34" charset="0"/>
                </a:rPr>
                <a:t>Caregiving plan</a:t>
              </a:r>
            </a:p>
          </p:txBody>
        </p:sp>
        <p:sp>
          <p:nvSpPr>
            <p:cNvPr id="30" name="TextBox 29">
              <a:extLst>
                <a:ext uri="{FF2B5EF4-FFF2-40B4-BE49-F238E27FC236}">
                  <a16:creationId xmlns:a16="http://schemas.microsoft.com/office/drawing/2014/main" id="{CE77CBE6-25A6-D540-8D9B-D41EEEC4E4CE}"/>
                </a:ext>
              </a:extLst>
            </p:cNvPr>
            <p:cNvSpPr txBox="1"/>
            <p:nvPr/>
          </p:nvSpPr>
          <p:spPr>
            <a:xfrm>
              <a:off x="6715428" y="2893351"/>
              <a:ext cx="400379" cy="461665"/>
            </a:xfrm>
            <a:prstGeom prst="rect">
              <a:avLst/>
            </a:prstGeom>
            <a:noFill/>
          </p:spPr>
          <p:txBody>
            <a:bodyPr wrap="square" rtlCol="0">
              <a:spAutoFit/>
            </a:bodyPr>
            <a:lstStyle/>
            <a:p>
              <a:r>
                <a:rPr lang="en-US" sz="2400" b="1" dirty="0">
                  <a:solidFill>
                    <a:schemeClr val="bg1"/>
                  </a:solidFill>
                  <a:latin typeface="Franklin Gothic Demi Cond" panose="020B0706030402020204" pitchFamily="34" charset="0"/>
                </a:rPr>
                <a:t>3</a:t>
              </a:r>
            </a:p>
          </p:txBody>
        </p:sp>
      </p:grpSp>
    </p:spTree>
    <p:extLst>
      <p:ext uri="{BB962C8B-B14F-4D97-AF65-F5344CB8AC3E}">
        <p14:creationId xmlns:p14="http://schemas.microsoft.com/office/powerpoint/2010/main" val="73468295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7700" y="200953"/>
            <a:ext cx="6172200" cy="628650"/>
          </a:xfrm>
        </p:spPr>
        <p:txBody>
          <a:bodyPr>
            <a:normAutofit/>
          </a:bodyPr>
          <a:lstStyle/>
          <a:p>
            <a:pPr>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How LTC Insurance Works</a:t>
            </a:r>
          </a:p>
        </p:txBody>
      </p:sp>
      <p:sp>
        <p:nvSpPr>
          <p:cNvPr id="59" name="Freeform 6">
            <a:extLst>
              <a:ext uri="{FF2B5EF4-FFF2-40B4-BE49-F238E27FC236}">
                <a16:creationId xmlns:a16="http://schemas.microsoft.com/office/drawing/2014/main" id="{CF0BC061-3D99-5ECF-640A-0D938B1C6926}"/>
              </a:ext>
            </a:extLst>
          </p:cNvPr>
          <p:cNvSpPr>
            <a:spLocks noChangeAspect="1"/>
          </p:cNvSpPr>
          <p:nvPr/>
        </p:nvSpPr>
        <p:spPr bwMode="auto">
          <a:xfrm>
            <a:off x="2023547" y="2500179"/>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a:solidFill>
                  <a:schemeClr val="bg1"/>
                </a:solidFill>
                <a:latin typeface="Franklin Gothic Book" panose="020B0503020102020204" pitchFamily="34" charset="0"/>
              </a:rPr>
              <a:t>Home </a:t>
            </a:r>
            <a:br>
              <a:rPr lang="en-GB" sz="1400" b="1">
                <a:solidFill>
                  <a:schemeClr val="bg1"/>
                </a:solidFill>
                <a:latin typeface="Franklin Gothic Book" panose="020B0503020102020204" pitchFamily="34" charset="0"/>
              </a:rPr>
            </a:br>
            <a:r>
              <a:rPr lang="en-GB" sz="1400" b="1">
                <a:solidFill>
                  <a:schemeClr val="bg1"/>
                </a:solidFill>
                <a:latin typeface="Franklin Gothic Book" panose="020B0503020102020204" pitchFamily="34" charset="0"/>
              </a:rPr>
              <a:t>Care</a:t>
            </a:r>
            <a:endParaRPr lang="en-GB" sz="1400" b="1" dirty="0">
              <a:solidFill>
                <a:schemeClr val="bg1"/>
              </a:solidFill>
              <a:latin typeface="Franklin Gothic Book" panose="020B0503020102020204" pitchFamily="34" charset="0"/>
            </a:endParaRPr>
          </a:p>
        </p:txBody>
      </p:sp>
      <p:grpSp>
        <p:nvGrpSpPr>
          <p:cNvPr id="70" name="Group 69">
            <a:extLst>
              <a:ext uri="{FF2B5EF4-FFF2-40B4-BE49-F238E27FC236}">
                <a16:creationId xmlns:a16="http://schemas.microsoft.com/office/drawing/2014/main" id="{426EBDB0-6755-F662-E3E4-B0B97EE1FC55}"/>
              </a:ext>
            </a:extLst>
          </p:cNvPr>
          <p:cNvGrpSpPr/>
          <p:nvPr/>
        </p:nvGrpSpPr>
        <p:grpSpPr>
          <a:xfrm>
            <a:off x="3694564" y="2744076"/>
            <a:ext cx="747809" cy="630568"/>
            <a:chOff x="5585133" y="3541369"/>
            <a:chExt cx="540316" cy="409503"/>
          </a:xfrm>
          <a:solidFill>
            <a:schemeClr val="accent1">
              <a:lumMod val="75000"/>
            </a:schemeClr>
          </a:solidFill>
        </p:grpSpPr>
        <p:sp>
          <p:nvSpPr>
            <p:cNvPr id="71" name="Freeform 101">
              <a:extLst>
                <a:ext uri="{FF2B5EF4-FFF2-40B4-BE49-F238E27FC236}">
                  <a16:creationId xmlns:a16="http://schemas.microsoft.com/office/drawing/2014/main" id="{B00C3753-1023-41E8-D9F4-2FE528E4A92B}"/>
                </a:ext>
              </a:extLst>
            </p:cNvPr>
            <p:cNvSpPr>
              <a:spLocks/>
            </p:cNvSpPr>
            <p:nvPr/>
          </p:nvSpPr>
          <p:spPr bwMode="auto">
            <a:xfrm>
              <a:off x="5848655" y="3793517"/>
              <a:ext cx="22750" cy="34125"/>
            </a:xfrm>
            <a:custGeom>
              <a:avLst/>
              <a:gdLst>
                <a:gd name="T0" fmla="*/ 19 w 22"/>
                <a:gd name="T1" fmla="*/ 8 h 35"/>
                <a:gd name="T2" fmla="*/ 19 w 22"/>
                <a:gd name="T3" fmla="*/ 8 h 35"/>
                <a:gd name="T4" fmla="*/ 13 w 22"/>
                <a:gd name="T5" fmla="*/ 5 h 35"/>
                <a:gd name="T6" fmla="*/ 0 w 22"/>
                <a:gd name="T7" fmla="*/ 0 h 35"/>
                <a:gd name="T8" fmla="*/ 0 w 22"/>
                <a:gd name="T9" fmla="*/ 35 h 35"/>
                <a:gd name="T10" fmla="*/ 20 w 22"/>
                <a:gd name="T11" fmla="*/ 24 h 35"/>
                <a:gd name="T12" fmla="*/ 21 w 22"/>
                <a:gd name="T13" fmla="*/ 14 h 35"/>
                <a:gd name="T14" fmla="*/ 19 w 22"/>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5">
                  <a:moveTo>
                    <a:pt x="19" y="8"/>
                  </a:moveTo>
                  <a:lnTo>
                    <a:pt x="19" y="8"/>
                  </a:lnTo>
                  <a:cubicBezTo>
                    <a:pt x="17" y="7"/>
                    <a:pt x="15" y="6"/>
                    <a:pt x="13" y="5"/>
                  </a:cubicBezTo>
                  <a:cubicBezTo>
                    <a:pt x="9" y="2"/>
                    <a:pt x="5" y="1"/>
                    <a:pt x="0" y="0"/>
                  </a:cubicBezTo>
                  <a:lnTo>
                    <a:pt x="0" y="35"/>
                  </a:lnTo>
                  <a:cubicBezTo>
                    <a:pt x="8" y="34"/>
                    <a:pt x="16" y="31"/>
                    <a:pt x="20" y="24"/>
                  </a:cubicBezTo>
                  <a:cubicBezTo>
                    <a:pt x="22" y="21"/>
                    <a:pt x="22" y="17"/>
                    <a:pt x="21" y="14"/>
                  </a:cubicBezTo>
                  <a:cubicBezTo>
                    <a:pt x="21" y="12"/>
                    <a:pt x="20" y="10"/>
                    <a:pt x="19" y="8"/>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2">
              <a:extLst>
                <a:ext uri="{FF2B5EF4-FFF2-40B4-BE49-F238E27FC236}">
                  <a16:creationId xmlns:a16="http://schemas.microsoft.com/office/drawing/2014/main" id="{D79F6879-40EC-7E87-7224-F82A605CE26D}"/>
                </a:ext>
              </a:extLst>
            </p:cNvPr>
            <p:cNvSpPr>
              <a:spLocks/>
            </p:cNvSpPr>
            <p:nvPr/>
          </p:nvSpPr>
          <p:spPr bwMode="auto">
            <a:xfrm>
              <a:off x="5869509" y="3818163"/>
              <a:ext cx="0" cy="0"/>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cubicBezTo>
                    <a:pt x="0" y="1"/>
                    <a:pt x="0" y="1"/>
                    <a:pt x="0" y="0"/>
                  </a:cubicBezTo>
                  <a:cubicBezTo>
                    <a:pt x="0" y="1"/>
                    <a:pt x="0" y="1"/>
                    <a:pt x="0" y="1"/>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03">
              <a:extLst>
                <a:ext uri="{FF2B5EF4-FFF2-40B4-BE49-F238E27FC236}">
                  <a16:creationId xmlns:a16="http://schemas.microsoft.com/office/drawing/2014/main" id="{4B122276-9F88-094D-0CBC-500B4EE0A438}"/>
                </a:ext>
              </a:extLst>
            </p:cNvPr>
            <p:cNvSpPr>
              <a:spLocks/>
            </p:cNvSpPr>
            <p:nvPr/>
          </p:nvSpPr>
          <p:spPr bwMode="auto">
            <a:xfrm>
              <a:off x="5814530" y="3740433"/>
              <a:ext cx="17063" cy="30334"/>
            </a:xfrm>
            <a:custGeom>
              <a:avLst/>
              <a:gdLst>
                <a:gd name="T0" fmla="*/ 2 w 17"/>
                <a:gd name="T1" fmla="*/ 9 h 32"/>
                <a:gd name="T2" fmla="*/ 2 w 17"/>
                <a:gd name="T3" fmla="*/ 9 h 32"/>
                <a:gd name="T4" fmla="*/ 0 w 17"/>
                <a:gd name="T5" fmla="*/ 15 h 32"/>
                <a:gd name="T6" fmla="*/ 1 w 17"/>
                <a:gd name="T7" fmla="*/ 22 h 32"/>
                <a:gd name="T8" fmla="*/ 5 w 17"/>
                <a:gd name="T9" fmla="*/ 26 h 32"/>
                <a:gd name="T10" fmla="*/ 11 w 17"/>
                <a:gd name="T11" fmla="*/ 30 h 32"/>
                <a:gd name="T12" fmla="*/ 17 w 17"/>
                <a:gd name="T13" fmla="*/ 32 h 32"/>
                <a:gd name="T14" fmla="*/ 17 w 17"/>
                <a:gd name="T15" fmla="*/ 0 h 32"/>
                <a:gd name="T16" fmla="*/ 2 w 17"/>
                <a:gd name="T1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2" y="9"/>
                  </a:moveTo>
                  <a:lnTo>
                    <a:pt x="2" y="9"/>
                  </a:lnTo>
                  <a:cubicBezTo>
                    <a:pt x="1" y="11"/>
                    <a:pt x="0" y="13"/>
                    <a:pt x="0" y="15"/>
                  </a:cubicBezTo>
                  <a:cubicBezTo>
                    <a:pt x="0" y="17"/>
                    <a:pt x="0" y="20"/>
                    <a:pt x="1" y="22"/>
                  </a:cubicBezTo>
                  <a:cubicBezTo>
                    <a:pt x="2" y="24"/>
                    <a:pt x="3" y="25"/>
                    <a:pt x="5" y="26"/>
                  </a:cubicBezTo>
                  <a:cubicBezTo>
                    <a:pt x="7" y="28"/>
                    <a:pt x="9" y="29"/>
                    <a:pt x="11" y="30"/>
                  </a:cubicBezTo>
                  <a:cubicBezTo>
                    <a:pt x="13" y="30"/>
                    <a:pt x="15" y="31"/>
                    <a:pt x="17" y="32"/>
                  </a:cubicBezTo>
                  <a:lnTo>
                    <a:pt x="17" y="0"/>
                  </a:lnTo>
                  <a:cubicBezTo>
                    <a:pt x="12" y="1"/>
                    <a:pt x="6" y="4"/>
                    <a:pt x="2" y="9"/>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04">
              <a:extLst>
                <a:ext uri="{FF2B5EF4-FFF2-40B4-BE49-F238E27FC236}">
                  <a16:creationId xmlns:a16="http://schemas.microsoft.com/office/drawing/2014/main" id="{FDFFD74E-C316-27BD-BB91-5384205D4AB9}"/>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05">
              <a:extLst>
                <a:ext uri="{FF2B5EF4-FFF2-40B4-BE49-F238E27FC236}">
                  <a16:creationId xmlns:a16="http://schemas.microsoft.com/office/drawing/2014/main" id="{3EBBB234-23FC-5F98-B687-3C979179DC88}"/>
                </a:ext>
              </a:extLst>
            </p:cNvPr>
            <p:cNvSpPr>
              <a:spLocks noEditPoints="1"/>
            </p:cNvSpPr>
            <p:nvPr/>
          </p:nvSpPr>
          <p:spPr bwMode="auto">
            <a:xfrm>
              <a:off x="5585133" y="3541369"/>
              <a:ext cx="540316" cy="409503"/>
            </a:xfrm>
            <a:custGeom>
              <a:avLst/>
              <a:gdLst>
                <a:gd name="T0" fmla="*/ 313 w 559"/>
                <a:gd name="T1" fmla="*/ 282 h 422"/>
                <a:gd name="T2" fmla="*/ 313 w 559"/>
                <a:gd name="T3" fmla="*/ 282 h 422"/>
                <a:gd name="T4" fmla="*/ 300 w 559"/>
                <a:gd name="T5" fmla="*/ 305 h 422"/>
                <a:gd name="T6" fmla="*/ 273 w 559"/>
                <a:gd name="T7" fmla="*/ 315 h 422"/>
                <a:gd name="T8" fmla="*/ 273 w 559"/>
                <a:gd name="T9" fmla="*/ 325 h 422"/>
                <a:gd name="T10" fmla="*/ 270 w 559"/>
                <a:gd name="T11" fmla="*/ 332 h 422"/>
                <a:gd name="T12" fmla="*/ 260 w 559"/>
                <a:gd name="T13" fmla="*/ 334 h 422"/>
                <a:gd name="T14" fmla="*/ 254 w 559"/>
                <a:gd name="T15" fmla="*/ 325 h 422"/>
                <a:gd name="T16" fmla="*/ 254 w 559"/>
                <a:gd name="T17" fmla="*/ 314 h 422"/>
                <a:gd name="T18" fmla="*/ 249 w 559"/>
                <a:gd name="T19" fmla="*/ 313 h 422"/>
                <a:gd name="T20" fmla="*/ 226 w 559"/>
                <a:gd name="T21" fmla="*/ 298 h 422"/>
                <a:gd name="T22" fmla="*/ 219 w 559"/>
                <a:gd name="T23" fmla="*/ 287 h 422"/>
                <a:gd name="T24" fmla="*/ 218 w 559"/>
                <a:gd name="T25" fmla="*/ 283 h 422"/>
                <a:gd name="T26" fmla="*/ 217 w 559"/>
                <a:gd name="T27" fmla="*/ 280 h 422"/>
                <a:gd name="T28" fmla="*/ 218 w 559"/>
                <a:gd name="T29" fmla="*/ 274 h 422"/>
                <a:gd name="T30" fmla="*/ 227 w 559"/>
                <a:gd name="T31" fmla="*/ 269 h 422"/>
                <a:gd name="T32" fmla="*/ 235 w 559"/>
                <a:gd name="T33" fmla="*/ 276 h 422"/>
                <a:gd name="T34" fmla="*/ 236 w 559"/>
                <a:gd name="T35" fmla="*/ 279 h 422"/>
                <a:gd name="T36" fmla="*/ 238 w 559"/>
                <a:gd name="T37" fmla="*/ 282 h 422"/>
                <a:gd name="T38" fmla="*/ 242 w 559"/>
                <a:gd name="T39" fmla="*/ 288 h 422"/>
                <a:gd name="T40" fmla="*/ 254 w 559"/>
                <a:gd name="T41" fmla="*/ 294 h 422"/>
                <a:gd name="T42" fmla="*/ 254 w 559"/>
                <a:gd name="T43" fmla="*/ 257 h 422"/>
                <a:gd name="T44" fmla="*/ 229 w 559"/>
                <a:gd name="T45" fmla="*/ 246 h 422"/>
                <a:gd name="T46" fmla="*/ 221 w 559"/>
                <a:gd name="T47" fmla="*/ 236 h 422"/>
                <a:gd name="T48" fmla="*/ 218 w 559"/>
                <a:gd name="T49" fmla="*/ 222 h 422"/>
                <a:gd name="T50" fmla="*/ 221 w 559"/>
                <a:gd name="T51" fmla="*/ 208 h 422"/>
                <a:gd name="T52" fmla="*/ 229 w 559"/>
                <a:gd name="T53" fmla="*/ 197 h 422"/>
                <a:gd name="T54" fmla="*/ 254 w 559"/>
                <a:gd name="T55" fmla="*/ 186 h 422"/>
                <a:gd name="T56" fmla="*/ 254 w 559"/>
                <a:gd name="T57" fmla="*/ 185 h 422"/>
                <a:gd name="T58" fmla="*/ 254 w 559"/>
                <a:gd name="T59" fmla="*/ 175 h 422"/>
                <a:gd name="T60" fmla="*/ 258 w 559"/>
                <a:gd name="T61" fmla="*/ 168 h 422"/>
                <a:gd name="T62" fmla="*/ 268 w 559"/>
                <a:gd name="T63" fmla="*/ 167 h 422"/>
                <a:gd name="T64" fmla="*/ 273 w 559"/>
                <a:gd name="T65" fmla="*/ 175 h 422"/>
                <a:gd name="T66" fmla="*/ 273 w 559"/>
                <a:gd name="T67" fmla="*/ 185 h 422"/>
                <a:gd name="T68" fmla="*/ 273 w 559"/>
                <a:gd name="T69" fmla="*/ 186 h 422"/>
                <a:gd name="T70" fmla="*/ 277 w 559"/>
                <a:gd name="T71" fmla="*/ 186 h 422"/>
                <a:gd name="T72" fmla="*/ 302 w 559"/>
                <a:gd name="T73" fmla="*/ 199 h 422"/>
                <a:gd name="T74" fmla="*/ 310 w 559"/>
                <a:gd name="T75" fmla="*/ 209 h 422"/>
                <a:gd name="T76" fmla="*/ 311 w 559"/>
                <a:gd name="T77" fmla="*/ 213 h 422"/>
                <a:gd name="T78" fmla="*/ 312 w 559"/>
                <a:gd name="T79" fmla="*/ 216 h 422"/>
                <a:gd name="T80" fmla="*/ 311 w 559"/>
                <a:gd name="T81" fmla="*/ 222 h 422"/>
                <a:gd name="T82" fmla="*/ 302 w 559"/>
                <a:gd name="T83" fmla="*/ 227 h 422"/>
                <a:gd name="T84" fmla="*/ 294 w 559"/>
                <a:gd name="T85" fmla="*/ 221 h 422"/>
                <a:gd name="T86" fmla="*/ 293 w 559"/>
                <a:gd name="T87" fmla="*/ 218 h 422"/>
                <a:gd name="T88" fmla="*/ 291 w 559"/>
                <a:gd name="T89" fmla="*/ 215 h 422"/>
                <a:gd name="T90" fmla="*/ 286 w 559"/>
                <a:gd name="T91" fmla="*/ 210 h 422"/>
                <a:gd name="T92" fmla="*/ 273 w 559"/>
                <a:gd name="T93" fmla="*/ 205 h 422"/>
                <a:gd name="T94" fmla="*/ 273 w 559"/>
                <a:gd name="T95" fmla="*/ 241 h 422"/>
                <a:gd name="T96" fmla="*/ 290 w 559"/>
                <a:gd name="T97" fmla="*/ 246 h 422"/>
                <a:gd name="T98" fmla="*/ 310 w 559"/>
                <a:gd name="T99" fmla="*/ 262 h 422"/>
                <a:gd name="T100" fmla="*/ 310 w 559"/>
                <a:gd name="T101" fmla="*/ 262 h 422"/>
                <a:gd name="T102" fmla="*/ 310 w 559"/>
                <a:gd name="T103" fmla="*/ 262 h 422"/>
                <a:gd name="T104" fmla="*/ 313 w 559"/>
                <a:gd name="T105" fmla="*/ 282 h 422"/>
                <a:gd name="T106" fmla="*/ 286 w 559"/>
                <a:gd name="T107" fmla="*/ 96 h 422"/>
                <a:gd name="T108" fmla="*/ 286 w 559"/>
                <a:gd name="T109" fmla="*/ 96 h 422"/>
                <a:gd name="T110" fmla="*/ 323 w 559"/>
                <a:gd name="T111" fmla="*/ 13 h 422"/>
                <a:gd name="T112" fmla="*/ 255 w 559"/>
                <a:gd name="T113" fmla="*/ 26 h 422"/>
                <a:gd name="T114" fmla="*/ 190 w 559"/>
                <a:gd name="T115" fmla="*/ 17 h 422"/>
                <a:gd name="T116" fmla="*/ 230 w 559"/>
                <a:gd name="T117" fmla="*/ 98 h 422"/>
                <a:gd name="T118" fmla="*/ 235 w 559"/>
                <a:gd name="T119" fmla="*/ 398 h 422"/>
                <a:gd name="T120" fmla="*/ 286 w 559"/>
                <a:gd name="T121" fmla="*/ 9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 h="422">
                  <a:moveTo>
                    <a:pt x="313" y="282"/>
                  </a:moveTo>
                  <a:lnTo>
                    <a:pt x="313" y="282"/>
                  </a:lnTo>
                  <a:cubicBezTo>
                    <a:pt x="312" y="291"/>
                    <a:pt x="308" y="300"/>
                    <a:pt x="300" y="305"/>
                  </a:cubicBezTo>
                  <a:cubicBezTo>
                    <a:pt x="293" y="311"/>
                    <a:pt x="283" y="314"/>
                    <a:pt x="273" y="315"/>
                  </a:cubicBezTo>
                  <a:lnTo>
                    <a:pt x="273" y="325"/>
                  </a:lnTo>
                  <a:cubicBezTo>
                    <a:pt x="273" y="328"/>
                    <a:pt x="272" y="330"/>
                    <a:pt x="270" y="332"/>
                  </a:cubicBezTo>
                  <a:cubicBezTo>
                    <a:pt x="267" y="335"/>
                    <a:pt x="263" y="335"/>
                    <a:pt x="260" y="334"/>
                  </a:cubicBezTo>
                  <a:cubicBezTo>
                    <a:pt x="256" y="332"/>
                    <a:pt x="254" y="329"/>
                    <a:pt x="254" y="325"/>
                  </a:cubicBezTo>
                  <a:lnTo>
                    <a:pt x="254" y="314"/>
                  </a:lnTo>
                  <a:cubicBezTo>
                    <a:pt x="253" y="314"/>
                    <a:pt x="251" y="313"/>
                    <a:pt x="249" y="313"/>
                  </a:cubicBezTo>
                  <a:cubicBezTo>
                    <a:pt x="240" y="310"/>
                    <a:pt x="232" y="306"/>
                    <a:pt x="226" y="298"/>
                  </a:cubicBezTo>
                  <a:cubicBezTo>
                    <a:pt x="223" y="295"/>
                    <a:pt x="221" y="291"/>
                    <a:pt x="219" y="287"/>
                  </a:cubicBezTo>
                  <a:cubicBezTo>
                    <a:pt x="218" y="285"/>
                    <a:pt x="218" y="284"/>
                    <a:pt x="218" y="283"/>
                  </a:cubicBezTo>
                  <a:cubicBezTo>
                    <a:pt x="217" y="282"/>
                    <a:pt x="217" y="281"/>
                    <a:pt x="217" y="280"/>
                  </a:cubicBezTo>
                  <a:cubicBezTo>
                    <a:pt x="217" y="278"/>
                    <a:pt x="217" y="276"/>
                    <a:pt x="218" y="274"/>
                  </a:cubicBezTo>
                  <a:cubicBezTo>
                    <a:pt x="220" y="271"/>
                    <a:pt x="223" y="269"/>
                    <a:pt x="227" y="269"/>
                  </a:cubicBezTo>
                  <a:cubicBezTo>
                    <a:pt x="231" y="270"/>
                    <a:pt x="234" y="272"/>
                    <a:pt x="235" y="276"/>
                  </a:cubicBezTo>
                  <a:cubicBezTo>
                    <a:pt x="236" y="277"/>
                    <a:pt x="236" y="278"/>
                    <a:pt x="236" y="279"/>
                  </a:cubicBezTo>
                  <a:cubicBezTo>
                    <a:pt x="237" y="280"/>
                    <a:pt x="237" y="281"/>
                    <a:pt x="238" y="282"/>
                  </a:cubicBezTo>
                  <a:cubicBezTo>
                    <a:pt x="239" y="284"/>
                    <a:pt x="240" y="286"/>
                    <a:pt x="242" y="288"/>
                  </a:cubicBezTo>
                  <a:cubicBezTo>
                    <a:pt x="246" y="291"/>
                    <a:pt x="250" y="293"/>
                    <a:pt x="254" y="294"/>
                  </a:cubicBezTo>
                  <a:lnTo>
                    <a:pt x="254" y="257"/>
                  </a:lnTo>
                  <a:cubicBezTo>
                    <a:pt x="246" y="254"/>
                    <a:pt x="236" y="251"/>
                    <a:pt x="229" y="246"/>
                  </a:cubicBezTo>
                  <a:cubicBezTo>
                    <a:pt x="226" y="243"/>
                    <a:pt x="223" y="240"/>
                    <a:pt x="221" y="236"/>
                  </a:cubicBezTo>
                  <a:cubicBezTo>
                    <a:pt x="219" y="231"/>
                    <a:pt x="218" y="227"/>
                    <a:pt x="218" y="222"/>
                  </a:cubicBezTo>
                  <a:cubicBezTo>
                    <a:pt x="218" y="217"/>
                    <a:pt x="219" y="212"/>
                    <a:pt x="221" y="208"/>
                  </a:cubicBezTo>
                  <a:cubicBezTo>
                    <a:pt x="223" y="204"/>
                    <a:pt x="225" y="200"/>
                    <a:pt x="229" y="197"/>
                  </a:cubicBezTo>
                  <a:cubicBezTo>
                    <a:pt x="236" y="191"/>
                    <a:pt x="245" y="187"/>
                    <a:pt x="254" y="186"/>
                  </a:cubicBezTo>
                  <a:lnTo>
                    <a:pt x="254" y="185"/>
                  </a:lnTo>
                  <a:lnTo>
                    <a:pt x="254" y="175"/>
                  </a:lnTo>
                  <a:cubicBezTo>
                    <a:pt x="254" y="173"/>
                    <a:pt x="255" y="170"/>
                    <a:pt x="258" y="168"/>
                  </a:cubicBezTo>
                  <a:cubicBezTo>
                    <a:pt x="260" y="166"/>
                    <a:pt x="264" y="165"/>
                    <a:pt x="268" y="167"/>
                  </a:cubicBezTo>
                  <a:cubicBezTo>
                    <a:pt x="271" y="168"/>
                    <a:pt x="273" y="172"/>
                    <a:pt x="273" y="175"/>
                  </a:cubicBezTo>
                  <a:lnTo>
                    <a:pt x="273" y="185"/>
                  </a:lnTo>
                  <a:lnTo>
                    <a:pt x="273" y="186"/>
                  </a:lnTo>
                  <a:cubicBezTo>
                    <a:pt x="275" y="186"/>
                    <a:pt x="276" y="186"/>
                    <a:pt x="277" y="186"/>
                  </a:cubicBezTo>
                  <a:cubicBezTo>
                    <a:pt x="286" y="188"/>
                    <a:pt x="295" y="192"/>
                    <a:pt x="302" y="199"/>
                  </a:cubicBezTo>
                  <a:cubicBezTo>
                    <a:pt x="305" y="202"/>
                    <a:pt x="308" y="205"/>
                    <a:pt x="310" y="209"/>
                  </a:cubicBezTo>
                  <a:cubicBezTo>
                    <a:pt x="310" y="211"/>
                    <a:pt x="311" y="212"/>
                    <a:pt x="311" y="213"/>
                  </a:cubicBezTo>
                  <a:cubicBezTo>
                    <a:pt x="311" y="214"/>
                    <a:pt x="312" y="215"/>
                    <a:pt x="312" y="216"/>
                  </a:cubicBezTo>
                  <a:cubicBezTo>
                    <a:pt x="312" y="218"/>
                    <a:pt x="312" y="220"/>
                    <a:pt x="311" y="222"/>
                  </a:cubicBezTo>
                  <a:cubicBezTo>
                    <a:pt x="309" y="225"/>
                    <a:pt x="306" y="227"/>
                    <a:pt x="302" y="227"/>
                  </a:cubicBezTo>
                  <a:cubicBezTo>
                    <a:pt x="298" y="227"/>
                    <a:pt x="295" y="225"/>
                    <a:pt x="294" y="221"/>
                  </a:cubicBezTo>
                  <a:cubicBezTo>
                    <a:pt x="293" y="220"/>
                    <a:pt x="293" y="219"/>
                    <a:pt x="293" y="218"/>
                  </a:cubicBezTo>
                  <a:cubicBezTo>
                    <a:pt x="292" y="217"/>
                    <a:pt x="292" y="216"/>
                    <a:pt x="291" y="215"/>
                  </a:cubicBezTo>
                  <a:cubicBezTo>
                    <a:pt x="290" y="213"/>
                    <a:pt x="288" y="212"/>
                    <a:pt x="286" y="210"/>
                  </a:cubicBezTo>
                  <a:cubicBezTo>
                    <a:pt x="283" y="207"/>
                    <a:pt x="278" y="206"/>
                    <a:pt x="273" y="205"/>
                  </a:cubicBezTo>
                  <a:lnTo>
                    <a:pt x="273" y="241"/>
                  </a:lnTo>
                  <a:cubicBezTo>
                    <a:pt x="279" y="243"/>
                    <a:pt x="284" y="244"/>
                    <a:pt x="290" y="246"/>
                  </a:cubicBezTo>
                  <a:cubicBezTo>
                    <a:pt x="298" y="249"/>
                    <a:pt x="305" y="254"/>
                    <a:pt x="310" y="262"/>
                  </a:cubicBezTo>
                  <a:cubicBezTo>
                    <a:pt x="309" y="261"/>
                    <a:pt x="308" y="259"/>
                    <a:pt x="310" y="262"/>
                  </a:cubicBezTo>
                  <a:cubicBezTo>
                    <a:pt x="311" y="264"/>
                    <a:pt x="310" y="263"/>
                    <a:pt x="310" y="262"/>
                  </a:cubicBezTo>
                  <a:cubicBezTo>
                    <a:pt x="313" y="268"/>
                    <a:pt x="314" y="275"/>
                    <a:pt x="313" y="282"/>
                  </a:cubicBezTo>
                  <a:close/>
                  <a:moveTo>
                    <a:pt x="286" y="96"/>
                  </a:moveTo>
                  <a:lnTo>
                    <a:pt x="286" y="96"/>
                  </a:lnTo>
                  <a:cubicBezTo>
                    <a:pt x="315" y="71"/>
                    <a:pt x="335" y="15"/>
                    <a:pt x="323" y="13"/>
                  </a:cubicBezTo>
                  <a:cubicBezTo>
                    <a:pt x="307" y="10"/>
                    <a:pt x="272" y="24"/>
                    <a:pt x="255" y="26"/>
                  </a:cubicBezTo>
                  <a:cubicBezTo>
                    <a:pt x="231" y="29"/>
                    <a:pt x="204" y="0"/>
                    <a:pt x="190" y="17"/>
                  </a:cubicBezTo>
                  <a:cubicBezTo>
                    <a:pt x="178" y="30"/>
                    <a:pt x="198" y="77"/>
                    <a:pt x="230" y="98"/>
                  </a:cubicBezTo>
                  <a:cubicBezTo>
                    <a:pt x="135" y="145"/>
                    <a:pt x="0" y="381"/>
                    <a:pt x="235" y="398"/>
                  </a:cubicBezTo>
                  <a:cubicBezTo>
                    <a:pt x="559" y="422"/>
                    <a:pt x="397" y="142"/>
                    <a:pt x="286" y="96"/>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106">
              <a:extLst>
                <a:ext uri="{FF2B5EF4-FFF2-40B4-BE49-F238E27FC236}">
                  <a16:creationId xmlns:a16="http://schemas.microsoft.com/office/drawing/2014/main" id="{7F4E61B1-61D6-7984-152F-455E6E0EC002}"/>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8" name="Freeform 6">
            <a:extLst>
              <a:ext uri="{FF2B5EF4-FFF2-40B4-BE49-F238E27FC236}">
                <a16:creationId xmlns:a16="http://schemas.microsoft.com/office/drawing/2014/main" id="{CB57106C-19DA-5161-D58F-D937EC1ADAD7}"/>
              </a:ext>
            </a:extLst>
          </p:cNvPr>
          <p:cNvSpPr>
            <a:spLocks noChangeAspect="1"/>
          </p:cNvSpPr>
          <p:nvPr/>
        </p:nvSpPr>
        <p:spPr bwMode="auto">
          <a:xfrm>
            <a:off x="3426730" y="1073544"/>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dirty="0">
                <a:solidFill>
                  <a:srgbClr val="FFFFFF"/>
                </a:solidFill>
              </a:rPr>
              <a:t>Assisted </a:t>
            </a:r>
            <a:br>
              <a:rPr lang="en-GB" sz="1400" b="1" dirty="0">
                <a:solidFill>
                  <a:srgbClr val="FFFFFF"/>
                </a:solidFill>
              </a:rPr>
            </a:br>
            <a:r>
              <a:rPr lang="en-GB" sz="1400" b="1" dirty="0">
                <a:solidFill>
                  <a:srgbClr val="FFFFFF"/>
                </a:solidFill>
              </a:rPr>
              <a:t>Living Care</a:t>
            </a:r>
          </a:p>
        </p:txBody>
      </p:sp>
      <p:sp>
        <p:nvSpPr>
          <p:cNvPr id="79" name="Freeform 6">
            <a:extLst>
              <a:ext uri="{FF2B5EF4-FFF2-40B4-BE49-F238E27FC236}">
                <a16:creationId xmlns:a16="http://schemas.microsoft.com/office/drawing/2014/main" id="{75ACF8A0-BF25-DFD8-5D31-17A90C604205}"/>
              </a:ext>
            </a:extLst>
          </p:cNvPr>
          <p:cNvSpPr>
            <a:spLocks noChangeAspect="1"/>
          </p:cNvSpPr>
          <p:nvPr/>
        </p:nvSpPr>
        <p:spPr bwMode="auto">
          <a:xfrm>
            <a:off x="3486844" y="3809365"/>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dirty="0">
                <a:solidFill>
                  <a:schemeClr val="bg1"/>
                </a:solidFill>
                <a:latin typeface="Franklin Gothic Book" panose="020B0503020102020204" pitchFamily="34" charset="0"/>
              </a:rPr>
              <a:t>Nursing </a:t>
            </a:r>
            <a:br>
              <a:rPr lang="en-GB" sz="1400" b="1" dirty="0">
                <a:solidFill>
                  <a:schemeClr val="bg1"/>
                </a:solidFill>
                <a:latin typeface="Franklin Gothic Book" panose="020B0503020102020204" pitchFamily="34" charset="0"/>
              </a:rPr>
            </a:br>
            <a:r>
              <a:rPr lang="en-GB" sz="1400" b="1" dirty="0">
                <a:solidFill>
                  <a:schemeClr val="bg1"/>
                </a:solidFill>
                <a:latin typeface="Franklin Gothic Book" panose="020B0503020102020204" pitchFamily="34" charset="0"/>
              </a:rPr>
              <a:t>Facility Care</a:t>
            </a:r>
          </a:p>
        </p:txBody>
      </p:sp>
      <p:sp>
        <p:nvSpPr>
          <p:cNvPr id="80" name="Freeform 6">
            <a:extLst>
              <a:ext uri="{FF2B5EF4-FFF2-40B4-BE49-F238E27FC236}">
                <a16:creationId xmlns:a16="http://schemas.microsoft.com/office/drawing/2014/main" id="{47B08BDA-817C-C520-B86E-96F57BD7558C}"/>
              </a:ext>
            </a:extLst>
          </p:cNvPr>
          <p:cNvSpPr>
            <a:spLocks noChangeAspect="1"/>
          </p:cNvSpPr>
          <p:nvPr/>
        </p:nvSpPr>
        <p:spPr bwMode="auto">
          <a:xfrm>
            <a:off x="3563014" y="2553905"/>
            <a:ext cx="1010910" cy="1010910"/>
          </a:xfrm>
          <a:prstGeom prst="ellipse">
            <a:avLst/>
          </a:prstGeom>
          <a:no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81" name="Freeform 6">
            <a:extLst>
              <a:ext uri="{FF2B5EF4-FFF2-40B4-BE49-F238E27FC236}">
                <a16:creationId xmlns:a16="http://schemas.microsoft.com/office/drawing/2014/main" id="{550CC043-AE4C-FD2A-512E-A0144D402C72}"/>
              </a:ext>
            </a:extLst>
          </p:cNvPr>
          <p:cNvSpPr>
            <a:spLocks noChangeAspect="1"/>
          </p:cNvSpPr>
          <p:nvPr/>
        </p:nvSpPr>
        <p:spPr bwMode="auto">
          <a:xfrm>
            <a:off x="4919127" y="2453470"/>
            <a:ext cx="1194264" cy="1194264"/>
          </a:xfrm>
          <a:prstGeom prst="ellipse">
            <a:avLst/>
          </a:prstGeom>
          <a:solidFill>
            <a:schemeClr val="accent1">
              <a:lumMod val="75000"/>
            </a:schemeClr>
          </a:solidFill>
          <a:ln w="63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r>
              <a:rPr lang="en-GB" sz="1400" b="1" dirty="0">
                <a:solidFill>
                  <a:schemeClr val="bg1"/>
                </a:solidFill>
                <a:latin typeface="Franklin Gothic Book" panose="020B0503020102020204" pitchFamily="34" charset="0"/>
              </a:rPr>
              <a:t>Care </a:t>
            </a:r>
            <a:br>
              <a:rPr lang="en-GB" sz="1400" b="1" dirty="0">
                <a:solidFill>
                  <a:schemeClr val="bg1"/>
                </a:solidFill>
                <a:latin typeface="Franklin Gothic Book" panose="020B0503020102020204" pitchFamily="34" charset="0"/>
              </a:rPr>
            </a:br>
            <a:r>
              <a:rPr lang="en-GB" sz="1400" b="1" dirty="0">
                <a:solidFill>
                  <a:schemeClr val="bg1"/>
                </a:solidFill>
                <a:latin typeface="Franklin Gothic Book" panose="020B0503020102020204" pitchFamily="34" charset="0"/>
              </a:rPr>
              <a:t>Coordination </a:t>
            </a:r>
          </a:p>
          <a:p>
            <a:pPr algn="ctr">
              <a:lnSpc>
                <a:spcPct val="114000"/>
              </a:lnSpc>
            </a:pPr>
            <a:r>
              <a:rPr lang="en-GB" sz="1400" b="1" dirty="0">
                <a:solidFill>
                  <a:schemeClr val="bg1"/>
                </a:solidFill>
                <a:latin typeface="Franklin Gothic Book" panose="020B0503020102020204" pitchFamily="34" charset="0"/>
              </a:rPr>
              <a:t>Services</a:t>
            </a:r>
          </a:p>
        </p:txBody>
      </p:sp>
      <p:sp>
        <p:nvSpPr>
          <p:cNvPr id="85" name="Right Arrow 120">
            <a:extLst>
              <a:ext uri="{FF2B5EF4-FFF2-40B4-BE49-F238E27FC236}">
                <a16:creationId xmlns:a16="http://schemas.microsoft.com/office/drawing/2014/main" id="{851888C0-D168-846F-7909-8747921EA037}"/>
              </a:ext>
            </a:extLst>
          </p:cNvPr>
          <p:cNvSpPr/>
          <p:nvPr/>
        </p:nvSpPr>
        <p:spPr bwMode="auto">
          <a:xfrm>
            <a:off x="4530492" y="2670953"/>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3" name="TextBox 2">
            <a:extLst>
              <a:ext uri="{FF2B5EF4-FFF2-40B4-BE49-F238E27FC236}">
                <a16:creationId xmlns:a16="http://schemas.microsoft.com/office/drawing/2014/main" id="{660B878B-8B41-4FFA-86B7-FD6B7E8B909A}"/>
              </a:ext>
            </a:extLst>
          </p:cNvPr>
          <p:cNvSpPr txBox="1"/>
          <p:nvPr/>
        </p:nvSpPr>
        <p:spPr>
          <a:xfrm>
            <a:off x="527615" y="827323"/>
            <a:ext cx="8991600" cy="246221"/>
          </a:xfrm>
          <a:prstGeom prst="rect">
            <a:avLst/>
          </a:prstGeom>
          <a:noFill/>
        </p:spPr>
        <p:txBody>
          <a:bodyPr wrap="square" lIns="0" tIns="0" rIns="0" bIns="0" rtlCol="0">
            <a:spAutoFit/>
          </a:bodyPr>
          <a:lstStyle/>
          <a:p>
            <a:r>
              <a:rPr lang="en-GB" sz="1600" dirty="0">
                <a:latin typeface="Franklin Gothic Book" panose="020B0503020102020204" pitchFamily="34" charset="0"/>
              </a:rPr>
              <a:t>LTC provides a “pool of benefit dollars” for LTC to be used when and where it may be needed.</a:t>
            </a:r>
          </a:p>
        </p:txBody>
      </p:sp>
      <p:sp>
        <p:nvSpPr>
          <p:cNvPr id="77" name="Right Arrow 32">
            <a:extLst>
              <a:ext uri="{FF2B5EF4-FFF2-40B4-BE49-F238E27FC236}">
                <a16:creationId xmlns:a16="http://schemas.microsoft.com/office/drawing/2014/main" id="{7D63DBE1-6366-C610-A9DE-E11583BF3A64}"/>
              </a:ext>
            </a:extLst>
          </p:cNvPr>
          <p:cNvSpPr/>
          <p:nvPr/>
        </p:nvSpPr>
        <p:spPr bwMode="auto">
          <a:xfrm flipH="1">
            <a:off x="3153320" y="2684842"/>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4" name="Right Arrow 120">
            <a:extLst>
              <a:ext uri="{FF2B5EF4-FFF2-40B4-BE49-F238E27FC236}">
                <a16:creationId xmlns:a16="http://schemas.microsoft.com/office/drawing/2014/main" id="{FD57AAF2-40FE-9F23-B737-7BFEA74EA87A}"/>
              </a:ext>
            </a:extLst>
          </p:cNvPr>
          <p:cNvSpPr/>
          <p:nvPr/>
        </p:nvSpPr>
        <p:spPr bwMode="auto">
          <a:xfrm rot="5400000">
            <a:off x="3855376" y="3348418"/>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5" name="Right Arrow 120">
            <a:extLst>
              <a:ext uri="{FF2B5EF4-FFF2-40B4-BE49-F238E27FC236}">
                <a16:creationId xmlns:a16="http://schemas.microsoft.com/office/drawing/2014/main" id="{E6A4E917-53F9-B847-0E20-C66BB18DEBBA}"/>
              </a:ext>
            </a:extLst>
          </p:cNvPr>
          <p:cNvSpPr/>
          <p:nvPr/>
        </p:nvSpPr>
        <p:spPr bwMode="auto">
          <a:xfrm rot="16200000">
            <a:off x="3824060" y="2003920"/>
            <a:ext cx="457200" cy="731520"/>
          </a:xfrm>
          <a:prstGeom prst="rightArrow">
            <a:avLst/>
          </a:prstGeom>
          <a:solidFill>
            <a:schemeClr val="accent1">
              <a:lumMod val="75000"/>
            </a:schemeClr>
          </a:solidFill>
          <a:ln w="38100" cap="rnd" cmpd="sng" algn="ctr">
            <a:solidFill>
              <a:schemeClr val="accent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Tree>
    <p:extLst>
      <p:ext uri="{BB962C8B-B14F-4D97-AF65-F5344CB8AC3E}">
        <p14:creationId xmlns:p14="http://schemas.microsoft.com/office/powerpoint/2010/main" val="410070089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7700" y="200953"/>
            <a:ext cx="6172200" cy="628650"/>
          </a:xfrm>
        </p:spPr>
        <p:txBody>
          <a:bodyPr>
            <a:normAutofit/>
          </a:bodyPr>
          <a:lstStyle/>
          <a:p>
            <a:pPr>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A Comparative Glance at Preparing for LTC</a:t>
            </a:r>
          </a:p>
        </p:txBody>
      </p:sp>
      <p:grpSp>
        <p:nvGrpSpPr>
          <p:cNvPr id="2" name="Group 1">
            <a:extLst>
              <a:ext uri="{FF2B5EF4-FFF2-40B4-BE49-F238E27FC236}">
                <a16:creationId xmlns:a16="http://schemas.microsoft.com/office/drawing/2014/main" id="{36AB88D0-D1A4-5718-80C8-551D5DE6135F}"/>
              </a:ext>
            </a:extLst>
          </p:cNvPr>
          <p:cNvGrpSpPr/>
          <p:nvPr/>
        </p:nvGrpSpPr>
        <p:grpSpPr>
          <a:xfrm>
            <a:off x="828397" y="1121748"/>
            <a:ext cx="1737360" cy="315230"/>
            <a:chOff x="1176067" y="2675365"/>
            <a:chExt cx="2219303" cy="454217"/>
          </a:xfrm>
        </p:grpSpPr>
        <p:sp>
          <p:nvSpPr>
            <p:cNvPr id="3" name="Rounded Rectangle 14">
              <a:extLst>
                <a:ext uri="{FF2B5EF4-FFF2-40B4-BE49-F238E27FC236}">
                  <a16:creationId xmlns:a16="http://schemas.microsoft.com/office/drawing/2014/main" id="{292BCCFD-0138-2781-6FA6-9921EC5D68A8}"/>
                </a:ext>
              </a:extLst>
            </p:cNvPr>
            <p:cNvSpPr/>
            <p:nvPr/>
          </p:nvSpPr>
          <p:spPr>
            <a:xfrm>
              <a:off x="1176067" y="2675365"/>
              <a:ext cx="2219303" cy="454217"/>
            </a:xfrm>
            <a:prstGeom prst="roundRect">
              <a:avLst>
                <a:gd name="adj" fmla="val 5667"/>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Franklin Gothic Book" panose="020B0503020102020204" pitchFamily="34" charset="0"/>
              </a:endParaRPr>
            </a:p>
          </p:txBody>
        </p:sp>
        <p:sp>
          <p:nvSpPr>
            <p:cNvPr id="4" name="TextBox 3">
              <a:extLst>
                <a:ext uri="{FF2B5EF4-FFF2-40B4-BE49-F238E27FC236}">
                  <a16:creationId xmlns:a16="http://schemas.microsoft.com/office/drawing/2014/main" id="{950CB07E-66E3-628C-B332-BA607161CBF4}"/>
                </a:ext>
              </a:extLst>
            </p:cNvPr>
            <p:cNvSpPr txBox="1"/>
            <p:nvPr/>
          </p:nvSpPr>
          <p:spPr>
            <a:xfrm>
              <a:off x="1252266" y="2742465"/>
              <a:ext cx="1987487"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LTC Insurance</a:t>
              </a:r>
            </a:p>
          </p:txBody>
        </p:sp>
      </p:grpSp>
      <p:grpSp>
        <p:nvGrpSpPr>
          <p:cNvPr id="5" name="Group 4">
            <a:extLst>
              <a:ext uri="{FF2B5EF4-FFF2-40B4-BE49-F238E27FC236}">
                <a16:creationId xmlns:a16="http://schemas.microsoft.com/office/drawing/2014/main" id="{77AB4294-616D-7762-7ADA-58A693367C80}"/>
              </a:ext>
            </a:extLst>
          </p:cNvPr>
          <p:cNvGrpSpPr/>
          <p:nvPr/>
        </p:nvGrpSpPr>
        <p:grpSpPr>
          <a:xfrm>
            <a:off x="2704870" y="1121749"/>
            <a:ext cx="1828800" cy="315229"/>
            <a:chOff x="3309667" y="2675365"/>
            <a:chExt cx="2219303" cy="454217"/>
          </a:xfrm>
          <a:solidFill>
            <a:srgbClr val="097ABF"/>
          </a:solidFill>
        </p:grpSpPr>
        <p:sp>
          <p:nvSpPr>
            <p:cNvPr id="7" name="Rounded Rectangle 19">
              <a:extLst>
                <a:ext uri="{FF2B5EF4-FFF2-40B4-BE49-F238E27FC236}">
                  <a16:creationId xmlns:a16="http://schemas.microsoft.com/office/drawing/2014/main" id="{694830A8-CDF1-EDE9-A2EE-AB797E56955B}"/>
                </a:ext>
              </a:extLst>
            </p:cNvPr>
            <p:cNvSpPr/>
            <p:nvPr/>
          </p:nvSpPr>
          <p:spPr>
            <a:xfrm>
              <a:off x="3309667" y="2675365"/>
              <a:ext cx="2219303" cy="454217"/>
            </a:xfrm>
            <a:prstGeom prst="roundRect">
              <a:avLst>
                <a:gd name="adj" fmla="val 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Franklin Gothic Book" panose="020B0503020102020204" pitchFamily="34" charset="0"/>
              </a:endParaRPr>
            </a:p>
          </p:txBody>
        </p:sp>
        <p:sp>
          <p:nvSpPr>
            <p:cNvPr id="8" name="TextBox 7">
              <a:extLst>
                <a:ext uri="{FF2B5EF4-FFF2-40B4-BE49-F238E27FC236}">
                  <a16:creationId xmlns:a16="http://schemas.microsoft.com/office/drawing/2014/main" id="{121C10E0-D782-9C95-9C4E-4557C0267335}"/>
                </a:ext>
              </a:extLst>
            </p:cNvPr>
            <p:cNvSpPr txBox="1"/>
            <p:nvPr/>
          </p:nvSpPr>
          <p:spPr>
            <a:xfrm>
              <a:off x="3409274" y="2755116"/>
              <a:ext cx="1987487" cy="276999"/>
            </a:xfrm>
            <a:prstGeom prst="rect">
              <a:avLst/>
            </a:prstGeom>
            <a:grpFill/>
            <a:ln>
              <a:noFill/>
            </a:ln>
          </p:spPr>
          <p:txBody>
            <a:bodyPr wrap="square" rtlCol="0" anchor="ctr">
              <a:spAutoFit/>
            </a:bodyPr>
            <a:lstStyle/>
            <a:p>
              <a:pPr algn="ctr"/>
              <a:r>
                <a:rPr lang="en-US" sz="1200" b="1" dirty="0">
                  <a:solidFill>
                    <a:schemeClr val="bg1"/>
                  </a:solidFill>
                  <a:latin typeface="Franklin Gothic Book" panose="020B0503020102020204" pitchFamily="34" charset="0"/>
                </a:rPr>
                <a:t>Life / LTC Hybrid</a:t>
              </a:r>
            </a:p>
          </p:txBody>
        </p:sp>
      </p:grpSp>
      <p:grpSp>
        <p:nvGrpSpPr>
          <p:cNvPr id="9" name="Group 8">
            <a:extLst>
              <a:ext uri="{FF2B5EF4-FFF2-40B4-BE49-F238E27FC236}">
                <a16:creationId xmlns:a16="http://schemas.microsoft.com/office/drawing/2014/main" id="{136F243C-385B-F98C-34AF-69DCBE1DE5BA}"/>
              </a:ext>
            </a:extLst>
          </p:cNvPr>
          <p:cNvGrpSpPr/>
          <p:nvPr/>
        </p:nvGrpSpPr>
        <p:grpSpPr>
          <a:xfrm>
            <a:off x="4679734" y="1111046"/>
            <a:ext cx="2083072" cy="315229"/>
            <a:chOff x="5367067" y="2692591"/>
            <a:chExt cx="2219303" cy="454217"/>
          </a:xfrm>
          <a:solidFill>
            <a:srgbClr val="FFC000"/>
          </a:solidFill>
        </p:grpSpPr>
        <p:sp>
          <p:nvSpPr>
            <p:cNvPr id="10" name="Rounded Rectangle 24">
              <a:extLst>
                <a:ext uri="{FF2B5EF4-FFF2-40B4-BE49-F238E27FC236}">
                  <a16:creationId xmlns:a16="http://schemas.microsoft.com/office/drawing/2014/main" id="{0E55CD09-392E-EEDD-0B64-B426DA98B20F}"/>
                </a:ext>
              </a:extLst>
            </p:cNvPr>
            <p:cNvSpPr/>
            <p:nvPr/>
          </p:nvSpPr>
          <p:spPr>
            <a:xfrm>
              <a:off x="5367067" y="2692591"/>
              <a:ext cx="2219303" cy="454217"/>
            </a:xfrm>
            <a:prstGeom prst="roundRect">
              <a:avLst>
                <a:gd name="adj" fmla="val 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11" name="TextBox 10">
              <a:extLst>
                <a:ext uri="{FF2B5EF4-FFF2-40B4-BE49-F238E27FC236}">
                  <a16:creationId xmlns:a16="http://schemas.microsoft.com/office/drawing/2014/main" id="{C0538FBD-4025-97F1-7900-63B965C77ADA}"/>
                </a:ext>
              </a:extLst>
            </p:cNvPr>
            <p:cNvSpPr txBox="1"/>
            <p:nvPr/>
          </p:nvSpPr>
          <p:spPr>
            <a:xfrm>
              <a:off x="5443266" y="2759691"/>
              <a:ext cx="1987487" cy="276999"/>
            </a:xfrm>
            <a:prstGeom prst="rect">
              <a:avLst/>
            </a:prstGeom>
            <a:grpFill/>
          </p:spPr>
          <p:txBody>
            <a:bodyPr wrap="square" rtlCol="0" anchor="ctr">
              <a:spAutoFit/>
            </a:bodyPr>
            <a:lstStyle/>
            <a:p>
              <a:pPr algn="ctr"/>
              <a:r>
                <a:rPr lang="en-US" sz="1200" b="1" dirty="0">
                  <a:solidFill>
                    <a:schemeClr val="bg1"/>
                  </a:solidFill>
                  <a:latin typeface="Franklin Gothic Book" panose="020B0503020102020204" pitchFamily="34" charset="0"/>
                </a:rPr>
                <a:t>Life Insurance with Riders</a:t>
              </a:r>
            </a:p>
          </p:txBody>
        </p:sp>
      </p:grpSp>
      <p:grpSp>
        <p:nvGrpSpPr>
          <p:cNvPr id="12" name="Group 11">
            <a:extLst>
              <a:ext uri="{FF2B5EF4-FFF2-40B4-BE49-F238E27FC236}">
                <a16:creationId xmlns:a16="http://schemas.microsoft.com/office/drawing/2014/main" id="{CCC72189-EEF7-4131-A2B0-6D01CBE4DBC8}"/>
              </a:ext>
            </a:extLst>
          </p:cNvPr>
          <p:cNvGrpSpPr/>
          <p:nvPr/>
        </p:nvGrpSpPr>
        <p:grpSpPr>
          <a:xfrm>
            <a:off x="6908870" y="1121749"/>
            <a:ext cx="2124016" cy="315229"/>
            <a:chOff x="7454784" y="2692591"/>
            <a:chExt cx="2219303" cy="454217"/>
          </a:xfrm>
          <a:solidFill>
            <a:schemeClr val="accent5">
              <a:lumMod val="75000"/>
            </a:schemeClr>
          </a:solidFill>
        </p:grpSpPr>
        <p:sp>
          <p:nvSpPr>
            <p:cNvPr id="13" name="Rounded Rectangle 29">
              <a:extLst>
                <a:ext uri="{FF2B5EF4-FFF2-40B4-BE49-F238E27FC236}">
                  <a16:creationId xmlns:a16="http://schemas.microsoft.com/office/drawing/2014/main" id="{EE05382F-FA27-66CA-1F09-316675184BEE}"/>
                </a:ext>
              </a:extLst>
            </p:cNvPr>
            <p:cNvSpPr/>
            <p:nvPr/>
          </p:nvSpPr>
          <p:spPr>
            <a:xfrm>
              <a:off x="7454784" y="2692591"/>
              <a:ext cx="2219303" cy="454217"/>
            </a:xfrm>
            <a:prstGeom prst="roundRect">
              <a:avLst>
                <a:gd name="adj" fmla="val 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Franklin Gothic Book" panose="020B0503020102020204" pitchFamily="34" charset="0"/>
              </a:endParaRPr>
            </a:p>
          </p:txBody>
        </p:sp>
        <p:sp>
          <p:nvSpPr>
            <p:cNvPr id="14" name="TextBox 13">
              <a:extLst>
                <a:ext uri="{FF2B5EF4-FFF2-40B4-BE49-F238E27FC236}">
                  <a16:creationId xmlns:a16="http://schemas.microsoft.com/office/drawing/2014/main" id="{EAB2729C-DDFE-4BEB-2DC7-4D775D7FCDE2}"/>
                </a:ext>
              </a:extLst>
            </p:cNvPr>
            <p:cNvSpPr txBox="1"/>
            <p:nvPr/>
          </p:nvSpPr>
          <p:spPr>
            <a:xfrm>
              <a:off x="7574117" y="2768368"/>
              <a:ext cx="1987487" cy="276999"/>
            </a:xfrm>
            <a:prstGeom prst="rect">
              <a:avLst/>
            </a:prstGeom>
            <a:grpFill/>
          </p:spPr>
          <p:txBody>
            <a:bodyPr wrap="square" rtlCol="0" anchor="ctr">
              <a:spAutoFit/>
            </a:bodyPr>
            <a:lstStyle/>
            <a:p>
              <a:pPr algn="ctr"/>
              <a:r>
                <a:rPr lang="en-US" sz="1200" b="1" dirty="0">
                  <a:solidFill>
                    <a:schemeClr val="bg1"/>
                  </a:solidFill>
                  <a:latin typeface="Franklin Gothic Book" panose="020B0503020102020204" pitchFamily="34" charset="0"/>
                </a:rPr>
                <a:t>Fixed or Indexed Annuities</a:t>
              </a:r>
            </a:p>
          </p:txBody>
        </p:sp>
      </p:grpSp>
      <p:cxnSp>
        <p:nvCxnSpPr>
          <p:cNvPr id="15" name="Straight Connector 14">
            <a:extLst>
              <a:ext uri="{FF2B5EF4-FFF2-40B4-BE49-F238E27FC236}">
                <a16:creationId xmlns:a16="http://schemas.microsoft.com/office/drawing/2014/main" id="{0E168826-A1DB-D5DA-3778-3F75DBBE1962}"/>
              </a:ext>
            </a:extLst>
          </p:cNvPr>
          <p:cNvCxnSpPr/>
          <p:nvPr/>
        </p:nvCxnSpPr>
        <p:spPr bwMode="auto">
          <a:xfrm>
            <a:off x="793534" y="2315259"/>
            <a:ext cx="8229600" cy="0"/>
          </a:xfrm>
          <a:prstGeom prst="line">
            <a:avLst/>
          </a:prstGeom>
          <a:solidFill>
            <a:schemeClr val="accent1"/>
          </a:solidFill>
          <a:ln w="9525" cap="flat" cmpd="sng" algn="ctr">
            <a:solidFill>
              <a:schemeClr val="tx1">
                <a:lumMod val="40000"/>
                <a:lumOff val="60000"/>
              </a:schemeClr>
            </a:solidFill>
            <a:prstDash val="sysDash"/>
            <a:round/>
            <a:headEnd type="none" w="med" len="med"/>
            <a:tailEnd type="none" w="med" len="med"/>
          </a:ln>
          <a:effectLst/>
        </p:spPr>
      </p:cxnSp>
      <p:cxnSp>
        <p:nvCxnSpPr>
          <p:cNvPr id="16" name="Straight Connector 15">
            <a:extLst>
              <a:ext uri="{FF2B5EF4-FFF2-40B4-BE49-F238E27FC236}">
                <a16:creationId xmlns:a16="http://schemas.microsoft.com/office/drawing/2014/main" id="{92A6A436-351E-76B7-FFE2-FE7E373152DB}"/>
              </a:ext>
            </a:extLst>
          </p:cNvPr>
          <p:cNvCxnSpPr/>
          <p:nvPr/>
        </p:nvCxnSpPr>
        <p:spPr bwMode="auto">
          <a:xfrm>
            <a:off x="835348" y="3656756"/>
            <a:ext cx="8138160" cy="0"/>
          </a:xfrm>
          <a:prstGeom prst="line">
            <a:avLst/>
          </a:prstGeom>
          <a:solidFill>
            <a:schemeClr val="accent1"/>
          </a:solidFill>
          <a:ln w="9525" cap="flat" cmpd="sng" algn="ctr">
            <a:solidFill>
              <a:schemeClr val="tx1">
                <a:lumMod val="40000"/>
                <a:lumOff val="60000"/>
              </a:schemeClr>
            </a:solidFill>
            <a:prstDash val="sysDash"/>
            <a:round/>
            <a:headEnd type="none" w="med" len="med"/>
            <a:tailEnd type="none" w="med" len="med"/>
          </a:ln>
          <a:effectLst/>
        </p:spPr>
      </p:cxnSp>
      <p:grpSp>
        <p:nvGrpSpPr>
          <p:cNvPr id="17" name="Group 16">
            <a:extLst>
              <a:ext uri="{FF2B5EF4-FFF2-40B4-BE49-F238E27FC236}">
                <a16:creationId xmlns:a16="http://schemas.microsoft.com/office/drawing/2014/main" id="{8BDE2D7C-5325-4E07-D5E6-733E6AF47632}"/>
              </a:ext>
            </a:extLst>
          </p:cNvPr>
          <p:cNvGrpSpPr/>
          <p:nvPr/>
        </p:nvGrpSpPr>
        <p:grpSpPr>
          <a:xfrm>
            <a:off x="487016" y="1342228"/>
            <a:ext cx="280902" cy="973031"/>
            <a:chOff x="398518" y="3405088"/>
            <a:chExt cx="329714" cy="1771715"/>
          </a:xfrm>
        </p:grpSpPr>
        <p:sp>
          <p:nvSpPr>
            <p:cNvPr id="18" name="Rounded Rectangle 32">
              <a:extLst>
                <a:ext uri="{FF2B5EF4-FFF2-40B4-BE49-F238E27FC236}">
                  <a16:creationId xmlns:a16="http://schemas.microsoft.com/office/drawing/2014/main" id="{8CC65D62-EA32-AB33-898E-B736DFF1D8D1}"/>
                </a:ext>
              </a:extLst>
            </p:cNvPr>
            <p:cNvSpPr/>
            <p:nvPr/>
          </p:nvSpPr>
          <p:spPr>
            <a:xfrm rot="16200000">
              <a:off x="-322483" y="4126089"/>
              <a:ext cx="1771715" cy="329714"/>
            </a:xfrm>
            <a:prstGeom prst="roundRect">
              <a:avLst>
                <a:gd name="adj" fmla="val 5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19" name="TextBox 18">
              <a:extLst>
                <a:ext uri="{FF2B5EF4-FFF2-40B4-BE49-F238E27FC236}">
                  <a16:creationId xmlns:a16="http://schemas.microsoft.com/office/drawing/2014/main" id="{7B58B644-157C-7745-2CD7-6FF255510FC9}"/>
                </a:ext>
              </a:extLst>
            </p:cNvPr>
            <p:cNvSpPr txBox="1"/>
            <p:nvPr/>
          </p:nvSpPr>
          <p:spPr>
            <a:xfrm rot="16200000">
              <a:off x="-332107" y="4152446"/>
              <a:ext cx="1771714"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What is it?</a:t>
              </a:r>
            </a:p>
          </p:txBody>
        </p:sp>
      </p:grpSp>
      <p:grpSp>
        <p:nvGrpSpPr>
          <p:cNvPr id="20" name="Group 19">
            <a:extLst>
              <a:ext uri="{FF2B5EF4-FFF2-40B4-BE49-F238E27FC236}">
                <a16:creationId xmlns:a16="http://schemas.microsoft.com/office/drawing/2014/main" id="{3B970658-54DC-07B4-E1F2-CC4AC8602561}"/>
              </a:ext>
            </a:extLst>
          </p:cNvPr>
          <p:cNvGrpSpPr/>
          <p:nvPr/>
        </p:nvGrpSpPr>
        <p:grpSpPr>
          <a:xfrm>
            <a:off x="487015" y="2501375"/>
            <a:ext cx="283464" cy="969264"/>
            <a:chOff x="398517" y="5334000"/>
            <a:chExt cx="329714" cy="1771715"/>
          </a:xfrm>
        </p:grpSpPr>
        <p:sp>
          <p:nvSpPr>
            <p:cNvPr id="21" name="Rounded Rectangle 35">
              <a:extLst>
                <a:ext uri="{FF2B5EF4-FFF2-40B4-BE49-F238E27FC236}">
                  <a16:creationId xmlns:a16="http://schemas.microsoft.com/office/drawing/2014/main" id="{457A17CF-7BD6-28C3-8967-3DEE71F7EFE9}"/>
                </a:ext>
              </a:extLst>
            </p:cNvPr>
            <p:cNvSpPr/>
            <p:nvPr/>
          </p:nvSpPr>
          <p:spPr>
            <a:xfrm rot="16200000">
              <a:off x="-322484" y="6055001"/>
              <a:ext cx="1771715" cy="329714"/>
            </a:xfrm>
            <a:prstGeom prst="roundRect">
              <a:avLst>
                <a:gd name="adj" fmla="val 5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22" name="TextBox 21">
              <a:extLst>
                <a:ext uri="{FF2B5EF4-FFF2-40B4-BE49-F238E27FC236}">
                  <a16:creationId xmlns:a16="http://schemas.microsoft.com/office/drawing/2014/main" id="{A4EF4F49-F86B-B2E2-98D6-E8320BA2141B}"/>
                </a:ext>
              </a:extLst>
            </p:cNvPr>
            <p:cNvSpPr txBox="1"/>
            <p:nvPr/>
          </p:nvSpPr>
          <p:spPr>
            <a:xfrm rot="16200000">
              <a:off x="-332108" y="6081358"/>
              <a:ext cx="1771714"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Benefits</a:t>
              </a:r>
            </a:p>
          </p:txBody>
        </p:sp>
      </p:grpSp>
      <p:grpSp>
        <p:nvGrpSpPr>
          <p:cNvPr id="23" name="Group 22">
            <a:extLst>
              <a:ext uri="{FF2B5EF4-FFF2-40B4-BE49-F238E27FC236}">
                <a16:creationId xmlns:a16="http://schemas.microsoft.com/office/drawing/2014/main" id="{6B220F3A-4078-378A-8FA7-6FA2BE9127C9}"/>
              </a:ext>
            </a:extLst>
          </p:cNvPr>
          <p:cNvGrpSpPr/>
          <p:nvPr/>
        </p:nvGrpSpPr>
        <p:grpSpPr>
          <a:xfrm>
            <a:off x="486692" y="3747104"/>
            <a:ext cx="280903" cy="1180086"/>
            <a:chOff x="398517" y="5334000"/>
            <a:chExt cx="329714" cy="1771715"/>
          </a:xfrm>
        </p:grpSpPr>
        <p:sp>
          <p:nvSpPr>
            <p:cNvPr id="24" name="Rounded Rectangle 54">
              <a:extLst>
                <a:ext uri="{FF2B5EF4-FFF2-40B4-BE49-F238E27FC236}">
                  <a16:creationId xmlns:a16="http://schemas.microsoft.com/office/drawing/2014/main" id="{F30953C9-365D-7C20-C33E-C831B10F5534}"/>
                </a:ext>
              </a:extLst>
            </p:cNvPr>
            <p:cNvSpPr/>
            <p:nvPr/>
          </p:nvSpPr>
          <p:spPr>
            <a:xfrm rot="16200000">
              <a:off x="-322484" y="6055001"/>
              <a:ext cx="1771715" cy="329714"/>
            </a:xfrm>
            <a:prstGeom prst="roundRect">
              <a:avLst>
                <a:gd name="adj" fmla="val 566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Franklin Gothic Book" panose="020B0503020102020204" pitchFamily="34" charset="0"/>
              </a:endParaRPr>
            </a:p>
          </p:txBody>
        </p:sp>
        <p:sp>
          <p:nvSpPr>
            <p:cNvPr id="25" name="TextBox 24">
              <a:extLst>
                <a:ext uri="{FF2B5EF4-FFF2-40B4-BE49-F238E27FC236}">
                  <a16:creationId xmlns:a16="http://schemas.microsoft.com/office/drawing/2014/main" id="{CCFFA9BD-7053-B013-47AF-7A4F569068B1}"/>
                </a:ext>
              </a:extLst>
            </p:cNvPr>
            <p:cNvSpPr txBox="1"/>
            <p:nvPr/>
          </p:nvSpPr>
          <p:spPr>
            <a:xfrm rot="16200000">
              <a:off x="-332108" y="6081358"/>
              <a:ext cx="1771714" cy="276999"/>
            </a:xfrm>
            <a:prstGeom prst="rect">
              <a:avLst/>
            </a:prstGeom>
            <a:noFill/>
          </p:spPr>
          <p:txBody>
            <a:bodyPr wrap="square" rtlCol="0" anchor="ctr">
              <a:spAutoFit/>
            </a:bodyPr>
            <a:lstStyle/>
            <a:p>
              <a:pPr algn="ctr"/>
              <a:r>
                <a:rPr lang="en-US" sz="1200" b="1" dirty="0">
                  <a:solidFill>
                    <a:schemeClr val="bg1"/>
                  </a:solidFill>
                  <a:latin typeface="Franklin Gothic Book" panose="020B0503020102020204" pitchFamily="34" charset="0"/>
                </a:rPr>
                <a:t>Considerations</a:t>
              </a:r>
            </a:p>
          </p:txBody>
        </p:sp>
      </p:grpSp>
      <p:sp>
        <p:nvSpPr>
          <p:cNvPr id="26" name="TextBox 25">
            <a:extLst>
              <a:ext uri="{FF2B5EF4-FFF2-40B4-BE49-F238E27FC236}">
                <a16:creationId xmlns:a16="http://schemas.microsoft.com/office/drawing/2014/main" id="{EAFDEA97-E411-9530-D698-EB1E245644FB}"/>
              </a:ext>
            </a:extLst>
          </p:cNvPr>
          <p:cNvSpPr txBox="1"/>
          <p:nvPr/>
        </p:nvSpPr>
        <p:spPr>
          <a:xfrm>
            <a:off x="835348" y="3682050"/>
            <a:ext cx="1565564" cy="1026628"/>
          </a:xfrm>
          <a:prstGeom prst="rect">
            <a:avLst/>
          </a:prstGeom>
          <a:noFill/>
        </p:spPr>
        <p:txBody>
          <a:bodyPr wrap="square" rtlCol="0">
            <a:spAutoFit/>
          </a:bodyPr>
          <a:lstStyle/>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Premiums may not </a:t>
            </a:r>
            <a:br>
              <a:rPr lang="en-US" sz="900" dirty="0">
                <a:latin typeface="Franklin Gothic Book" panose="020B0503020102020204" pitchFamily="34" charset="0"/>
              </a:rPr>
            </a:br>
            <a:r>
              <a:rPr lang="en-US" sz="900" dirty="0">
                <a:latin typeface="Franklin Gothic Book" panose="020B0503020102020204" pitchFamily="34" charset="0"/>
              </a:rPr>
              <a:t>be guaranteed</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“Use it or lose it” premium </a:t>
            </a:r>
            <a:br>
              <a:rPr lang="en-US" sz="900" dirty="0">
                <a:latin typeface="Franklin Gothic Book" panose="020B0503020102020204" pitchFamily="34" charset="0"/>
              </a:rPr>
            </a:br>
            <a:r>
              <a:rPr lang="en-US" sz="900" dirty="0">
                <a:latin typeface="Franklin Gothic Book" panose="020B0503020102020204" pitchFamily="34" charset="0"/>
              </a:rPr>
              <a:t>(no cash value or return </a:t>
            </a:r>
            <a:br>
              <a:rPr lang="en-US" sz="900" dirty="0">
                <a:latin typeface="Franklin Gothic Book" panose="020B0503020102020204" pitchFamily="34" charset="0"/>
              </a:rPr>
            </a:br>
            <a:r>
              <a:rPr lang="en-US" sz="900" dirty="0">
                <a:latin typeface="Franklin Gothic Book" panose="020B0503020102020204" pitchFamily="34" charset="0"/>
              </a:rPr>
              <a:t>on premium)</a:t>
            </a:r>
          </a:p>
        </p:txBody>
      </p:sp>
      <p:sp>
        <p:nvSpPr>
          <p:cNvPr id="27" name="TextBox 26">
            <a:extLst>
              <a:ext uri="{FF2B5EF4-FFF2-40B4-BE49-F238E27FC236}">
                <a16:creationId xmlns:a16="http://schemas.microsoft.com/office/drawing/2014/main" id="{A9F3AC87-55F9-8C4A-0BD5-0434C08C1DEF}"/>
              </a:ext>
            </a:extLst>
          </p:cNvPr>
          <p:cNvSpPr txBox="1"/>
          <p:nvPr/>
        </p:nvSpPr>
        <p:spPr>
          <a:xfrm>
            <a:off x="835348" y="2289108"/>
            <a:ext cx="1565564" cy="1342355"/>
          </a:xfrm>
          <a:prstGeom prst="rect">
            <a:avLst/>
          </a:prstGeom>
          <a:noFill/>
        </p:spPr>
        <p:txBody>
          <a:bodyPr wrap="square" rtlCol="0">
            <a:spAutoFit/>
          </a:bodyPr>
          <a:lstStyle/>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Inflation Protection</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Care coordination benefit (“concierge healthcare”)</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Tax deductible for business owners</a:t>
            </a:r>
          </a:p>
          <a:p>
            <a:pPr marL="171450" indent="-171450">
              <a:lnSpc>
                <a:spcPct val="114000"/>
              </a:lnSpc>
              <a:buClr>
                <a:srgbClr val="000066"/>
              </a:buClr>
              <a:buFont typeface="Arial" panose="020B0604020202020204" pitchFamily="34" charset="0"/>
              <a:buChar char="•"/>
            </a:pPr>
            <a:r>
              <a:rPr lang="en-US" sz="900" dirty="0">
                <a:latin typeface="Franklin Gothic Book" panose="020B0503020102020204" pitchFamily="34" charset="0"/>
              </a:rPr>
              <a:t>Benefit usually not taxable</a:t>
            </a:r>
          </a:p>
        </p:txBody>
      </p:sp>
      <p:sp>
        <p:nvSpPr>
          <p:cNvPr id="28" name="TextBox 27">
            <a:extLst>
              <a:ext uri="{FF2B5EF4-FFF2-40B4-BE49-F238E27FC236}">
                <a16:creationId xmlns:a16="http://schemas.microsoft.com/office/drawing/2014/main" id="{CA5E2572-E073-CFB8-8005-B913637CCC78}"/>
              </a:ext>
            </a:extLst>
          </p:cNvPr>
          <p:cNvSpPr txBox="1"/>
          <p:nvPr/>
        </p:nvSpPr>
        <p:spPr>
          <a:xfrm>
            <a:off x="843486" y="1521472"/>
            <a:ext cx="1565565" cy="710900"/>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Help protect your clients’ assets from costs incurred due to LTC and/or healthcare needs.</a:t>
            </a:r>
          </a:p>
        </p:txBody>
      </p:sp>
      <p:sp>
        <p:nvSpPr>
          <p:cNvPr id="29" name="TextBox 28">
            <a:extLst>
              <a:ext uri="{FF2B5EF4-FFF2-40B4-BE49-F238E27FC236}">
                <a16:creationId xmlns:a16="http://schemas.microsoft.com/office/drawing/2014/main" id="{F99F185C-2387-41AD-A8D0-819A615116E9}"/>
              </a:ext>
            </a:extLst>
          </p:cNvPr>
          <p:cNvSpPr txBox="1"/>
          <p:nvPr/>
        </p:nvSpPr>
        <p:spPr>
          <a:xfrm>
            <a:off x="2704870" y="1446495"/>
            <a:ext cx="1754567" cy="868764"/>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Help protect your clients’ assets from costs incurred due to LTC care and/or home healthcare needs while retaining </a:t>
            </a:r>
            <a:br>
              <a:rPr lang="en-US" sz="900" dirty="0">
                <a:latin typeface="Franklin Gothic Book" panose="020B0503020102020204" pitchFamily="34" charset="0"/>
              </a:rPr>
            </a:br>
            <a:r>
              <a:rPr lang="en-US" sz="900" dirty="0">
                <a:latin typeface="Franklin Gothic Book" panose="020B0503020102020204" pitchFamily="34" charset="0"/>
              </a:rPr>
              <a:t>maximum flexibility.</a:t>
            </a:r>
          </a:p>
        </p:txBody>
      </p:sp>
      <p:sp>
        <p:nvSpPr>
          <p:cNvPr id="30" name="TextBox 29">
            <a:extLst>
              <a:ext uri="{FF2B5EF4-FFF2-40B4-BE49-F238E27FC236}">
                <a16:creationId xmlns:a16="http://schemas.microsoft.com/office/drawing/2014/main" id="{B3A99429-CB1F-8A26-0880-1EAF2E6A0E8F}"/>
              </a:ext>
            </a:extLst>
          </p:cNvPr>
          <p:cNvSpPr txBox="1"/>
          <p:nvPr/>
        </p:nvSpPr>
        <p:spPr>
          <a:xfrm>
            <a:off x="4676804" y="1514199"/>
            <a:ext cx="2083072" cy="395173"/>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Maximizes the death benefit while retaining moderate flexibility.</a:t>
            </a:r>
          </a:p>
        </p:txBody>
      </p:sp>
      <p:sp>
        <p:nvSpPr>
          <p:cNvPr id="31" name="TextBox 30">
            <a:extLst>
              <a:ext uri="{FF2B5EF4-FFF2-40B4-BE49-F238E27FC236}">
                <a16:creationId xmlns:a16="http://schemas.microsoft.com/office/drawing/2014/main" id="{7460555A-1E82-E4C1-061C-826C65DF3D27}"/>
              </a:ext>
            </a:extLst>
          </p:cNvPr>
          <p:cNvSpPr txBox="1"/>
          <p:nvPr/>
        </p:nvSpPr>
        <p:spPr>
          <a:xfrm>
            <a:off x="6908870" y="1514966"/>
            <a:ext cx="2124016" cy="395173"/>
          </a:xfrm>
          <a:prstGeom prst="rect">
            <a:avLst/>
          </a:prstGeom>
          <a:noFill/>
        </p:spPr>
        <p:txBody>
          <a:bodyPr wrap="square" rtlCol="0">
            <a:spAutoFit/>
          </a:bodyPr>
          <a:lstStyle/>
          <a:p>
            <a:pPr>
              <a:lnSpc>
                <a:spcPct val="114000"/>
              </a:lnSpc>
            </a:pPr>
            <a:r>
              <a:rPr lang="en-US" sz="900" dirty="0">
                <a:latin typeface="Franklin Gothic Book" panose="020B0503020102020204" pitchFamily="34" charset="0"/>
              </a:rPr>
              <a:t>LTC options late in life for those with potential health concerns.</a:t>
            </a:r>
          </a:p>
        </p:txBody>
      </p:sp>
      <p:sp>
        <p:nvSpPr>
          <p:cNvPr id="32" name="TextBox 31">
            <a:extLst>
              <a:ext uri="{FF2B5EF4-FFF2-40B4-BE49-F238E27FC236}">
                <a16:creationId xmlns:a16="http://schemas.microsoft.com/office/drawing/2014/main" id="{9E655BA1-BA36-1426-B94B-874510342E1B}"/>
              </a:ext>
            </a:extLst>
          </p:cNvPr>
          <p:cNvSpPr txBox="1"/>
          <p:nvPr/>
        </p:nvSpPr>
        <p:spPr>
          <a:xfrm>
            <a:off x="2579061" y="2328677"/>
            <a:ext cx="2097742" cy="1342355"/>
          </a:xfrm>
          <a:prstGeom prst="rect">
            <a:avLst/>
          </a:prstGeom>
          <a:noFill/>
        </p:spPr>
        <p:txBody>
          <a:bodyPr wrap="square" rtlCol="0">
            <a:spAutoFit/>
          </a:bodyPr>
          <a:lstStyle/>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Standardized benefit trigger</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Increases flexibility and provides benefits for an LTC event</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Flexible payment options</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Return of premium options (may be taxable)</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Guaranteed premiums</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Includes both life and LTC benefits</a:t>
            </a:r>
          </a:p>
        </p:txBody>
      </p:sp>
      <p:sp>
        <p:nvSpPr>
          <p:cNvPr id="33" name="TextBox 32">
            <a:extLst>
              <a:ext uri="{FF2B5EF4-FFF2-40B4-BE49-F238E27FC236}">
                <a16:creationId xmlns:a16="http://schemas.microsoft.com/office/drawing/2014/main" id="{0A1185FD-D3AF-10EC-F44D-3998282577C8}"/>
              </a:ext>
            </a:extLst>
          </p:cNvPr>
          <p:cNvSpPr txBox="1"/>
          <p:nvPr/>
        </p:nvSpPr>
        <p:spPr>
          <a:xfrm>
            <a:off x="4676804" y="2328250"/>
            <a:ext cx="2083072" cy="868764"/>
          </a:xfrm>
          <a:prstGeom prst="rect">
            <a:avLst/>
          </a:prstGeom>
          <a:noFill/>
        </p:spPr>
        <p:txBody>
          <a:bodyPr wrap="square" rtlCol="0">
            <a:spAutoFit/>
          </a:bodyPr>
          <a:lstStyle/>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Potentially larger death benefits</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Comparatively low premium cost for rider</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Better suited to pay for benefits on a monthly basis, if needed</a:t>
            </a:r>
          </a:p>
        </p:txBody>
      </p:sp>
      <p:sp>
        <p:nvSpPr>
          <p:cNvPr id="34" name="TextBox 33">
            <a:extLst>
              <a:ext uri="{FF2B5EF4-FFF2-40B4-BE49-F238E27FC236}">
                <a16:creationId xmlns:a16="http://schemas.microsoft.com/office/drawing/2014/main" id="{DA5D24CC-9F54-E359-544E-AAFF54F471D2}"/>
              </a:ext>
            </a:extLst>
          </p:cNvPr>
          <p:cNvSpPr txBox="1"/>
          <p:nvPr/>
        </p:nvSpPr>
        <p:spPr>
          <a:xfrm>
            <a:off x="6908870" y="2324473"/>
            <a:ext cx="1956710" cy="1026628"/>
          </a:xfrm>
          <a:prstGeom prst="rect">
            <a:avLst/>
          </a:prstGeom>
          <a:noFill/>
        </p:spPr>
        <p:txBody>
          <a:bodyPr wrap="square" rtlCol="0">
            <a:spAutoFit/>
          </a:bodyPr>
          <a:lstStyle/>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Limited or no medical underwriting</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1035 exchange of existing annuity could turn tax-deferred growth into tax-free LTC payments</a:t>
            </a:r>
          </a:p>
        </p:txBody>
      </p:sp>
      <p:sp>
        <p:nvSpPr>
          <p:cNvPr id="35" name="TextBox 34">
            <a:extLst>
              <a:ext uri="{FF2B5EF4-FFF2-40B4-BE49-F238E27FC236}">
                <a16:creationId xmlns:a16="http://schemas.microsoft.com/office/drawing/2014/main" id="{C514A748-86C0-2E94-F7B5-6D4607D6B5ED}"/>
              </a:ext>
            </a:extLst>
          </p:cNvPr>
          <p:cNvSpPr txBox="1"/>
          <p:nvPr/>
        </p:nvSpPr>
        <p:spPr>
          <a:xfrm>
            <a:off x="2579060" y="3631463"/>
            <a:ext cx="1948750" cy="1026628"/>
          </a:xfrm>
          <a:prstGeom prst="rect">
            <a:avLst/>
          </a:prstGeom>
          <a:noFill/>
        </p:spPr>
        <p:txBody>
          <a:bodyPr wrap="square" rtlCol="0">
            <a:spAutoFit/>
          </a:bodyPr>
          <a:lstStyle/>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Opportunity cost (if single premium option is selected)</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Not the same tax advantages for business owners</a:t>
            </a:r>
          </a:p>
          <a:p>
            <a:pPr marL="171450" indent="-171450">
              <a:lnSpc>
                <a:spcPct val="114000"/>
              </a:lnSpc>
              <a:buClr>
                <a:srgbClr val="097ABF"/>
              </a:buClr>
              <a:buFont typeface="Arial" panose="020B0604020202020204" pitchFamily="34" charset="0"/>
              <a:buChar char="•"/>
            </a:pPr>
            <a:r>
              <a:rPr lang="en-US" sz="900" dirty="0">
                <a:latin typeface="Franklin Gothic Book" panose="020B0503020102020204" pitchFamily="34" charset="0"/>
              </a:rPr>
              <a:t>Generally costs more than traditional LTC</a:t>
            </a:r>
          </a:p>
        </p:txBody>
      </p:sp>
      <p:sp>
        <p:nvSpPr>
          <p:cNvPr id="36" name="TextBox 35">
            <a:extLst>
              <a:ext uri="{FF2B5EF4-FFF2-40B4-BE49-F238E27FC236}">
                <a16:creationId xmlns:a16="http://schemas.microsoft.com/office/drawing/2014/main" id="{315DEB98-59C4-E2FE-8730-36AEC04670E9}"/>
              </a:ext>
            </a:extLst>
          </p:cNvPr>
          <p:cNvSpPr txBox="1"/>
          <p:nvPr/>
        </p:nvSpPr>
        <p:spPr>
          <a:xfrm>
            <a:off x="4676804" y="3631463"/>
            <a:ext cx="2083072" cy="1342355"/>
          </a:xfrm>
          <a:prstGeom prst="rect">
            <a:avLst/>
          </a:prstGeom>
          <a:noFill/>
        </p:spPr>
        <p:txBody>
          <a:bodyPr wrap="square" rtlCol="0">
            <a:spAutoFit/>
          </a:bodyPr>
          <a:lstStyle/>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If LTC is needed, reduction of death benefit</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Typically no return of premium</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Benefit triggers not standardized</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Benefits typically determined at claim time</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No inflation protection</a:t>
            </a:r>
          </a:p>
          <a:p>
            <a:pPr marL="171450" indent="-171450">
              <a:lnSpc>
                <a:spcPct val="114000"/>
              </a:lnSpc>
              <a:buClr>
                <a:srgbClr val="FFC000"/>
              </a:buClr>
              <a:buFont typeface="Arial" panose="020B0604020202020204" pitchFamily="34" charset="0"/>
              <a:buChar char="•"/>
            </a:pPr>
            <a:r>
              <a:rPr lang="en-US" sz="900" dirty="0">
                <a:latin typeface="Franklin Gothic Book" panose="020B0503020102020204" pitchFamily="34" charset="0"/>
              </a:rPr>
              <a:t>Benefit may be taxable</a:t>
            </a:r>
          </a:p>
        </p:txBody>
      </p:sp>
      <p:sp>
        <p:nvSpPr>
          <p:cNvPr id="37" name="TextBox 36">
            <a:extLst>
              <a:ext uri="{FF2B5EF4-FFF2-40B4-BE49-F238E27FC236}">
                <a16:creationId xmlns:a16="http://schemas.microsoft.com/office/drawing/2014/main" id="{F86A1944-6B79-712F-5F98-67272904CDC8}"/>
              </a:ext>
            </a:extLst>
          </p:cNvPr>
          <p:cNvSpPr txBox="1"/>
          <p:nvPr/>
        </p:nvSpPr>
        <p:spPr>
          <a:xfrm>
            <a:off x="6908870" y="3665969"/>
            <a:ext cx="2124015" cy="868764"/>
          </a:xfrm>
          <a:prstGeom prst="rect">
            <a:avLst/>
          </a:prstGeom>
          <a:noFill/>
        </p:spPr>
        <p:txBody>
          <a:bodyPr wrap="square" rtlCol="0">
            <a:spAutoFit/>
          </a:bodyPr>
          <a:lstStyle/>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Limited or </a:t>
            </a:r>
            <a:r>
              <a:rPr lang="en-US" sz="900">
                <a:latin typeface="Franklin Gothic Book" panose="020B0503020102020204" pitchFamily="34" charset="0"/>
              </a:rPr>
              <a:t>no inflation </a:t>
            </a:r>
            <a:r>
              <a:rPr lang="en-US" sz="900" dirty="0">
                <a:latin typeface="Franklin Gothic Book" panose="020B0503020102020204" pitchFamily="34" charset="0"/>
              </a:rPr>
              <a:t>protection</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Typically no care coordination</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No tax advantages for business owners</a:t>
            </a:r>
          </a:p>
          <a:p>
            <a:pPr marL="171450" indent="-171450">
              <a:lnSpc>
                <a:spcPct val="114000"/>
              </a:lnSpc>
              <a:buClr>
                <a:schemeClr val="accent5">
                  <a:lumMod val="75000"/>
                </a:schemeClr>
              </a:buClr>
              <a:buFont typeface="Arial" panose="020B0604020202020204" pitchFamily="34" charset="0"/>
              <a:buChar char="•"/>
            </a:pPr>
            <a:r>
              <a:rPr lang="en-US" sz="900" dirty="0">
                <a:latin typeface="Franklin Gothic Book" panose="020B0503020102020204" pitchFamily="34" charset="0"/>
              </a:rPr>
              <a:t>Benefit may be taxable</a:t>
            </a:r>
          </a:p>
        </p:txBody>
      </p:sp>
    </p:spTree>
    <p:extLst>
      <p:ext uri="{BB962C8B-B14F-4D97-AF65-F5344CB8AC3E}">
        <p14:creationId xmlns:p14="http://schemas.microsoft.com/office/powerpoint/2010/main" val="305617703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Next Steps</a:t>
            </a:r>
          </a:p>
        </p:txBody>
      </p:sp>
      <p:sp>
        <p:nvSpPr>
          <p:cNvPr id="2" name="TextBox 1">
            <a:extLst>
              <a:ext uri="{FF2B5EF4-FFF2-40B4-BE49-F238E27FC236}">
                <a16:creationId xmlns:a16="http://schemas.microsoft.com/office/drawing/2014/main" id="{E5BF27EF-487A-9B0D-DB55-01C7D5F8C3E9}"/>
              </a:ext>
            </a:extLst>
          </p:cNvPr>
          <p:cNvSpPr txBox="1"/>
          <p:nvPr/>
        </p:nvSpPr>
        <p:spPr>
          <a:xfrm>
            <a:off x="495830" y="1585755"/>
            <a:ext cx="7047971" cy="246221"/>
          </a:xfrm>
          <a:prstGeom prst="rect">
            <a:avLst/>
          </a:prstGeom>
          <a:noFill/>
        </p:spPr>
        <p:txBody>
          <a:bodyPr wrap="square" lIns="0" tIns="0" rIns="0" bIns="0" rtlCol="0">
            <a:spAutoFit/>
          </a:bodyPr>
          <a:lstStyle/>
          <a:p>
            <a:pPr>
              <a:buClr>
                <a:srgbClr val="4CBCEA"/>
              </a:buClr>
            </a:pPr>
            <a:r>
              <a:rPr lang="en-US" sz="1600" dirty="0">
                <a:solidFill>
                  <a:schemeClr val="accent3"/>
                </a:solidFill>
                <a:latin typeface="Franklin Gothic Book" panose="020B0503020102020204" pitchFamily="34" charset="0"/>
              </a:rPr>
              <a:t>Contact me today to learn more.</a:t>
            </a:r>
          </a:p>
        </p:txBody>
      </p:sp>
      <p:sp>
        <p:nvSpPr>
          <p:cNvPr id="5" name="TextBox 4">
            <a:extLst>
              <a:ext uri="{FF2B5EF4-FFF2-40B4-BE49-F238E27FC236}">
                <a16:creationId xmlns:a16="http://schemas.microsoft.com/office/drawing/2014/main" id="{412C8D07-C2BA-1AB6-911A-143219868EC4}"/>
              </a:ext>
            </a:extLst>
          </p:cNvPr>
          <p:cNvSpPr txBox="1"/>
          <p:nvPr/>
        </p:nvSpPr>
        <p:spPr>
          <a:xfrm>
            <a:off x="457201" y="1138110"/>
            <a:ext cx="6069226" cy="338554"/>
          </a:xfrm>
          <a:prstGeom prst="rect">
            <a:avLst/>
          </a:prstGeom>
          <a:noFill/>
        </p:spPr>
        <p:txBody>
          <a:bodyPr wrap="none" lIns="0" tIns="0" rIns="0" bIns="0" rtlCol="0">
            <a:spAutoFit/>
          </a:bodyPr>
          <a:lstStyle/>
          <a:p>
            <a:r>
              <a:rPr lang="en-GB" sz="2200" dirty="0">
                <a:latin typeface="Franklin Gothic Book" panose="020B0503020102020204" pitchFamily="34" charset="0"/>
              </a:rPr>
              <a:t>Take the time now to plan for your long-term needs.</a:t>
            </a:r>
          </a:p>
        </p:txBody>
      </p:sp>
    </p:spTree>
    <p:extLst>
      <p:ext uri="{BB962C8B-B14F-4D97-AF65-F5344CB8AC3E}">
        <p14:creationId xmlns:p14="http://schemas.microsoft.com/office/powerpoint/2010/main" val="35288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2200" b="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Long-Term Care is a Financial Issue</a:t>
            </a:r>
            <a:endPar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endParaRPr>
          </a:p>
        </p:txBody>
      </p:sp>
      <p:sp>
        <p:nvSpPr>
          <p:cNvPr id="3" name="TextBox 2">
            <a:extLst>
              <a:ext uri="{FF2B5EF4-FFF2-40B4-BE49-F238E27FC236}">
                <a16:creationId xmlns:a16="http://schemas.microsoft.com/office/drawing/2014/main" id="{35226778-BECA-755F-7D03-0109D61EA75B}"/>
              </a:ext>
            </a:extLst>
          </p:cNvPr>
          <p:cNvSpPr txBox="1"/>
          <p:nvPr/>
        </p:nvSpPr>
        <p:spPr>
          <a:xfrm>
            <a:off x="83126" y="4814836"/>
            <a:ext cx="8307853" cy="176972"/>
          </a:xfrm>
          <a:prstGeom prst="rect">
            <a:avLst/>
          </a:prstGeom>
          <a:noFill/>
        </p:spPr>
        <p:txBody>
          <a:bodyPr wrap="square" rtlCol="0">
            <a:spAutoFit/>
          </a:bodyPr>
          <a:lstStyle/>
          <a:p>
            <a:pPr>
              <a:spcAft>
                <a:spcPts val="660"/>
              </a:spcAft>
            </a:pPr>
            <a:r>
              <a:rPr lang="en-US" sz="550" dirty="0">
                <a:solidFill>
                  <a:schemeClr val="bg1">
                    <a:lumMod val="50000"/>
                  </a:schemeClr>
                </a:solidFill>
                <a:latin typeface="DINOT"/>
                <a:cs typeface="DINOT"/>
              </a:rPr>
              <a:t>Sources: </a:t>
            </a:r>
            <a:r>
              <a:rPr lang="en-US" sz="550" dirty="0">
                <a:solidFill>
                  <a:schemeClr val="bg1">
                    <a:lumMod val="50000"/>
                  </a:schemeClr>
                </a:solidFill>
                <a:latin typeface="DINOT"/>
              </a:rPr>
              <a:t>https://www.pwc.com/us/en/industries/insurance/library/long-term-care-services.html, https://www.morningstar.com/articles/957487/must-know-statistics-about-long-term-care-2019-edition, </a:t>
            </a:r>
            <a:r>
              <a:rPr lang="en-US" sz="550" dirty="0" err="1">
                <a:solidFill>
                  <a:schemeClr val="bg1">
                    <a:lumMod val="50000"/>
                  </a:schemeClr>
                </a:solidFill>
                <a:latin typeface="DINOT"/>
              </a:rPr>
              <a:t>longtermcare.gov</a:t>
            </a:r>
            <a:r>
              <a:rPr lang="en-US" sz="550" dirty="0">
                <a:solidFill>
                  <a:schemeClr val="bg1">
                    <a:lumMod val="50000"/>
                  </a:schemeClr>
                </a:solidFill>
                <a:latin typeface="DINOT"/>
              </a:rPr>
              <a:t>, US Department of Health &amp; Human Services, </a:t>
            </a:r>
            <a:endParaRPr lang="en-US" sz="550" dirty="0">
              <a:solidFill>
                <a:schemeClr val="bg1">
                  <a:lumMod val="50000"/>
                </a:schemeClr>
              </a:solidFill>
              <a:latin typeface="DINOT"/>
              <a:cs typeface="DINOT"/>
            </a:endParaRPr>
          </a:p>
        </p:txBody>
      </p:sp>
      <p:sp>
        <p:nvSpPr>
          <p:cNvPr id="5" name="Rectangle 4">
            <a:extLst>
              <a:ext uri="{FF2B5EF4-FFF2-40B4-BE49-F238E27FC236}">
                <a16:creationId xmlns:a16="http://schemas.microsoft.com/office/drawing/2014/main" id="{76FC7BCB-DCCF-AB85-8C61-9B68606AE9B7}"/>
              </a:ext>
            </a:extLst>
          </p:cNvPr>
          <p:cNvSpPr/>
          <p:nvPr/>
        </p:nvSpPr>
        <p:spPr>
          <a:xfrm>
            <a:off x="2174298" y="4132358"/>
            <a:ext cx="3998235"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nSpc>
                <a:spcPts val="2750"/>
              </a:lnSpc>
              <a:buClr>
                <a:schemeClr val="accent1"/>
              </a:buClr>
              <a:buSzPct val="120000"/>
              <a:defRPr/>
            </a:pPr>
            <a:r>
              <a:rPr lang="en-US" sz="2200" b="1" dirty="0">
                <a:solidFill>
                  <a:srgbClr val="262B63"/>
                </a:solidFill>
                <a:latin typeface="Roboto Condensed" panose="02000000000000000000" pitchFamily="2" charset="0"/>
                <a:ea typeface="Roboto Condensed" panose="02000000000000000000" pitchFamily="2" charset="0"/>
                <a:cs typeface="Roboto" panose="02000000000000000000" pitchFamily="2" charset="0"/>
              </a:rPr>
              <a:t>LTC insurance is 401K insurance.</a:t>
            </a:r>
            <a:endParaRPr lang="en-US" sz="2200" b="1" baseline="30000" dirty="0">
              <a:solidFill>
                <a:srgbClr val="262B63"/>
              </a:solidFill>
              <a:latin typeface="Roboto Condensed" panose="02000000000000000000" pitchFamily="2" charset="0"/>
              <a:ea typeface="Roboto Condensed" panose="02000000000000000000" pitchFamily="2" charset="0"/>
              <a:cs typeface="Roboto" panose="02000000000000000000" pitchFamily="2" charset="0"/>
            </a:endParaRPr>
          </a:p>
        </p:txBody>
      </p:sp>
      <p:pic>
        <p:nvPicPr>
          <p:cNvPr id="6" name="Picture 2">
            <a:extLst>
              <a:ext uri="{FF2B5EF4-FFF2-40B4-BE49-F238E27FC236}">
                <a16:creationId xmlns:a16="http://schemas.microsoft.com/office/drawing/2014/main" id="{51B1F748-64F1-BB6E-2488-55C13124437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09289" y="1914757"/>
            <a:ext cx="6128252" cy="208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a:extLst>
              <a:ext uri="{FF2B5EF4-FFF2-40B4-BE49-F238E27FC236}">
                <a16:creationId xmlns:a16="http://schemas.microsoft.com/office/drawing/2014/main" id="{88138B18-FFB2-021D-0D60-19B8D91A34DB}"/>
              </a:ext>
            </a:extLst>
          </p:cNvPr>
          <p:cNvSpPr txBox="1">
            <a:spLocks/>
          </p:cNvSpPr>
          <p:nvPr/>
        </p:nvSpPr>
        <p:spPr>
          <a:xfrm>
            <a:off x="731015" y="1050631"/>
            <a:ext cx="9052560" cy="49292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spc="-55" dirty="0">
                <a:solidFill>
                  <a:srgbClr val="262B63"/>
                </a:solidFill>
                <a:latin typeface="Roboto Condensed" panose="02000000000000000000" pitchFamily="2" charset="0"/>
                <a:ea typeface="Roboto Condensed" panose="02000000000000000000" pitchFamily="2" charset="0"/>
                <a:cs typeface="DINOT-Medium"/>
              </a:rPr>
              <a:t>Health Insurance and Disability Insurance do not cover LTC</a:t>
            </a:r>
          </a:p>
        </p:txBody>
      </p:sp>
      <p:sp>
        <p:nvSpPr>
          <p:cNvPr id="8" name="Rectangle 7">
            <a:extLst>
              <a:ext uri="{FF2B5EF4-FFF2-40B4-BE49-F238E27FC236}">
                <a16:creationId xmlns:a16="http://schemas.microsoft.com/office/drawing/2014/main" id="{F752844B-3D39-D762-B08E-A75F6A1A18FA}"/>
              </a:ext>
            </a:extLst>
          </p:cNvPr>
          <p:cNvSpPr/>
          <p:nvPr/>
        </p:nvSpPr>
        <p:spPr>
          <a:xfrm>
            <a:off x="731015" y="1422300"/>
            <a:ext cx="5288515" cy="363176"/>
          </a:xfrm>
          <a:prstGeom prst="rect">
            <a:avLst/>
          </a:prstGeom>
        </p:spPr>
        <p:txBody>
          <a:bodyPr wrap="square">
            <a:spAutoFit/>
          </a:bodyPr>
          <a:lstStyle/>
          <a:p>
            <a:r>
              <a:rPr lang="en-US" sz="1760" b="1" spc="11" dirty="0">
                <a:solidFill>
                  <a:srgbClr val="8B9B93"/>
                </a:solidFill>
                <a:latin typeface="Roboto Condensed" panose="02000000000000000000" pitchFamily="2" charset="0"/>
                <a:ea typeface="Roboto Condensed" panose="02000000000000000000" pitchFamily="2" charset="0"/>
                <a:cs typeface="DINOT-Bold"/>
              </a:rPr>
              <a:t>10% of LTC claims are covered by Medicare</a:t>
            </a:r>
          </a:p>
        </p:txBody>
      </p:sp>
    </p:spTree>
    <p:extLst>
      <p:ext uri="{BB962C8B-B14F-4D97-AF65-F5344CB8AC3E}">
        <p14:creationId xmlns:p14="http://schemas.microsoft.com/office/powerpoint/2010/main" val="414190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8AAD69-A9F9-8F6E-EE0B-F1D9112A757A}"/>
              </a:ext>
            </a:extLst>
          </p:cNvPr>
          <p:cNvSpPr>
            <a:spLocks noGrp="1"/>
          </p:cNvSpPr>
          <p:nvPr>
            <p:ph idx="1"/>
          </p:nvPr>
        </p:nvSpPr>
        <p:spPr>
          <a:xfrm>
            <a:off x="5566492" y="3723017"/>
            <a:ext cx="3577507" cy="1134244"/>
          </a:xfrm>
        </p:spPr>
        <p:txBody>
          <a:bodyPr>
            <a:noAutofit/>
          </a:bodyPr>
          <a:lstStyle/>
          <a:p>
            <a:pPr marL="0" indent="0" algn="l">
              <a:lnSpc>
                <a:spcPct val="120000"/>
              </a:lnSpc>
              <a:buNone/>
            </a:pPr>
            <a:r>
              <a:rPr lang="en-US" sz="700" b="1" i="0" dirty="0">
                <a:solidFill>
                  <a:srgbClr val="000000"/>
                </a:solidFill>
                <a:effectLst/>
                <a:latin typeface="Arial" panose="020B0604020202020204" pitchFamily="34" charset="0"/>
              </a:rPr>
              <a:t>Sources:</a:t>
            </a:r>
          </a:p>
          <a:p>
            <a:pPr marL="0" indent="0" algn="l">
              <a:lnSpc>
                <a:spcPct val="120000"/>
              </a:lnSpc>
              <a:buNone/>
            </a:pPr>
            <a:r>
              <a:rPr lang="en-US" sz="700" b="0" i="0" dirty="0">
                <a:solidFill>
                  <a:srgbClr val="000000"/>
                </a:solidFill>
                <a:effectLst/>
                <a:latin typeface="Arial" panose="020B0604020202020204" pitchFamily="34" charset="0"/>
              </a:rPr>
              <a:t>1 Fire Loss in the U.S., National Fire Protection Association® (NFPA®), 10/06/2022</a:t>
            </a:r>
          </a:p>
          <a:p>
            <a:pPr marL="0" indent="0" algn="l">
              <a:lnSpc>
                <a:spcPct val="120000"/>
              </a:lnSpc>
              <a:buNone/>
            </a:pPr>
            <a:r>
              <a:rPr lang="en-US" sz="100" b="0" i="0" dirty="0">
                <a:solidFill>
                  <a:srgbClr val="000000"/>
                </a:solidFill>
                <a:effectLst/>
                <a:latin typeface="Arial" panose="020B0604020202020204" pitchFamily="34" charset="0"/>
              </a:rPr>
              <a:t> </a:t>
            </a:r>
          </a:p>
          <a:p>
            <a:pPr marL="0" indent="0" algn="l">
              <a:lnSpc>
                <a:spcPct val="120000"/>
              </a:lnSpc>
              <a:buNone/>
            </a:pPr>
            <a:r>
              <a:rPr lang="en-US" sz="700" b="0" i="0" dirty="0">
                <a:solidFill>
                  <a:srgbClr val="000000"/>
                </a:solidFill>
                <a:effectLst/>
                <a:latin typeface="Arial" panose="020B0604020202020204" pitchFamily="34" charset="0"/>
              </a:rPr>
              <a:t>2 CCC intelligent Solution, Inc, Crash-Course 2022 edition </a:t>
            </a:r>
          </a:p>
          <a:p>
            <a:pPr marL="0" indent="0" algn="l">
              <a:lnSpc>
                <a:spcPct val="120000"/>
              </a:lnSpc>
              <a:buNone/>
            </a:pPr>
            <a:endParaRPr lang="en-US" sz="100" b="0" i="0" dirty="0">
              <a:solidFill>
                <a:srgbClr val="000000"/>
              </a:solidFill>
              <a:effectLst/>
              <a:latin typeface="Arial" panose="020B0604020202020204" pitchFamily="34" charset="0"/>
            </a:endParaRPr>
          </a:p>
          <a:p>
            <a:pPr marL="0" indent="0" algn="l">
              <a:lnSpc>
                <a:spcPct val="120000"/>
              </a:lnSpc>
              <a:buNone/>
            </a:pPr>
            <a:r>
              <a:rPr lang="en-US" sz="700" b="0" i="0" dirty="0">
                <a:solidFill>
                  <a:srgbClr val="000000"/>
                </a:solidFill>
                <a:effectLst/>
                <a:latin typeface="Arial" panose="020B0604020202020204" pitchFamily="34" charset="0"/>
              </a:rPr>
              <a:t>3 Centers for Disease Control and Prevention, Summary Health Statistics for the U.S. Population, National Health Interview Survey, 2018 </a:t>
            </a:r>
          </a:p>
          <a:p>
            <a:pPr marL="0" indent="0" algn="l">
              <a:lnSpc>
                <a:spcPct val="120000"/>
              </a:lnSpc>
              <a:buNone/>
            </a:pPr>
            <a:endParaRPr lang="en-US" sz="100" b="0" i="0" dirty="0">
              <a:solidFill>
                <a:srgbClr val="000000"/>
              </a:solidFill>
              <a:effectLst/>
              <a:latin typeface="Arial" panose="020B0604020202020204" pitchFamily="34" charset="0"/>
            </a:endParaRPr>
          </a:p>
          <a:p>
            <a:pPr marL="0" indent="0" algn="l">
              <a:lnSpc>
                <a:spcPct val="120000"/>
              </a:lnSpc>
              <a:buNone/>
            </a:pPr>
            <a:r>
              <a:rPr lang="en-US" sz="700" b="0" i="0" dirty="0">
                <a:solidFill>
                  <a:srgbClr val="000000"/>
                </a:solidFill>
                <a:effectLst/>
                <a:latin typeface="Arial" panose="020B0604020202020204" pitchFamily="34" charset="0"/>
              </a:rPr>
              <a:t>4 U.S. Department of Health and Human Services (HHS), Office of Disability, Aging and Long-Term Care Policy (DALTCP) and the Urban Institute. April 2017.</a:t>
            </a:r>
          </a:p>
        </p:txBody>
      </p:sp>
      <p:sp>
        <p:nvSpPr>
          <p:cNvPr id="3" name="Title 2">
            <a:extLst>
              <a:ext uri="{FF2B5EF4-FFF2-40B4-BE49-F238E27FC236}">
                <a16:creationId xmlns:a16="http://schemas.microsoft.com/office/drawing/2014/main" id="{4EE7771A-967D-A477-105D-538113D8C4F4}"/>
              </a:ext>
            </a:extLst>
          </p:cNvPr>
          <p:cNvSpPr>
            <a:spLocks noGrp="1"/>
          </p:cNvSpPr>
          <p:nvPr>
            <p:ph type="title"/>
          </p:nvPr>
        </p:nvSpPr>
        <p:spPr/>
        <p:txBody>
          <a:bodyPr/>
          <a:lstStyle/>
          <a:p>
            <a:r>
              <a:rPr lang="en-US" dirty="0"/>
              <a:t>Odds of Needing Long-Term Care</a:t>
            </a:r>
          </a:p>
        </p:txBody>
      </p:sp>
      <p:pic>
        <p:nvPicPr>
          <p:cNvPr id="1026" name="Picture 2" descr="Drip 6 Image no sources">
            <a:extLst>
              <a:ext uri="{FF2B5EF4-FFF2-40B4-BE49-F238E27FC236}">
                <a16:creationId xmlns:a16="http://schemas.microsoft.com/office/drawing/2014/main" id="{86B900F3-DE2A-D45D-A96A-AD2CEB401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85" y="845943"/>
            <a:ext cx="5063675" cy="415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53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2200" b="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Long-Term Care is a Family Issue</a:t>
            </a:r>
          </a:p>
        </p:txBody>
      </p:sp>
      <p:pic>
        <p:nvPicPr>
          <p:cNvPr id="3" name="Picture 3">
            <a:extLst>
              <a:ext uri="{FF2B5EF4-FFF2-40B4-BE49-F238E27FC236}">
                <a16:creationId xmlns:a16="http://schemas.microsoft.com/office/drawing/2014/main" id="{00329172-B9DC-E6FF-3644-F76E5AD504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6484" y="2687656"/>
            <a:ext cx="1265157" cy="1398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9281AB0A-5074-9D80-03FF-1BDE63988984}"/>
              </a:ext>
            </a:extLst>
          </p:cNvPr>
          <p:cNvSpPr/>
          <p:nvPr/>
        </p:nvSpPr>
        <p:spPr>
          <a:xfrm>
            <a:off x="692464" y="1658407"/>
            <a:ext cx="3325873"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5940" b="1" dirty="0">
                <a:solidFill>
                  <a:srgbClr val="262B63"/>
                </a:solidFill>
                <a:latin typeface="Roboto Black" panose="02000000000000000000" pitchFamily="2" charset="0"/>
                <a:ea typeface="Roboto Black" panose="02000000000000000000" pitchFamily="2" charset="0"/>
                <a:cs typeface="Roboto" panose="02000000000000000000" pitchFamily="2" charset="0"/>
              </a:rPr>
              <a:t>83%</a:t>
            </a:r>
            <a:r>
              <a:rPr lang="en-US" sz="3080" b="1" dirty="0">
                <a:solidFill>
                  <a:srgbClr val="262B63"/>
                </a:solidFill>
                <a:latin typeface="Roboto Black" panose="02000000000000000000" pitchFamily="2" charset="0"/>
                <a:ea typeface="Roboto Black" panose="02000000000000000000" pitchFamily="2" charset="0"/>
                <a:cs typeface="Roboto" panose="02000000000000000000" pitchFamily="2" charset="0"/>
              </a:rPr>
              <a:t> </a:t>
            </a:r>
            <a:r>
              <a:rPr lang="en-US" sz="2750" b="1" spc="-165" dirty="0">
                <a:solidFill>
                  <a:srgbClr val="262B63"/>
                </a:solidFill>
                <a:latin typeface="Roboto Black" panose="02000000000000000000" pitchFamily="2" charset="0"/>
                <a:ea typeface="Roboto Black" panose="02000000000000000000" pitchFamily="2" charset="0"/>
                <a:cs typeface="Roboto" panose="02000000000000000000" pitchFamily="2" charset="0"/>
              </a:rPr>
              <a:t>OF CARE</a:t>
            </a:r>
            <a:endParaRPr lang="en-US" sz="2750" b="1" spc="-165" baseline="30000" dirty="0">
              <a:solidFill>
                <a:srgbClr val="262B63"/>
              </a:solidFill>
              <a:latin typeface="Roboto Black" panose="02000000000000000000" pitchFamily="2" charset="0"/>
              <a:ea typeface="Roboto Black"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49E1AFD1-F23D-80ED-1C41-FDED993A87F1}"/>
              </a:ext>
            </a:extLst>
          </p:cNvPr>
          <p:cNvSpPr/>
          <p:nvPr/>
        </p:nvSpPr>
        <p:spPr>
          <a:xfrm>
            <a:off x="4565842" y="2020834"/>
            <a:ext cx="1572074" cy="614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5940" b="1" spc="-330" dirty="0">
                <a:solidFill>
                  <a:srgbClr val="95A5A8"/>
                </a:solidFill>
                <a:ea typeface="Roboto Black" panose="02000000000000000000" pitchFamily="2" charset="0"/>
                <a:cs typeface="Roboto" panose="02000000000000000000" pitchFamily="2" charset="0"/>
              </a:rPr>
              <a:t>70%</a:t>
            </a:r>
          </a:p>
        </p:txBody>
      </p:sp>
      <p:pic>
        <p:nvPicPr>
          <p:cNvPr id="12" name="Picture 3">
            <a:extLst>
              <a:ext uri="{FF2B5EF4-FFF2-40B4-BE49-F238E27FC236}">
                <a16:creationId xmlns:a16="http://schemas.microsoft.com/office/drawing/2014/main" id="{49D34377-DBEC-49A6-C49E-21E441CEEA8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50832" y="2687655"/>
            <a:ext cx="1259568" cy="139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78F94BDA-8DDF-8653-A63A-E59808744A0C}"/>
              </a:ext>
            </a:extLst>
          </p:cNvPr>
          <p:cNvSpPr/>
          <p:nvPr/>
        </p:nvSpPr>
        <p:spPr>
          <a:xfrm>
            <a:off x="692464" y="2160934"/>
            <a:ext cx="3395844"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1100" b="1" spc="11" dirty="0">
                <a:solidFill>
                  <a:srgbClr val="002060"/>
                </a:solidFill>
                <a:latin typeface="Roboto Black" panose="02000000000000000000" pitchFamily="2" charset="0"/>
                <a:ea typeface="Roboto Black" panose="02000000000000000000" pitchFamily="2" charset="0"/>
                <a:cs typeface="DINOT-Bold"/>
              </a:rPr>
              <a:t>PROVIDED TO OLDER ADULTS IS DELIVERED </a:t>
            </a:r>
            <a:br>
              <a:rPr lang="en-US" sz="1100" b="1" spc="11" dirty="0">
                <a:solidFill>
                  <a:srgbClr val="002060"/>
                </a:solidFill>
                <a:latin typeface="Roboto Black" panose="02000000000000000000" pitchFamily="2" charset="0"/>
                <a:ea typeface="Roboto Black" panose="02000000000000000000" pitchFamily="2" charset="0"/>
                <a:cs typeface="DINOT-Bold"/>
              </a:rPr>
            </a:br>
            <a:r>
              <a:rPr lang="en-US" sz="1100" b="1" spc="11" dirty="0">
                <a:solidFill>
                  <a:srgbClr val="002060"/>
                </a:solidFill>
                <a:latin typeface="Roboto Black" panose="02000000000000000000" pitchFamily="2" charset="0"/>
                <a:ea typeface="Roboto Black" panose="02000000000000000000" pitchFamily="2" charset="0"/>
                <a:cs typeface="DINOT-Bold"/>
              </a:rPr>
              <a:t>BY FRIENDS OR FAMILY MEMBERS</a:t>
            </a:r>
          </a:p>
        </p:txBody>
      </p:sp>
      <p:sp>
        <p:nvSpPr>
          <p:cNvPr id="15" name="Rectangle 14">
            <a:extLst>
              <a:ext uri="{FF2B5EF4-FFF2-40B4-BE49-F238E27FC236}">
                <a16:creationId xmlns:a16="http://schemas.microsoft.com/office/drawing/2014/main" id="{C375258E-751D-A4A6-4A3F-ED895E62830C}"/>
              </a:ext>
            </a:extLst>
          </p:cNvPr>
          <p:cNvSpPr/>
          <p:nvPr/>
        </p:nvSpPr>
        <p:spPr>
          <a:xfrm>
            <a:off x="6076692" y="2020834"/>
            <a:ext cx="2475969" cy="619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buClr>
                <a:schemeClr val="accent1"/>
              </a:buClr>
              <a:buSzPct val="120000"/>
              <a:defRPr/>
            </a:pPr>
            <a:r>
              <a:rPr lang="en-US" sz="1100" b="1" spc="11" dirty="0">
                <a:solidFill>
                  <a:srgbClr val="95A5A8"/>
                </a:solidFill>
                <a:latin typeface="Roboto Black" panose="02000000000000000000" pitchFamily="2" charset="0"/>
                <a:ea typeface="Roboto Black" panose="02000000000000000000" pitchFamily="2" charset="0"/>
                <a:cs typeface="DINOT-Bold"/>
              </a:rPr>
              <a:t>OF CAREGIVERS SUFFER WORK-RELATED DIFFICULTIES DUE TO THEIR CAREGIVING DUTIES</a:t>
            </a:r>
          </a:p>
        </p:txBody>
      </p:sp>
      <p:sp>
        <p:nvSpPr>
          <p:cNvPr id="16" name="Rectangle 15">
            <a:extLst>
              <a:ext uri="{FF2B5EF4-FFF2-40B4-BE49-F238E27FC236}">
                <a16:creationId xmlns:a16="http://schemas.microsoft.com/office/drawing/2014/main" id="{E6F7F821-D0F4-88A8-E658-690F15DE1140}"/>
              </a:ext>
            </a:extLst>
          </p:cNvPr>
          <p:cNvSpPr/>
          <p:nvPr/>
        </p:nvSpPr>
        <p:spPr>
          <a:xfrm>
            <a:off x="4565842" y="2997608"/>
            <a:ext cx="1572074" cy="614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a:buClr>
                <a:schemeClr val="accent1"/>
              </a:buClr>
              <a:buSzPct val="120000"/>
              <a:defRPr/>
            </a:pPr>
            <a:r>
              <a:rPr lang="en-US" sz="5940" b="1" spc="-330" dirty="0">
                <a:solidFill>
                  <a:srgbClr val="54A4E0"/>
                </a:solidFill>
                <a:ea typeface="Roboto Black" panose="02000000000000000000" pitchFamily="2" charset="0"/>
                <a:cs typeface="Roboto" panose="02000000000000000000" pitchFamily="2" charset="0"/>
              </a:rPr>
              <a:t>20%</a:t>
            </a:r>
          </a:p>
        </p:txBody>
      </p:sp>
      <p:sp>
        <p:nvSpPr>
          <p:cNvPr id="17" name="Rectangle 16">
            <a:extLst>
              <a:ext uri="{FF2B5EF4-FFF2-40B4-BE49-F238E27FC236}">
                <a16:creationId xmlns:a16="http://schemas.microsoft.com/office/drawing/2014/main" id="{5DA3656A-8884-A199-2C76-C4206180DC13}"/>
              </a:ext>
            </a:extLst>
          </p:cNvPr>
          <p:cNvSpPr/>
          <p:nvPr/>
        </p:nvSpPr>
        <p:spPr>
          <a:xfrm>
            <a:off x="6076692" y="2997608"/>
            <a:ext cx="2708452" cy="619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buClr>
                <a:schemeClr val="accent1"/>
              </a:buClr>
              <a:buSzPct val="120000"/>
              <a:defRPr/>
            </a:pPr>
            <a:r>
              <a:rPr lang="en-US" sz="1100" b="1" spc="11" dirty="0">
                <a:solidFill>
                  <a:srgbClr val="54A4E0"/>
                </a:solidFill>
                <a:latin typeface="Roboto Black" panose="02000000000000000000" pitchFamily="2" charset="0"/>
                <a:ea typeface="Roboto Black" panose="02000000000000000000" pitchFamily="2" charset="0"/>
                <a:cs typeface="DINOT-Bold"/>
              </a:rPr>
              <a:t>OF FULL-TIME EMPLOYEES LOSE </a:t>
            </a:r>
            <a:br>
              <a:rPr lang="en-US" sz="1100" b="1" spc="11" dirty="0">
                <a:solidFill>
                  <a:srgbClr val="54A4E0"/>
                </a:solidFill>
                <a:latin typeface="Roboto Black" panose="02000000000000000000" pitchFamily="2" charset="0"/>
                <a:ea typeface="Roboto Black" panose="02000000000000000000" pitchFamily="2" charset="0"/>
                <a:cs typeface="DINOT-Bold"/>
              </a:rPr>
            </a:br>
            <a:r>
              <a:rPr lang="en-US" sz="1100" b="1" spc="11" dirty="0">
                <a:solidFill>
                  <a:srgbClr val="54A4E0"/>
                </a:solidFill>
                <a:latin typeface="Roboto Black" panose="02000000000000000000" pitchFamily="2" charset="0"/>
                <a:ea typeface="Roboto Black" panose="02000000000000000000" pitchFamily="2" charset="0"/>
                <a:cs typeface="DINOT-Bold"/>
              </a:rPr>
              <a:t>10+ HOURS PER WEEK DURING WORKING HOURS TO HELP AN </a:t>
            </a:r>
            <a:br>
              <a:rPr lang="en-US" sz="1100" b="1" spc="11" dirty="0">
                <a:solidFill>
                  <a:srgbClr val="54A4E0"/>
                </a:solidFill>
                <a:latin typeface="Roboto Black" panose="02000000000000000000" pitchFamily="2" charset="0"/>
                <a:ea typeface="Roboto Black" panose="02000000000000000000" pitchFamily="2" charset="0"/>
                <a:cs typeface="DINOT-Bold"/>
              </a:rPr>
            </a:br>
            <a:r>
              <a:rPr lang="en-US" sz="1100" b="1" spc="11" dirty="0">
                <a:solidFill>
                  <a:srgbClr val="54A4E0"/>
                </a:solidFill>
                <a:latin typeface="Roboto Black" panose="02000000000000000000" pitchFamily="2" charset="0"/>
                <a:ea typeface="Roboto Black" panose="02000000000000000000" pitchFamily="2" charset="0"/>
                <a:cs typeface="DINOT-Bold"/>
              </a:rPr>
              <a:t>AGING LOVED ONE</a:t>
            </a:r>
          </a:p>
        </p:txBody>
      </p:sp>
      <p:sp>
        <p:nvSpPr>
          <p:cNvPr id="18" name="Content Placeholder 2">
            <a:extLst>
              <a:ext uri="{FF2B5EF4-FFF2-40B4-BE49-F238E27FC236}">
                <a16:creationId xmlns:a16="http://schemas.microsoft.com/office/drawing/2014/main" id="{F17585DE-A0E0-7E07-3596-9BECF65F4B6E}"/>
              </a:ext>
            </a:extLst>
          </p:cNvPr>
          <p:cNvSpPr txBox="1">
            <a:spLocks/>
          </p:cNvSpPr>
          <p:nvPr/>
        </p:nvSpPr>
        <p:spPr>
          <a:xfrm>
            <a:off x="457201" y="1057098"/>
            <a:ext cx="9052560" cy="50093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spc="-55" dirty="0">
                <a:solidFill>
                  <a:srgbClr val="262B63"/>
                </a:solidFill>
                <a:latin typeface="Roboto Condensed" panose="02000000000000000000" pitchFamily="2" charset="0"/>
                <a:ea typeface="Roboto Condensed" panose="02000000000000000000" pitchFamily="2" charset="0"/>
                <a:cs typeface="DINOT-Medium"/>
              </a:rPr>
              <a:t>Impact of LTC on families:</a:t>
            </a:r>
          </a:p>
        </p:txBody>
      </p:sp>
      <p:sp>
        <p:nvSpPr>
          <p:cNvPr id="19" name="Rectangle 18">
            <a:extLst>
              <a:ext uri="{FF2B5EF4-FFF2-40B4-BE49-F238E27FC236}">
                <a16:creationId xmlns:a16="http://schemas.microsoft.com/office/drawing/2014/main" id="{ECFEDD62-EA3A-7E20-E978-4D0BCE24C0F3}"/>
              </a:ext>
            </a:extLst>
          </p:cNvPr>
          <p:cNvSpPr/>
          <p:nvPr/>
        </p:nvSpPr>
        <p:spPr>
          <a:xfrm>
            <a:off x="457201" y="4193825"/>
            <a:ext cx="8949375" cy="50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nSpc>
                <a:spcPts val="2750"/>
              </a:lnSpc>
              <a:buClr>
                <a:schemeClr val="accent1"/>
              </a:buClr>
              <a:buSzPct val="120000"/>
              <a:defRPr/>
            </a:pPr>
            <a:r>
              <a:rPr lang="en-US" sz="2200" b="1" dirty="0">
                <a:solidFill>
                  <a:srgbClr val="54A4E0"/>
                </a:solidFill>
                <a:latin typeface="Roboto Condensed" panose="02000000000000000000" pitchFamily="2" charset="0"/>
                <a:ea typeface="Roboto Condensed" panose="02000000000000000000" pitchFamily="2" charset="0"/>
                <a:cs typeface="Roboto" panose="02000000000000000000" pitchFamily="2" charset="0"/>
              </a:rPr>
              <a:t>By planning, you are reducing the caregiving burden on your family.</a:t>
            </a:r>
            <a:endParaRPr lang="en-US" sz="2200" b="1" baseline="30000" dirty="0">
              <a:solidFill>
                <a:srgbClr val="54A4E0"/>
              </a:solidFill>
              <a:latin typeface="Roboto Condensed" panose="02000000000000000000" pitchFamily="2" charset="0"/>
              <a:ea typeface="Roboto Condensed"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954826A6-9796-11C1-A9A2-34A718065AA3}"/>
              </a:ext>
            </a:extLst>
          </p:cNvPr>
          <p:cNvSpPr txBox="1"/>
          <p:nvPr/>
        </p:nvSpPr>
        <p:spPr>
          <a:xfrm>
            <a:off x="457201" y="4857261"/>
            <a:ext cx="5543295" cy="176972"/>
          </a:xfrm>
          <a:prstGeom prst="rect">
            <a:avLst/>
          </a:prstGeom>
          <a:noFill/>
        </p:spPr>
        <p:txBody>
          <a:bodyPr wrap="square" rtlCol="0">
            <a:spAutoFit/>
          </a:bodyPr>
          <a:lstStyle/>
          <a:p>
            <a:pPr>
              <a:spcAft>
                <a:spcPts val="660"/>
              </a:spcAft>
            </a:pPr>
            <a:r>
              <a:rPr lang="en-US" sz="550" dirty="0">
                <a:solidFill>
                  <a:schemeClr val="bg1">
                    <a:lumMod val="50000"/>
                  </a:schemeClr>
                </a:solidFill>
                <a:latin typeface="DINOT"/>
                <a:cs typeface="DINOT"/>
              </a:rPr>
              <a:t>Source: </a:t>
            </a:r>
            <a:r>
              <a:rPr lang="en-US" sz="550" dirty="0">
                <a:solidFill>
                  <a:schemeClr val="bg1">
                    <a:lumMod val="50000"/>
                  </a:schemeClr>
                </a:solidFill>
              </a:rPr>
              <a:t>https://www.morningstar.com/articles/957487/must-know-statistics-about-long-term-care-2019-edition</a:t>
            </a:r>
            <a:endParaRPr lang="en-US" sz="550" dirty="0">
              <a:solidFill>
                <a:schemeClr val="bg1">
                  <a:lumMod val="50000"/>
                </a:schemeClr>
              </a:solidFill>
              <a:latin typeface="DINOT"/>
              <a:cs typeface="DINOT"/>
            </a:endParaRPr>
          </a:p>
        </p:txBody>
      </p:sp>
    </p:spTree>
    <p:extLst>
      <p:ext uri="{BB962C8B-B14F-4D97-AF65-F5344CB8AC3E}">
        <p14:creationId xmlns:p14="http://schemas.microsoft.com/office/powerpoint/2010/main" val="133045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86239"/>
            <a:ext cx="8511783" cy="522470"/>
          </a:xfrm>
        </p:spPr>
        <p:txBody>
          <a:bodyPr>
            <a:normAutofit/>
          </a:bodyPr>
          <a:lstStyle/>
          <a:p>
            <a:pPr eaLnBrk="1" hangingPunct="1">
              <a:defRPr/>
            </a:pPr>
            <a:r>
              <a:rPr lang="en-US" sz="2200" dirty="0">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cs typeface="DINOT-Bold"/>
              </a:rPr>
              <a:t>Long-Term Care is a Growing Issue</a:t>
            </a:r>
          </a:p>
        </p:txBody>
      </p:sp>
      <p:sp>
        <p:nvSpPr>
          <p:cNvPr id="10" name="Content Placeholder 2">
            <a:extLst>
              <a:ext uri="{FF2B5EF4-FFF2-40B4-BE49-F238E27FC236}">
                <a16:creationId xmlns:a16="http://schemas.microsoft.com/office/drawing/2014/main" id="{76C83ABC-7C09-8D6B-3191-5347CB53B6CE}"/>
              </a:ext>
            </a:extLst>
          </p:cNvPr>
          <p:cNvSpPr txBox="1">
            <a:spLocks/>
          </p:cNvSpPr>
          <p:nvPr/>
        </p:nvSpPr>
        <p:spPr>
          <a:xfrm>
            <a:off x="304415" y="910205"/>
            <a:ext cx="9052560" cy="50093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sz="1200" kern="1200">
                <a:solidFill>
                  <a:srgbClr val="5150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spc="-55" dirty="0">
                <a:solidFill>
                  <a:srgbClr val="262B63"/>
                </a:solidFill>
                <a:latin typeface="Roboto Condensed" panose="02000000000000000000" pitchFamily="2" charset="0"/>
                <a:ea typeface="Roboto Condensed" panose="02000000000000000000" pitchFamily="2" charset="0"/>
                <a:cs typeface="DINOT-Medium"/>
              </a:rPr>
              <a:t>Americans are aging</a:t>
            </a:r>
          </a:p>
        </p:txBody>
      </p:sp>
      <p:sp>
        <p:nvSpPr>
          <p:cNvPr id="11" name="Rectangle 10">
            <a:extLst>
              <a:ext uri="{FF2B5EF4-FFF2-40B4-BE49-F238E27FC236}">
                <a16:creationId xmlns:a16="http://schemas.microsoft.com/office/drawing/2014/main" id="{23CF36A7-C744-DF72-1AFA-DC769DEF1FDC}"/>
              </a:ext>
            </a:extLst>
          </p:cNvPr>
          <p:cNvSpPr/>
          <p:nvPr/>
        </p:nvSpPr>
        <p:spPr>
          <a:xfrm>
            <a:off x="457201" y="4500725"/>
            <a:ext cx="1494640" cy="295466"/>
          </a:xfrm>
          <a:prstGeom prst="rect">
            <a:avLst/>
          </a:prstGeom>
        </p:spPr>
        <p:txBody>
          <a:bodyPr wrap="none">
            <a:spAutoFit/>
          </a:bodyPr>
          <a:lstStyle/>
          <a:p>
            <a:pPr algn="ctr"/>
            <a:r>
              <a:rPr lang="en-US" sz="1320" b="1" spc="11" dirty="0">
                <a:solidFill>
                  <a:srgbClr val="8B9B93"/>
                </a:solidFill>
                <a:latin typeface="Roboto Black" panose="02000000000000000000" pitchFamily="2" charset="0"/>
                <a:ea typeface="Roboto Black" panose="02000000000000000000" pitchFamily="2" charset="0"/>
                <a:cs typeface="DINOT-Bold"/>
              </a:rPr>
              <a:t>OVER 65 in 2015</a:t>
            </a:r>
            <a:endParaRPr lang="en-US" sz="1320" dirty="0">
              <a:solidFill>
                <a:srgbClr val="8B9B93"/>
              </a:solidFill>
            </a:endParaRPr>
          </a:p>
        </p:txBody>
      </p:sp>
      <p:sp>
        <p:nvSpPr>
          <p:cNvPr id="12" name="Rectangle 11">
            <a:extLst>
              <a:ext uri="{FF2B5EF4-FFF2-40B4-BE49-F238E27FC236}">
                <a16:creationId xmlns:a16="http://schemas.microsoft.com/office/drawing/2014/main" id="{90E52F10-4BAF-489C-4F62-EF1F7C52FE65}"/>
              </a:ext>
            </a:extLst>
          </p:cNvPr>
          <p:cNvSpPr/>
          <p:nvPr/>
        </p:nvSpPr>
        <p:spPr>
          <a:xfrm>
            <a:off x="3029222" y="4486234"/>
            <a:ext cx="1494640" cy="295466"/>
          </a:xfrm>
          <a:prstGeom prst="rect">
            <a:avLst/>
          </a:prstGeom>
        </p:spPr>
        <p:txBody>
          <a:bodyPr wrap="none">
            <a:spAutoFit/>
          </a:bodyPr>
          <a:lstStyle/>
          <a:p>
            <a:pPr algn="ctr"/>
            <a:r>
              <a:rPr lang="en-US" sz="1320" b="1" spc="11" dirty="0">
                <a:solidFill>
                  <a:srgbClr val="54A4E0"/>
                </a:solidFill>
                <a:latin typeface="Roboto Black" panose="02000000000000000000" pitchFamily="2" charset="0"/>
                <a:ea typeface="Roboto Black" panose="02000000000000000000" pitchFamily="2" charset="0"/>
                <a:cs typeface="DINOT-Bold"/>
              </a:rPr>
              <a:t>OVER 65 in 2050</a:t>
            </a:r>
            <a:endParaRPr lang="en-US" sz="1320" dirty="0">
              <a:solidFill>
                <a:srgbClr val="54A4E0"/>
              </a:solidFill>
            </a:endParaRPr>
          </a:p>
        </p:txBody>
      </p:sp>
      <p:sp>
        <p:nvSpPr>
          <p:cNvPr id="13" name="Rectangle 12">
            <a:extLst>
              <a:ext uri="{FF2B5EF4-FFF2-40B4-BE49-F238E27FC236}">
                <a16:creationId xmlns:a16="http://schemas.microsoft.com/office/drawing/2014/main" id="{060EE11A-1D5D-D6B8-262B-3803000FB2FC}"/>
              </a:ext>
            </a:extLst>
          </p:cNvPr>
          <p:cNvSpPr/>
          <p:nvPr/>
        </p:nvSpPr>
        <p:spPr>
          <a:xfrm>
            <a:off x="5633109" y="4486234"/>
            <a:ext cx="1494640" cy="295466"/>
          </a:xfrm>
          <a:prstGeom prst="rect">
            <a:avLst/>
          </a:prstGeom>
        </p:spPr>
        <p:txBody>
          <a:bodyPr wrap="none">
            <a:spAutoFit/>
          </a:bodyPr>
          <a:lstStyle/>
          <a:p>
            <a:pPr algn="ctr"/>
            <a:r>
              <a:rPr lang="en-US" sz="1320" b="1" spc="11" dirty="0">
                <a:solidFill>
                  <a:srgbClr val="8B9B93"/>
                </a:solidFill>
                <a:latin typeface="Roboto Black" panose="02000000000000000000" pitchFamily="2" charset="0"/>
                <a:ea typeface="Roboto Black" panose="02000000000000000000" pitchFamily="2" charset="0"/>
                <a:cs typeface="DINOT-Bold"/>
              </a:rPr>
              <a:t>OVER 85 in 2015</a:t>
            </a:r>
            <a:endParaRPr lang="en-US" sz="1320" dirty="0">
              <a:solidFill>
                <a:srgbClr val="8B9B93"/>
              </a:solidFill>
            </a:endParaRPr>
          </a:p>
        </p:txBody>
      </p:sp>
      <p:sp>
        <p:nvSpPr>
          <p:cNvPr id="14" name="Rectangle 13">
            <a:extLst>
              <a:ext uri="{FF2B5EF4-FFF2-40B4-BE49-F238E27FC236}">
                <a16:creationId xmlns:a16="http://schemas.microsoft.com/office/drawing/2014/main" id="{03A030D2-E623-2742-F188-9CCE4F8136B0}"/>
              </a:ext>
            </a:extLst>
          </p:cNvPr>
          <p:cNvSpPr/>
          <p:nvPr/>
        </p:nvSpPr>
        <p:spPr>
          <a:xfrm>
            <a:off x="7192159" y="4486234"/>
            <a:ext cx="1494640" cy="295466"/>
          </a:xfrm>
          <a:prstGeom prst="rect">
            <a:avLst/>
          </a:prstGeom>
        </p:spPr>
        <p:txBody>
          <a:bodyPr wrap="none">
            <a:spAutoFit/>
          </a:bodyPr>
          <a:lstStyle/>
          <a:p>
            <a:pPr algn="ctr"/>
            <a:r>
              <a:rPr lang="en-US" sz="1320" b="1" spc="11" dirty="0">
                <a:solidFill>
                  <a:srgbClr val="54A4E0"/>
                </a:solidFill>
                <a:latin typeface="Roboto Black" panose="02000000000000000000" pitchFamily="2" charset="0"/>
                <a:ea typeface="Roboto Black" panose="02000000000000000000" pitchFamily="2" charset="0"/>
                <a:cs typeface="DINOT-Bold"/>
              </a:rPr>
              <a:t>OVER 85 in 2050</a:t>
            </a:r>
            <a:endParaRPr lang="en-US" sz="1320" dirty="0">
              <a:solidFill>
                <a:srgbClr val="54A4E0"/>
              </a:solidFill>
            </a:endParaRPr>
          </a:p>
        </p:txBody>
      </p:sp>
      <p:sp>
        <p:nvSpPr>
          <p:cNvPr id="15" name="TextBox 14">
            <a:extLst>
              <a:ext uri="{FF2B5EF4-FFF2-40B4-BE49-F238E27FC236}">
                <a16:creationId xmlns:a16="http://schemas.microsoft.com/office/drawing/2014/main" id="{87E486D5-8FF3-15FE-66F7-0BE994607419}"/>
              </a:ext>
            </a:extLst>
          </p:cNvPr>
          <p:cNvSpPr txBox="1"/>
          <p:nvPr/>
        </p:nvSpPr>
        <p:spPr>
          <a:xfrm>
            <a:off x="89814" y="4875279"/>
            <a:ext cx="5543295" cy="176972"/>
          </a:xfrm>
          <a:prstGeom prst="rect">
            <a:avLst/>
          </a:prstGeom>
          <a:noFill/>
        </p:spPr>
        <p:txBody>
          <a:bodyPr wrap="square" rtlCol="0">
            <a:spAutoFit/>
          </a:bodyPr>
          <a:lstStyle/>
          <a:p>
            <a:pPr>
              <a:spcAft>
                <a:spcPts val="660"/>
              </a:spcAft>
            </a:pPr>
            <a:r>
              <a:rPr lang="en-US" sz="550" dirty="0">
                <a:solidFill>
                  <a:schemeClr val="bg1">
                    <a:lumMod val="50000"/>
                  </a:schemeClr>
                </a:solidFill>
                <a:latin typeface="DINOT"/>
                <a:cs typeface="DINOT"/>
              </a:rPr>
              <a:t>Source: </a:t>
            </a:r>
            <a:r>
              <a:rPr lang="en-US" sz="550" dirty="0">
                <a:solidFill>
                  <a:schemeClr val="bg1">
                    <a:lumMod val="50000"/>
                  </a:schemeClr>
                </a:solidFill>
              </a:rPr>
              <a:t>https://www.morningstar.com/articles/957487/must-know-statistics-about-long-term-care-2019-edition</a:t>
            </a:r>
            <a:endParaRPr lang="en-US" sz="550" dirty="0">
              <a:solidFill>
                <a:schemeClr val="bg1">
                  <a:lumMod val="50000"/>
                </a:schemeClr>
              </a:solidFill>
              <a:latin typeface="DINOT"/>
              <a:cs typeface="DINOT"/>
            </a:endParaRPr>
          </a:p>
        </p:txBody>
      </p:sp>
      <p:pic>
        <p:nvPicPr>
          <p:cNvPr id="26" name="Picture 25">
            <a:extLst>
              <a:ext uri="{FF2B5EF4-FFF2-40B4-BE49-F238E27FC236}">
                <a16:creationId xmlns:a16="http://schemas.microsoft.com/office/drawing/2014/main" id="{60440170-5CBE-5E82-BB1F-3A4EB9189672}"/>
              </a:ext>
            </a:extLst>
          </p:cNvPr>
          <p:cNvPicPr>
            <a:picLocks noChangeAspect="1"/>
          </p:cNvPicPr>
          <p:nvPr/>
        </p:nvPicPr>
        <p:blipFill>
          <a:blip r:embed="rId3"/>
          <a:stretch>
            <a:fillRect/>
          </a:stretch>
        </p:blipFill>
        <p:spPr>
          <a:xfrm>
            <a:off x="304415" y="1331403"/>
            <a:ext cx="8438894" cy="3154831"/>
          </a:xfrm>
          <a:prstGeom prst="rect">
            <a:avLst/>
          </a:prstGeom>
        </p:spPr>
      </p:pic>
    </p:spTree>
    <p:extLst>
      <p:ext uri="{BB962C8B-B14F-4D97-AF65-F5344CB8AC3E}">
        <p14:creationId xmlns:p14="http://schemas.microsoft.com/office/powerpoint/2010/main" val="79185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C2225AFC-FD82-E925-440D-E72EBB514C76}"/>
              </a:ext>
            </a:extLst>
          </p:cNvPr>
          <p:cNvGrpSpPr/>
          <p:nvPr/>
        </p:nvGrpSpPr>
        <p:grpSpPr>
          <a:xfrm>
            <a:off x="652029" y="1943096"/>
            <a:ext cx="1779273" cy="1779273"/>
            <a:chOff x="1017400" y="2786377"/>
            <a:chExt cx="1779273" cy="1779273"/>
          </a:xfrm>
          <a:solidFill>
            <a:schemeClr val="accent1">
              <a:lumMod val="60000"/>
              <a:lumOff val="40000"/>
            </a:schemeClr>
          </a:solidFill>
        </p:grpSpPr>
        <p:sp>
          <p:nvSpPr>
            <p:cNvPr id="50" name="Freeform 6">
              <a:extLst>
                <a:ext uri="{FF2B5EF4-FFF2-40B4-BE49-F238E27FC236}">
                  <a16:creationId xmlns:a16="http://schemas.microsoft.com/office/drawing/2014/main" id="{EC5AF7A1-D711-89A8-7625-FACD1B3C6E9F}"/>
                </a:ext>
              </a:extLst>
            </p:cNvPr>
            <p:cNvSpPr>
              <a:spLocks noChangeAspect="1"/>
            </p:cNvSpPr>
            <p:nvPr/>
          </p:nvSpPr>
          <p:spPr bwMode="auto">
            <a:xfrm>
              <a:off x="1017400" y="2786377"/>
              <a:ext cx="1779273" cy="1779273"/>
            </a:xfrm>
            <a:prstGeom prst="ellipse">
              <a:avLst/>
            </a:prstGeom>
            <a:grpFill/>
            <a:ln w="6350">
              <a:solidFill>
                <a:srgbClr val="FFFFFF"/>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grpSp>
          <p:nvGrpSpPr>
            <p:cNvPr id="51" name="Group 50">
              <a:extLst>
                <a:ext uri="{FF2B5EF4-FFF2-40B4-BE49-F238E27FC236}">
                  <a16:creationId xmlns:a16="http://schemas.microsoft.com/office/drawing/2014/main" id="{1EA7F8B7-A8A0-7D59-AB14-07C828119251}"/>
                </a:ext>
              </a:extLst>
            </p:cNvPr>
            <p:cNvGrpSpPr>
              <a:grpSpLocks noChangeAspect="1"/>
            </p:cNvGrpSpPr>
            <p:nvPr/>
          </p:nvGrpSpPr>
          <p:grpSpPr>
            <a:xfrm>
              <a:off x="1362346" y="3182849"/>
              <a:ext cx="1089377" cy="914400"/>
              <a:chOff x="5169942" y="4563230"/>
              <a:chExt cx="365898" cy="307127"/>
            </a:xfrm>
            <a:grpFill/>
          </p:grpSpPr>
          <p:sp>
            <p:nvSpPr>
              <p:cNvPr id="52" name="Freeform 52">
                <a:extLst>
                  <a:ext uri="{FF2B5EF4-FFF2-40B4-BE49-F238E27FC236}">
                    <a16:creationId xmlns:a16="http://schemas.microsoft.com/office/drawing/2014/main" id="{54B6367B-0205-58F8-6E03-36249600780E}"/>
                  </a:ext>
                </a:extLst>
              </p:cNvPr>
              <p:cNvSpPr>
                <a:spLocks/>
              </p:cNvSpPr>
              <p:nvPr/>
            </p:nvSpPr>
            <p:spPr bwMode="auto">
              <a:xfrm>
                <a:off x="5169942" y="4563230"/>
                <a:ext cx="365898" cy="307127"/>
              </a:xfrm>
              <a:custGeom>
                <a:avLst/>
                <a:gdLst>
                  <a:gd name="T0" fmla="*/ 328 w 377"/>
                  <a:gd name="T1" fmla="*/ 49 h 316"/>
                  <a:gd name="T2" fmla="*/ 328 w 377"/>
                  <a:gd name="T3" fmla="*/ 49 h 316"/>
                  <a:gd name="T4" fmla="*/ 321 w 377"/>
                  <a:gd name="T5" fmla="*/ 49 h 316"/>
                  <a:gd name="T6" fmla="*/ 321 w 377"/>
                  <a:gd name="T7" fmla="*/ 37 h 316"/>
                  <a:gd name="T8" fmla="*/ 316 w 377"/>
                  <a:gd name="T9" fmla="*/ 32 h 316"/>
                  <a:gd name="T10" fmla="*/ 287 w 377"/>
                  <a:gd name="T11" fmla="*/ 32 h 316"/>
                  <a:gd name="T12" fmla="*/ 282 w 377"/>
                  <a:gd name="T13" fmla="*/ 37 h 316"/>
                  <a:gd name="T14" fmla="*/ 282 w 377"/>
                  <a:gd name="T15" fmla="*/ 49 h 316"/>
                  <a:gd name="T16" fmla="*/ 257 w 377"/>
                  <a:gd name="T17" fmla="*/ 49 h 316"/>
                  <a:gd name="T18" fmla="*/ 257 w 377"/>
                  <a:gd name="T19" fmla="*/ 36 h 316"/>
                  <a:gd name="T20" fmla="*/ 221 w 377"/>
                  <a:gd name="T21" fmla="*/ 0 h 316"/>
                  <a:gd name="T22" fmla="*/ 156 w 377"/>
                  <a:gd name="T23" fmla="*/ 0 h 316"/>
                  <a:gd name="T24" fmla="*/ 120 w 377"/>
                  <a:gd name="T25" fmla="*/ 36 h 316"/>
                  <a:gd name="T26" fmla="*/ 120 w 377"/>
                  <a:gd name="T27" fmla="*/ 49 h 316"/>
                  <a:gd name="T28" fmla="*/ 95 w 377"/>
                  <a:gd name="T29" fmla="*/ 49 h 316"/>
                  <a:gd name="T30" fmla="*/ 95 w 377"/>
                  <a:gd name="T31" fmla="*/ 37 h 316"/>
                  <a:gd name="T32" fmla="*/ 89 w 377"/>
                  <a:gd name="T33" fmla="*/ 32 h 316"/>
                  <a:gd name="T34" fmla="*/ 61 w 377"/>
                  <a:gd name="T35" fmla="*/ 32 h 316"/>
                  <a:gd name="T36" fmla="*/ 56 w 377"/>
                  <a:gd name="T37" fmla="*/ 37 h 316"/>
                  <a:gd name="T38" fmla="*/ 56 w 377"/>
                  <a:gd name="T39" fmla="*/ 49 h 316"/>
                  <a:gd name="T40" fmla="*/ 48 w 377"/>
                  <a:gd name="T41" fmla="*/ 49 h 316"/>
                  <a:gd name="T42" fmla="*/ 0 w 377"/>
                  <a:gd name="T43" fmla="*/ 97 h 316"/>
                  <a:gd name="T44" fmla="*/ 0 w 377"/>
                  <a:gd name="T45" fmla="*/ 268 h 316"/>
                  <a:gd name="T46" fmla="*/ 48 w 377"/>
                  <a:gd name="T47" fmla="*/ 316 h 316"/>
                  <a:gd name="T48" fmla="*/ 328 w 377"/>
                  <a:gd name="T49" fmla="*/ 316 h 316"/>
                  <a:gd name="T50" fmla="*/ 377 w 377"/>
                  <a:gd name="T51" fmla="*/ 268 h 316"/>
                  <a:gd name="T52" fmla="*/ 377 w 377"/>
                  <a:gd name="T53" fmla="*/ 97 h 316"/>
                  <a:gd name="T54" fmla="*/ 328 w 377"/>
                  <a:gd name="T55" fmla="*/ 4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7" h="316">
                    <a:moveTo>
                      <a:pt x="328" y="49"/>
                    </a:moveTo>
                    <a:lnTo>
                      <a:pt x="328" y="49"/>
                    </a:lnTo>
                    <a:lnTo>
                      <a:pt x="321" y="49"/>
                    </a:lnTo>
                    <a:lnTo>
                      <a:pt x="321" y="37"/>
                    </a:lnTo>
                    <a:cubicBezTo>
                      <a:pt x="321" y="34"/>
                      <a:pt x="319" y="32"/>
                      <a:pt x="316" y="32"/>
                    </a:cubicBezTo>
                    <a:lnTo>
                      <a:pt x="287" y="32"/>
                    </a:lnTo>
                    <a:cubicBezTo>
                      <a:pt x="284" y="32"/>
                      <a:pt x="282" y="34"/>
                      <a:pt x="282" y="37"/>
                    </a:cubicBezTo>
                    <a:lnTo>
                      <a:pt x="282" y="49"/>
                    </a:lnTo>
                    <a:lnTo>
                      <a:pt x="257" y="49"/>
                    </a:lnTo>
                    <a:lnTo>
                      <a:pt x="257" y="36"/>
                    </a:lnTo>
                    <a:cubicBezTo>
                      <a:pt x="257" y="16"/>
                      <a:pt x="240" y="0"/>
                      <a:pt x="221" y="0"/>
                    </a:cubicBezTo>
                    <a:lnTo>
                      <a:pt x="156" y="0"/>
                    </a:lnTo>
                    <a:cubicBezTo>
                      <a:pt x="136" y="0"/>
                      <a:pt x="120" y="16"/>
                      <a:pt x="120" y="36"/>
                    </a:cubicBezTo>
                    <a:lnTo>
                      <a:pt x="120" y="49"/>
                    </a:lnTo>
                    <a:lnTo>
                      <a:pt x="95" y="49"/>
                    </a:lnTo>
                    <a:lnTo>
                      <a:pt x="95" y="37"/>
                    </a:lnTo>
                    <a:cubicBezTo>
                      <a:pt x="95" y="34"/>
                      <a:pt x="92" y="32"/>
                      <a:pt x="89" y="32"/>
                    </a:cubicBezTo>
                    <a:lnTo>
                      <a:pt x="61" y="32"/>
                    </a:lnTo>
                    <a:cubicBezTo>
                      <a:pt x="58" y="32"/>
                      <a:pt x="56" y="34"/>
                      <a:pt x="56" y="37"/>
                    </a:cubicBezTo>
                    <a:lnTo>
                      <a:pt x="56" y="49"/>
                    </a:lnTo>
                    <a:lnTo>
                      <a:pt x="48" y="49"/>
                    </a:lnTo>
                    <a:cubicBezTo>
                      <a:pt x="21" y="49"/>
                      <a:pt x="0" y="70"/>
                      <a:pt x="0" y="97"/>
                    </a:cubicBezTo>
                    <a:lnTo>
                      <a:pt x="0" y="268"/>
                    </a:lnTo>
                    <a:cubicBezTo>
                      <a:pt x="0" y="295"/>
                      <a:pt x="21" y="316"/>
                      <a:pt x="48" y="316"/>
                    </a:cubicBezTo>
                    <a:lnTo>
                      <a:pt x="328" y="316"/>
                    </a:lnTo>
                    <a:cubicBezTo>
                      <a:pt x="355" y="316"/>
                      <a:pt x="377" y="295"/>
                      <a:pt x="377" y="268"/>
                    </a:cubicBezTo>
                    <a:lnTo>
                      <a:pt x="377" y="97"/>
                    </a:lnTo>
                    <a:cubicBezTo>
                      <a:pt x="377" y="70"/>
                      <a:pt x="355" y="49"/>
                      <a:pt x="328" y="4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3">
                <a:extLst>
                  <a:ext uri="{FF2B5EF4-FFF2-40B4-BE49-F238E27FC236}">
                    <a16:creationId xmlns:a16="http://schemas.microsoft.com/office/drawing/2014/main" id="{9C840853-F60B-06F2-B29C-618B980C1D20}"/>
                  </a:ext>
                </a:extLst>
              </p:cNvPr>
              <p:cNvSpPr>
                <a:spLocks/>
              </p:cNvSpPr>
              <p:nvPr/>
            </p:nvSpPr>
            <p:spPr bwMode="auto">
              <a:xfrm>
                <a:off x="5306443" y="4584084"/>
                <a:ext cx="92896" cy="26542"/>
              </a:xfrm>
              <a:custGeom>
                <a:avLst/>
                <a:gdLst>
                  <a:gd name="T0" fmla="*/ 0 w 96"/>
                  <a:gd name="T1" fmla="*/ 16 h 29"/>
                  <a:gd name="T2" fmla="*/ 0 w 96"/>
                  <a:gd name="T3" fmla="*/ 16 h 29"/>
                  <a:gd name="T4" fmla="*/ 16 w 96"/>
                  <a:gd name="T5" fmla="*/ 0 h 29"/>
                  <a:gd name="T6" fmla="*/ 81 w 96"/>
                  <a:gd name="T7" fmla="*/ 0 h 29"/>
                  <a:gd name="T8" fmla="*/ 96 w 96"/>
                  <a:gd name="T9" fmla="*/ 16 h 29"/>
                  <a:gd name="T10" fmla="*/ 96 w 96"/>
                  <a:gd name="T11" fmla="*/ 29 h 29"/>
                  <a:gd name="T12" fmla="*/ 0 w 96"/>
                  <a:gd name="T13" fmla="*/ 29 h 29"/>
                  <a:gd name="T14" fmla="*/ 0 w 96"/>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9">
                    <a:moveTo>
                      <a:pt x="0" y="16"/>
                    </a:moveTo>
                    <a:lnTo>
                      <a:pt x="0" y="16"/>
                    </a:lnTo>
                    <a:cubicBezTo>
                      <a:pt x="0" y="7"/>
                      <a:pt x="7" y="0"/>
                      <a:pt x="16" y="0"/>
                    </a:cubicBezTo>
                    <a:lnTo>
                      <a:pt x="81" y="0"/>
                    </a:lnTo>
                    <a:cubicBezTo>
                      <a:pt x="89" y="0"/>
                      <a:pt x="96" y="7"/>
                      <a:pt x="96" y="16"/>
                    </a:cubicBezTo>
                    <a:lnTo>
                      <a:pt x="96" y="29"/>
                    </a:lnTo>
                    <a:lnTo>
                      <a:pt x="0" y="29"/>
                    </a:lnTo>
                    <a:lnTo>
                      <a:pt x="0" y="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FEB101F3-84FB-D276-DD08-809168465335}"/>
                  </a:ext>
                </a:extLst>
              </p:cNvPr>
              <p:cNvSpPr>
                <a:spLocks/>
              </p:cNvSpPr>
              <p:nvPr/>
            </p:nvSpPr>
            <p:spPr bwMode="auto">
              <a:xfrm>
                <a:off x="5283693" y="4671293"/>
                <a:ext cx="138397" cy="138397"/>
              </a:xfrm>
              <a:custGeom>
                <a:avLst/>
                <a:gdLst>
                  <a:gd name="T0" fmla="*/ 144 w 144"/>
                  <a:gd name="T1" fmla="*/ 95 h 143"/>
                  <a:gd name="T2" fmla="*/ 144 w 144"/>
                  <a:gd name="T3" fmla="*/ 95 h 143"/>
                  <a:gd name="T4" fmla="*/ 143 w 144"/>
                  <a:gd name="T5" fmla="*/ 99 h 143"/>
                  <a:gd name="T6" fmla="*/ 139 w 144"/>
                  <a:gd name="T7" fmla="*/ 101 h 143"/>
                  <a:gd name="T8" fmla="*/ 101 w 144"/>
                  <a:gd name="T9" fmla="*/ 101 h 143"/>
                  <a:gd name="T10" fmla="*/ 101 w 144"/>
                  <a:gd name="T11" fmla="*/ 138 h 143"/>
                  <a:gd name="T12" fmla="*/ 96 w 144"/>
                  <a:gd name="T13" fmla="*/ 143 h 143"/>
                  <a:gd name="T14" fmla="*/ 49 w 144"/>
                  <a:gd name="T15" fmla="*/ 143 h 143"/>
                  <a:gd name="T16" fmla="*/ 43 w 144"/>
                  <a:gd name="T17" fmla="*/ 138 h 143"/>
                  <a:gd name="T18" fmla="*/ 43 w 144"/>
                  <a:gd name="T19" fmla="*/ 101 h 143"/>
                  <a:gd name="T20" fmla="*/ 6 w 144"/>
                  <a:gd name="T21" fmla="*/ 101 h 143"/>
                  <a:gd name="T22" fmla="*/ 6 w 144"/>
                  <a:gd name="T23" fmla="*/ 101 h 143"/>
                  <a:gd name="T24" fmla="*/ 2 w 144"/>
                  <a:gd name="T25" fmla="*/ 99 h 143"/>
                  <a:gd name="T26" fmla="*/ 0 w 144"/>
                  <a:gd name="T27" fmla="*/ 95 h 143"/>
                  <a:gd name="T28" fmla="*/ 0 w 144"/>
                  <a:gd name="T29" fmla="*/ 48 h 143"/>
                  <a:gd name="T30" fmla="*/ 6 w 144"/>
                  <a:gd name="T31" fmla="*/ 42 h 143"/>
                  <a:gd name="T32" fmla="*/ 43 w 144"/>
                  <a:gd name="T33" fmla="*/ 42 h 143"/>
                  <a:gd name="T34" fmla="*/ 43 w 144"/>
                  <a:gd name="T35" fmla="*/ 5 h 143"/>
                  <a:gd name="T36" fmla="*/ 49 w 144"/>
                  <a:gd name="T37" fmla="*/ 0 h 143"/>
                  <a:gd name="T38" fmla="*/ 96 w 144"/>
                  <a:gd name="T39" fmla="*/ 0 h 143"/>
                  <a:gd name="T40" fmla="*/ 101 w 144"/>
                  <a:gd name="T41" fmla="*/ 5 h 143"/>
                  <a:gd name="T42" fmla="*/ 101 w 144"/>
                  <a:gd name="T43" fmla="*/ 42 h 143"/>
                  <a:gd name="T44" fmla="*/ 139 w 144"/>
                  <a:gd name="T45" fmla="*/ 42 h 143"/>
                  <a:gd name="T46" fmla="*/ 139 w 144"/>
                  <a:gd name="T47" fmla="*/ 42 h 143"/>
                  <a:gd name="T48" fmla="*/ 144 w 144"/>
                  <a:gd name="T49" fmla="*/ 48 h 143"/>
                  <a:gd name="T50" fmla="*/ 144 w 144"/>
                  <a:gd name="T51" fmla="*/ 9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43">
                    <a:moveTo>
                      <a:pt x="144" y="95"/>
                    </a:moveTo>
                    <a:lnTo>
                      <a:pt x="144" y="95"/>
                    </a:lnTo>
                    <a:cubicBezTo>
                      <a:pt x="144" y="97"/>
                      <a:pt x="144" y="98"/>
                      <a:pt x="143" y="99"/>
                    </a:cubicBezTo>
                    <a:cubicBezTo>
                      <a:pt x="142" y="100"/>
                      <a:pt x="140" y="101"/>
                      <a:pt x="139" y="101"/>
                    </a:cubicBezTo>
                    <a:lnTo>
                      <a:pt x="101" y="101"/>
                    </a:lnTo>
                    <a:lnTo>
                      <a:pt x="101" y="138"/>
                    </a:lnTo>
                    <a:cubicBezTo>
                      <a:pt x="101" y="141"/>
                      <a:pt x="99" y="143"/>
                      <a:pt x="96" y="143"/>
                    </a:cubicBezTo>
                    <a:lnTo>
                      <a:pt x="49" y="143"/>
                    </a:lnTo>
                    <a:cubicBezTo>
                      <a:pt x="46" y="143"/>
                      <a:pt x="43" y="141"/>
                      <a:pt x="43" y="138"/>
                    </a:cubicBezTo>
                    <a:lnTo>
                      <a:pt x="43" y="101"/>
                    </a:lnTo>
                    <a:lnTo>
                      <a:pt x="6" y="101"/>
                    </a:lnTo>
                    <a:lnTo>
                      <a:pt x="6" y="101"/>
                    </a:lnTo>
                    <a:cubicBezTo>
                      <a:pt x="4" y="101"/>
                      <a:pt x="3" y="100"/>
                      <a:pt x="2" y="99"/>
                    </a:cubicBezTo>
                    <a:cubicBezTo>
                      <a:pt x="1" y="98"/>
                      <a:pt x="0" y="97"/>
                      <a:pt x="0" y="95"/>
                    </a:cubicBezTo>
                    <a:lnTo>
                      <a:pt x="0" y="48"/>
                    </a:lnTo>
                    <a:cubicBezTo>
                      <a:pt x="0" y="45"/>
                      <a:pt x="3" y="42"/>
                      <a:pt x="6" y="42"/>
                    </a:cubicBezTo>
                    <a:lnTo>
                      <a:pt x="43" y="42"/>
                    </a:lnTo>
                    <a:lnTo>
                      <a:pt x="43" y="5"/>
                    </a:lnTo>
                    <a:cubicBezTo>
                      <a:pt x="43" y="2"/>
                      <a:pt x="46" y="0"/>
                      <a:pt x="49" y="0"/>
                    </a:cubicBezTo>
                    <a:lnTo>
                      <a:pt x="96" y="0"/>
                    </a:lnTo>
                    <a:cubicBezTo>
                      <a:pt x="99" y="0"/>
                      <a:pt x="101" y="2"/>
                      <a:pt x="101" y="5"/>
                    </a:cubicBezTo>
                    <a:lnTo>
                      <a:pt x="101" y="42"/>
                    </a:lnTo>
                    <a:lnTo>
                      <a:pt x="139" y="42"/>
                    </a:lnTo>
                    <a:lnTo>
                      <a:pt x="139" y="42"/>
                    </a:lnTo>
                    <a:cubicBezTo>
                      <a:pt x="142" y="42"/>
                      <a:pt x="144" y="45"/>
                      <a:pt x="144" y="48"/>
                    </a:cubicBezTo>
                    <a:lnTo>
                      <a:pt x="144" y="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Risks to Your Financial Future</a:t>
            </a:r>
          </a:p>
        </p:txBody>
      </p:sp>
      <p:sp>
        <p:nvSpPr>
          <p:cNvPr id="47" name="TextBox 46">
            <a:extLst>
              <a:ext uri="{FF2B5EF4-FFF2-40B4-BE49-F238E27FC236}">
                <a16:creationId xmlns:a16="http://schemas.microsoft.com/office/drawing/2014/main" id="{E75F0A98-501C-94BF-1E8E-6B8DA85EE98E}"/>
              </a:ext>
            </a:extLst>
          </p:cNvPr>
          <p:cNvSpPr txBox="1"/>
          <p:nvPr/>
        </p:nvSpPr>
        <p:spPr>
          <a:xfrm>
            <a:off x="457201" y="963547"/>
            <a:ext cx="8378739" cy="615553"/>
          </a:xfrm>
          <a:prstGeom prst="rect">
            <a:avLst/>
          </a:prstGeom>
          <a:noFill/>
        </p:spPr>
        <p:txBody>
          <a:bodyPr wrap="square" lIns="0" tIns="0" rIns="0" bIns="0" rtlCol="0">
            <a:spAutoFit/>
          </a:bodyPr>
          <a:lstStyle/>
          <a:p>
            <a:r>
              <a:rPr lang="en-GB" sz="2000" dirty="0">
                <a:latin typeface="Franklin Gothic Book" panose="020B0503020102020204" pitchFamily="34" charset="0"/>
              </a:rPr>
              <a:t>Are you prepared for the potential financial risks and the future consequences that might happen down the line?</a:t>
            </a:r>
          </a:p>
        </p:txBody>
      </p:sp>
      <p:sp>
        <p:nvSpPr>
          <p:cNvPr id="48" name="Freeform 6">
            <a:extLst>
              <a:ext uri="{FF2B5EF4-FFF2-40B4-BE49-F238E27FC236}">
                <a16:creationId xmlns:a16="http://schemas.microsoft.com/office/drawing/2014/main" id="{57C35FFA-7588-310B-A131-006513ED7D97}"/>
              </a:ext>
            </a:extLst>
          </p:cNvPr>
          <p:cNvSpPr>
            <a:spLocks noChangeAspect="1"/>
          </p:cNvSpPr>
          <p:nvPr/>
        </p:nvSpPr>
        <p:spPr bwMode="auto">
          <a:xfrm>
            <a:off x="457201" y="3922190"/>
            <a:ext cx="2168927" cy="257763"/>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1600" dirty="0">
                <a:latin typeface="Franklin Gothic Book" panose="020B0503020102020204" pitchFamily="34" charset="0"/>
              </a:rPr>
              <a:t>Unexpected Health Event</a:t>
            </a:r>
          </a:p>
        </p:txBody>
      </p:sp>
      <p:sp>
        <p:nvSpPr>
          <p:cNvPr id="55" name="Freeform 6">
            <a:extLst>
              <a:ext uri="{FF2B5EF4-FFF2-40B4-BE49-F238E27FC236}">
                <a16:creationId xmlns:a16="http://schemas.microsoft.com/office/drawing/2014/main" id="{651834C3-7EDD-691C-438A-29AA69151165}"/>
              </a:ext>
            </a:extLst>
          </p:cNvPr>
          <p:cNvSpPr>
            <a:spLocks noChangeAspect="1"/>
          </p:cNvSpPr>
          <p:nvPr/>
        </p:nvSpPr>
        <p:spPr bwMode="auto">
          <a:xfrm>
            <a:off x="3554349" y="3922190"/>
            <a:ext cx="1866601" cy="257763"/>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1600" dirty="0">
                <a:latin typeface="Franklin Gothic Book" panose="020B0503020102020204" pitchFamily="34" charset="0"/>
              </a:rPr>
              <a:t>Outliving Your Income</a:t>
            </a:r>
          </a:p>
        </p:txBody>
      </p:sp>
      <p:grpSp>
        <p:nvGrpSpPr>
          <p:cNvPr id="56" name="Group 55">
            <a:extLst>
              <a:ext uri="{FF2B5EF4-FFF2-40B4-BE49-F238E27FC236}">
                <a16:creationId xmlns:a16="http://schemas.microsoft.com/office/drawing/2014/main" id="{7B2E81E2-3677-FE31-E183-0FD0A32090FF}"/>
              </a:ext>
            </a:extLst>
          </p:cNvPr>
          <p:cNvGrpSpPr/>
          <p:nvPr/>
        </p:nvGrpSpPr>
        <p:grpSpPr>
          <a:xfrm>
            <a:off x="3600253" y="1937006"/>
            <a:ext cx="1779273" cy="1779273"/>
            <a:chOff x="4048320" y="2876567"/>
            <a:chExt cx="1779273" cy="1779273"/>
          </a:xfrm>
          <a:solidFill>
            <a:schemeClr val="accent1">
              <a:lumMod val="75000"/>
            </a:schemeClr>
          </a:solidFill>
        </p:grpSpPr>
        <p:sp>
          <p:nvSpPr>
            <p:cNvPr id="57" name="Freeform 6">
              <a:extLst>
                <a:ext uri="{FF2B5EF4-FFF2-40B4-BE49-F238E27FC236}">
                  <a16:creationId xmlns:a16="http://schemas.microsoft.com/office/drawing/2014/main" id="{B0315047-C2A5-7DC9-BB31-A117102BD894}"/>
                </a:ext>
              </a:extLst>
            </p:cNvPr>
            <p:cNvSpPr>
              <a:spLocks noChangeAspect="1"/>
            </p:cNvSpPr>
            <p:nvPr/>
          </p:nvSpPr>
          <p:spPr bwMode="auto">
            <a:xfrm>
              <a:off x="4048320" y="2876567"/>
              <a:ext cx="1779273" cy="1779273"/>
            </a:xfrm>
            <a:prstGeom prst="ellipse">
              <a:avLst/>
            </a:prstGeom>
            <a:grpFill/>
            <a:ln w="6350">
              <a:solidFill>
                <a:srgbClr val="FFFFFF"/>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grpSp>
          <p:nvGrpSpPr>
            <p:cNvPr id="58" name="Group 57">
              <a:extLst>
                <a:ext uri="{FF2B5EF4-FFF2-40B4-BE49-F238E27FC236}">
                  <a16:creationId xmlns:a16="http://schemas.microsoft.com/office/drawing/2014/main" id="{0F913997-CECA-A63C-95B9-269BF83C9810}"/>
                </a:ext>
              </a:extLst>
            </p:cNvPr>
            <p:cNvGrpSpPr>
              <a:grpSpLocks noChangeAspect="1"/>
            </p:cNvGrpSpPr>
            <p:nvPr/>
          </p:nvGrpSpPr>
          <p:grpSpPr>
            <a:xfrm>
              <a:off x="4212855" y="3154264"/>
              <a:ext cx="1536005" cy="1164131"/>
              <a:chOff x="5578497" y="3542274"/>
              <a:chExt cx="540316" cy="409503"/>
            </a:xfrm>
            <a:grpFill/>
          </p:grpSpPr>
          <p:sp>
            <p:nvSpPr>
              <p:cNvPr id="59" name="Freeform 56">
                <a:extLst>
                  <a:ext uri="{FF2B5EF4-FFF2-40B4-BE49-F238E27FC236}">
                    <a16:creationId xmlns:a16="http://schemas.microsoft.com/office/drawing/2014/main" id="{76A3736F-71AB-62E4-B4CF-C0C717BB3C98}"/>
                  </a:ext>
                </a:extLst>
              </p:cNvPr>
              <p:cNvSpPr>
                <a:spLocks/>
              </p:cNvSpPr>
              <p:nvPr/>
            </p:nvSpPr>
            <p:spPr bwMode="auto">
              <a:xfrm>
                <a:off x="5848655" y="3793517"/>
                <a:ext cx="22750" cy="34125"/>
              </a:xfrm>
              <a:custGeom>
                <a:avLst/>
                <a:gdLst>
                  <a:gd name="T0" fmla="*/ 19 w 22"/>
                  <a:gd name="T1" fmla="*/ 8 h 35"/>
                  <a:gd name="T2" fmla="*/ 19 w 22"/>
                  <a:gd name="T3" fmla="*/ 8 h 35"/>
                  <a:gd name="T4" fmla="*/ 13 w 22"/>
                  <a:gd name="T5" fmla="*/ 5 h 35"/>
                  <a:gd name="T6" fmla="*/ 0 w 22"/>
                  <a:gd name="T7" fmla="*/ 0 h 35"/>
                  <a:gd name="T8" fmla="*/ 0 w 22"/>
                  <a:gd name="T9" fmla="*/ 35 h 35"/>
                  <a:gd name="T10" fmla="*/ 20 w 22"/>
                  <a:gd name="T11" fmla="*/ 24 h 35"/>
                  <a:gd name="T12" fmla="*/ 21 w 22"/>
                  <a:gd name="T13" fmla="*/ 14 h 35"/>
                  <a:gd name="T14" fmla="*/ 19 w 22"/>
                  <a:gd name="T15" fmla="*/ 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5">
                    <a:moveTo>
                      <a:pt x="19" y="8"/>
                    </a:moveTo>
                    <a:lnTo>
                      <a:pt x="19" y="8"/>
                    </a:lnTo>
                    <a:cubicBezTo>
                      <a:pt x="17" y="7"/>
                      <a:pt x="15" y="6"/>
                      <a:pt x="13" y="5"/>
                    </a:cubicBezTo>
                    <a:cubicBezTo>
                      <a:pt x="9" y="2"/>
                      <a:pt x="5" y="1"/>
                      <a:pt x="0" y="0"/>
                    </a:cubicBezTo>
                    <a:lnTo>
                      <a:pt x="0" y="35"/>
                    </a:lnTo>
                    <a:cubicBezTo>
                      <a:pt x="8" y="34"/>
                      <a:pt x="16" y="31"/>
                      <a:pt x="20" y="24"/>
                    </a:cubicBezTo>
                    <a:cubicBezTo>
                      <a:pt x="22" y="21"/>
                      <a:pt x="22" y="17"/>
                      <a:pt x="21" y="14"/>
                    </a:cubicBezTo>
                    <a:cubicBezTo>
                      <a:pt x="21" y="12"/>
                      <a:pt x="20" y="10"/>
                      <a:pt x="19" y="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A85C6B9E-6B7D-F28E-B813-2CAABB27B71A}"/>
                  </a:ext>
                </a:extLst>
              </p:cNvPr>
              <p:cNvSpPr>
                <a:spLocks/>
              </p:cNvSpPr>
              <p:nvPr/>
            </p:nvSpPr>
            <p:spPr bwMode="auto">
              <a:xfrm>
                <a:off x="5869509" y="3818163"/>
                <a:ext cx="0" cy="0"/>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cubicBezTo>
                      <a:pt x="0" y="1"/>
                      <a:pt x="0" y="1"/>
                      <a:pt x="0" y="0"/>
                    </a:cubicBezTo>
                    <a:cubicBezTo>
                      <a:pt x="0" y="1"/>
                      <a:pt x="0" y="1"/>
                      <a:pt x="0" y="1"/>
                    </a:cubicBez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8">
                <a:extLst>
                  <a:ext uri="{FF2B5EF4-FFF2-40B4-BE49-F238E27FC236}">
                    <a16:creationId xmlns:a16="http://schemas.microsoft.com/office/drawing/2014/main" id="{1A1F2AA9-5F17-4F38-904B-2A36C99A89B6}"/>
                  </a:ext>
                </a:extLst>
              </p:cNvPr>
              <p:cNvSpPr>
                <a:spLocks/>
              </p:cNvSpPr>
              <p:nvPr/>
            </p:nvSpPr>
            <p:spPr bwMode="auto">
              <a:xfrm>
                <a:off x="5814530" y="3740433"/>
                <a:ext cx="17063" cy="30334"/>
              </a:xfrm>
              <a:custGeom>
                <a:avLst/>
                <a:gdLst>
                  <a:gd name="T0" fmla="*/ 2 w 17"/>
                  <a:gd name="T1" fmla="*/ 9 h 32"/>
                  <a:gd name="T2" fmla="*/ 2 w 17"/>
                  <a:gd name="T3" fmla="*/ 9 h 32"/>
                  <a:gd name="T4" fmla="*/ 0 w 17"/>
                  <a:gd name="T5" fmla="*/ 15 h 32"/>
                  <a:gd name="T6" fmla="*/ 1 w 17"/>
                  <a:gd name="T7" fmla="*/ 22 h 32"/>
                  <a:gd name="T8" fmla="*/ 5 w 17"/>
                  <a:gd name="T9" fmla="*/ 26 h 32"/>
                  <a:gd name="T10" fmla="*/ 11 w 17"/>
                  <a:gd name="T11" fmla="*/ 30 h 32"/>
                  <a:gd name="T12" fmla="*/ 17 w 17"/>
                  <a:gd name="T13" fmla="*/ 32 h 32"/>
                  <a:gd name="T14" fmla="*/ 17 w 17"/>
                  <a:gd name="T15" fmla="*/ 0 h 32"/>
                  <a:gd name="T16" fmla="*/ 2 w 17"/>
                  <a:gd name="T1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2" y="9"/>
                    </a:moveTo>
                    <a:lnTo>
                      <a:pt x="2" y="9"/>
                    </a:lnTo>
                    <a:cubicBezTo>
                      <a:pt x="1" y="11"/>
                      <a:pt x="0" y="13"/>
                      <a:pt x="0" y="15"/>
                    </a:cubicBezTo>
                    <a:cubicBezTo>
                      <a:pt x="0" y="17"/>
                      <a:pt x="0" y="20"/>
                      <a:pt x="1" y="22"/>
                    </a:cubicBezTo>
                    <a:cubicBezTo>
                      <a:pt x="2" y="24"/>
                      <a:pt x="3" y="25"/>
                      <a:pt x="5" y="26"/>
                    </a:cubicBezTo>
                    <a:cubicBezTo>
                      <a:pt x="7" y="28"/>
                      <a:pt x="9" y="29"/>
                      <a:pt x="11" y="30"/>
                    </a:cubicBezTo>
                    <a:cubicBezTo>
                      <a:pt x="13" y="30"/>
                      <a:pt x="15" y="31"/>
                      <a:pt x="17" y="32"/>
                    </a:cubicBezTo>
                    <a:lnTo>
                      <a:pt x="17" y="0"/>
                    </a:lnTo>
                    <a:cubicBezTo>
                      <a:pt x="12" y="1"/>
                      <a:pt x="6" y="4"/>
                      <a:pt x="2" y="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C2722868-0F99-BE38-6C07-0A34C6ABDBE7}"/>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B0FB9F58-D2DE-EC58-18F5-361850D6EA87}"/>
                  </a:ext>
                </a:extLst>
              </p:cNvPr>
              <p:cNvSpPr>
                <a:spLocks noEditPoints="1"/>
              </p:cNvSpPr>
              <p:nvPr/>
            </p:nvSpPr>
            <p:spPr bwMode="auto">
              <a:xfrm>
                <a:off x="5578497" y="3542274"/>
                <a:ext cx="540316" cy="409503"/>
              </a:xfrm>
              <a:custGeom>
                <a:avLst/>
                <a:gdLst>
                  <a:gd name="T0" fmla="*/ 313 w 559"/>
                  <a:gd name="T1" fmla="*/ 282 h 422"/>
                  <a:gd name="T2" fmla="*/ 313 w 559"/>
                  <a:gd name="T3" fmla="*/ 282 h 422"/>
                  <a:gd name="T4" fmla="*/ 300 w 559"/>
                  <a:gd name="T5" fmla="*/ 305 h 422"/>
                  <a:gd name="T6" fmla="*/ 273 w 559"/>
                  <a:gd name="T7" fmla="*/ 315 h 422"/>
                  <a:gd name="T8" fmla="*/ 273 w 559"/>
                  <a:gd name="T9" fmla="*/ 325 h 422"/>
                  <a:gd name="T10" fmla="*/ 270 w 559"/>
                  <a:gd name="T11" fmla="*/ 332 h 422"/>
                  <a:gd name="T12" fmla="*/ 260 w 559"/>
                  <a:gd name="T13" fmla="*/ 334 h 422"/>
                  <a:gd name="T14" fmla="*/ 254 w 559"/>
                  <a:gd name="T15" fmla="*/ 325 h 422"/>
                  <a:gd name="T16" fmla="*/ 254 w 559"/>
                  <a:gd name="T17" fmla="*/ 314 h 422"/>
                  <a:gd name="T18" fmla="*/ 249 w 559"/>
                  <a:gd name="T19" fmla="*/ 313 h 422"/>
                  <a:gd name="T20" fmla="*/ 226 w 559"/>
                  <a:gd name="T21" fmla="*/ 298 h 422"/>
                  <a:gd name="T22" fmla="*/ 219 w 559"/>
                  <a:gd name="T23" fmla="*/ 287 h 422"/>
                  <a:gd name="T24" fmla="*/ 218 w 559"/>
                  <a:gd name="T25" fmla="*/ 283 h 422"/>
                  <a:gd name="T26" fmla="*/ 217 w 559"/>
                  <a:gd name="T27" fmla="*/ 280 h 422"/>
                  <a:gd name="T28" fmla="*/ 218 w 559"/>
                  <a:gd name="T29" fmla="*/ 274 h 422"/>
                  <a:gd name="T30" fmla="*/ 227 w 559"/>
                  <a:gd name="T31" fmla="*/ 269 h 422"/>
                  <a:gd name="T32" fmla="*/ 235 w 559"/>
                  <a:gd name="T33" fmla="*/ 276 h 422"/>
                  <a:gd name="T34" fmla="*/ 236 w 559"/>
                  <a:gd name="T35" fmla="*/ 279 h 422"/>
                  <a:gd name="T36" fmla="*/ 238 w 559"/>
                  <a:gd name="T37" fmla="*/ 282 h 422"/>
                  <a:gd name="T38" fmla="*/ 242 w 559"/>
                  <a:gd name="T39" fmla="*/ 288 h 422"/>
                  <a:gd name="T40" fmla="*/ 254 w 559"/>
                  <a:gd name="T41" fmla="*/ 294 h 422"/>
                  <a:gd name="T42" fmla="*/ 254 w 559"/>
                  <a:gd name="T43" fmla="*/ 257 h 422"/>
                  <a:gd name="T44" fmla="*/ 229 w 559"/>
                  <a:gd name="T45" fmla="*/ 246 h 422"/>
                  <a:gd name="T46" fmla="*/ 221 w 559"/>
                  <a:gd name="T47" fmla="*/ 236 h 422"/>
                  <a:gd name="T48" fmla="*/ 218 w 559"/>
                  <a:gd name="T49" fmla="*/ 222 h 422"/>
                  <a:gd name="T50" fmla="*/ 221 w 559"/>
                  <a:gd name="T51" fmla="*/ 208 h 422"/>
                  <a:gd name="T52" fmla="*/ 229 w 559"/>
                  <a:gd name="T53" fmla="*/ 197 h 422"/>
                  <a:gd name="T54" fmla="*/ 254 w 559"/>
                  <a:gd name="T55" fmla="*/ 186 h 422"/>
                  <a:gd name="T56" fmla="*/ 254 w 559"/>
                  <a:gd name="T57" fmla="*/ 185 h 422"/>
                  <a:gd name="T58" fmla="*/ 254 w 559"/>
                  <a:gd name="T59" fmla="*/ 175 h 422"/>
                  <a:gd name="T60" fmla="*/ 258 w 559"/>
                  <a:gd name="T61" fmla="*/ 168 h 422"/>
                  <a:gd name="T62" fmla="*/ 268 w 559"/>
                  <a:gd name="T63" fmla="*/ 167 h 422"/>
                  <a:gd name="T64" fmla="*/ 273 w 559"/>
                  <a:gd name="T65" fmla="*/ 175 h 422"/>
                  <a:gd name="T66" fmla="*/ 273 w 559"/>
                  <a:gd name="T67" fmla="*/ 185 h 422"/>
                  <a:gd name="T68" fmla="*/ 273 w 559"/>
                  <a:gd name="T69" fmla="*/ 186 h 422"/>
                  <a:gd name="T70" fmla="*/ 277 w 559"/>
                  <a:gd name="T71" fmla="*/ 186 h 422"/>
                  <a:gd name="T72" fmla="*/ 302 w 559"/>
                  <a:gd name="T73" fmla="*/ 199 h 422"/>
                  <a:gd name="T74" fmla="*/ 310 w 559"/>
                  <a:gd name="T75" fmla="*/ 209 h 422"/>
                  <a:gd name="T76" fmla="*/ 311 w 559"/>
                  <a:gd name="T77" fmla="*/ 213 h 422"/>
                  <a:gd name="T78" fmla="*/ 312 w 559"/>
                  <a:gd name="T79" fmla="*/ 216 h 422"/>
                  <a:gd name="T80" fmla="*/ 311 w 559"/>
                  <a:gd name="T81" fmla="*/ 222 h 422"/>
                  <a:gd name="T82" fmla="*/ 302 w 559"/>
                  <a:gd name="T83" fmla="*/ 227 h 422"/>
                  <a:gd name="T84" fmla="*/ 294 w 559"/>
                  <a:gd name="T85" fmla="*/ 221 h 422"/>
                  <a:gd name="T86" fmla="*/ 293 w 559"/>
                  <a:gd name="T87" fmla="*/ 218 h 422"/>
                  <a:gd name="T88" fmla="*/ 291 w 559"/>
                  <a:gd name="T89" fmla="*/ 215 h 422"/>
                  <a:gd name="T90" fmla="*/ 286 w 559"/>
                  <a:gd name="T91" fmla="*/ 210 h 422"/>
                  <a:gd name="T92" fmla="*/ 273 w 559"/>
                  <a:gd name="T93" fmla="*/ 205 h 422"/>
                  <a:gd name="T94" fmla="*/ 273 w 559"/>
                  <a:gd name="T95" fmla="*/ 241 h 422"/>
                  <a:gd name="T96" fmla="*/ 290 w 559"/>
                  <a:gd name="T97" fmla="*/ 246 h 422"/>
                  <a:gd name="T98" fmla="*/ 310 w 559"/>
                  <a:gd name="T99" fmla="*/ 262 h 422"/>
                  <a:gd name="T100" fmla="*/ 310 w 559"/>
                  <a:gd name="T101" fmla="*/ 262 h 422"/>
                  <a:gd name="T102" fmla="*/ 310 w 559"/>
                  <a:gd name="T103" fmla="*/ 262 h 422"/>
                  <a:gd name="T104" fmla="*/ 313 w 559"/>
                  <a:gd name="T105" fmla="*/ 282 h 422"/>
                  <a:gd name="T106" fmla="*/ 286 w 559"/>
                  <a:gd name="T107" fmla="*/ 96 h 422"/>
                  <a:gd name="T108" fmla="*/ 286 w 559"/>
                  <a:gd name="T109" fmla="*/ 96 h 422"/>
                  <a:gd name="T110" fmla="*/ 323 w 559"/>
                  <a:gd name="T111" fmla="*/ 13 h 422"/>
                  <a:gd name="T112" fmla="*/ 255 w 559"/>
                  <a:gd name="T113" fmla="*/ 26 h 422"/>
                  <a:gd name="T114" fmla="*/ 190 w 559"/>
                  <a:gd name="T115" fmla="*/ 17 h 422"/>
                  <a:gd name="T116" fmla="*/ 230 w 559"/>
                  <a:gd name="T117" fmla="*/ 98 h 422"/>
                  <a:gd name="T118" fmla="*/ 235 w 559"/>
                  <a:gd name="T119" fmla="*/ 398 h 422"/>
                  <a:gd name="T120" fmla="*/ 286 w 559"/>
                  <a:gd name="T121" fmla="*/ 9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 h="422">
                    <a:moveTo>
                      <a:pt x="313" y="282"/>
                    </a:moveTo>
                    <a:lnTo>
                      <a:pt x="313" y="282"/>
                    </a:lnTo>
                    <a:cubicBezTo>
                      <a:pt x="312" y="291"/>
                      <a:pt x="308" y="300"/>
                      <a:pt x="300" y="305"/>
                    </a:cubicBezTo>
                    <a:cubicBezTo>
                      <a:pt x="293" y="311"/>
                      <a:pt x="283" y="314"/>
                      <a:pt x="273" y="315"/>
                    </a:cubicBezTo>
                    <a:lnTo>
                      <a:pt x="273" y="325"/>
                    </a:lnTo>
                    <a:cubicBezTo>
                      <a:pt x="273" y="328"/>
                      <a:pt x="272" y="330"/>
                      <a:pt x="270" y="332"/>
                    </a:cubicBezTo>
                    <a:cubicBezTo>
                      <a:pt x="267" y="335"/>
                      <a:pt x="263" y="335"/>
                      <a:pt x="260" y="334"/>
                    </a:cubicBezTo>
                    <a:cubicBezTo>
                      <a:pt x="256" y="332"/>
                      <a:pt x="254" y="329"/>
                      <a:pt x="254" y="325"/>
                    </a:cubicBezTo>
                    <a:lnTo>
                      <a:pt x="254" y="314"/>
                    </a:lnTo>
                    <a:cubicBezTo>
                      <a:pt x="253" y="314"/>
                      <a:pt x="251" y="313"/>
                      <a:pt x="249" y="313"/>
                    </a:cubicBezTo>
                    <a:cubicBezTo>
                      <a:pt x="240" y="310"/>
                      <a:pt x="232" y="306"/>
                      <a:pt x="226" y="298"/>
                    </a:cubicBezTo>
                    <a:cubicBezTo>
                      <a:pt x="223" y="295"/>
                      <a:pt x="221" y="291"/>
                      <a:pt x="219" y="287"/>
                    </a:cubicBezTo>
                    <a:cubicBezTo>
                      <a:pt x="218" y="285"/>
                      <a:pt x="218" y="284"/>
                      <a:pt x="218" y="283"/>
                    </a:cubicBezTo>
                    <a:cubicBezTo>
                      <a:pt x="217" y="282"/>
                      <a:pt x="217" y="281"/>
                      <a:pt x="217" y="280"/>
                    </a:cubicBezTo>
                    <a:cubicBezTo>
                      <a:pt x="217" y="278"/>
                      <a:pt x="217" y="276"/>
                      <a:pt x="218" y="274"/>
                    </a:cubicBezTo>
                    <a:cubicBezTo>
                      <a:pt x="220" y="271"/>
                      <a:pt x="223" y="269"/>
                      <a:pt x="227" y="269"/>
                    </a:cubicBezTo>
                    <a:cubicBezTo>
                      <a:pt x="231" y="270"/>
                      <a:pt x="234" y="272"/>
                      <a:pt x="235" y="276"/>
                    </a:cubicBezTo>
                    <a:cubicBezTo>
                      <a:pt x="236" y="277"/>
                      <a:pt x="236" y="278"/>
                      <a:pt x="236" y="279"/>
                    </a:cubicBezTo>
                    <a:cubicBezTo>
                      <a:pt x="237" y="280"/>
                      <a:pt x="237" y="281"/>
                      <a:pt x="238" y="282"/>
                    </a:cubicBezTo>
                    <a:cubicBezTo>
                      <a:pt x="239" y="284"/>
                      <a:pt x="240" y="286"/>
                      <a:pt x="242" y="288"/>
                    </a:cubicBezTo>
                    <a:cubicBezTo>
                      <a:pt x="246" y="291"/>
                      <a:pt x="250" y="293"/>
                      <a:pt x="254" y="294"/>
                    </a:cubicBezTo>
                    <a:lnTo>
                      <a:pt x="254" y="257"/>
                    </a:lnTo>
                    <a:cubicBezTo>
                      <a:pt x="246" y="254"/>
                      <a:pt x="236" y="251"/>
                      <a:pt x="229" y="246"/>
                    </a:cubicBezTo>
                    <a:cubicBezTo>
                      <a:pt x="226" y="243"/>
                      <a:pt x="223" y="240"/>
                      <a:pt x="221" y="236"/>
                    </a:cubicBezTo>
                    <a:cubicBezTo>
                      <a:pt x="219" y="231"/>
                      <a:pt x="218" y="227"/>
                      <a:pt x="218" y="222"/>
                    </a:cubicBezTo>
                    <a:cubicBezTo>
                      <a:pt x="218" y="217"/>
                      <a:pt x="219" y="212"/>
                      <a:pt x="221" y="208"/>
                    </a:cubicBezTo>
                    <a:cubicBezTo>
                      <a:pt x="223" y="204"/>
                      <a:pt x="225" y="200"/>
                      <a:pt x="229" y="197"/>
                    </a:cubicBezTo>
                    <a:cubicBezTo>
                      <a:pt x="236" y="191"/>
                      <a:pt x="245" y="187"/>
                      <a:pt x="254" y="186"/>
                    </a:cubicBezTo>
                    <a:lnTo>
                      <a:pt x="254" y="185"/>
                    </a:lnTo>
                    <a:lnTo>
                      <a:pt x="254" y="175"/>
                    </a:lnTo>
                    <a:cubicBezTo>
                      <a:pt x="254" y="173"/>
                      <a:pt x="255" y="170"/>
                      <a:pt x="258" y="168"/>
                    </a:cubicBezTo>
                    <a:cubicBezTo>
                      <a:pt x="260" y="166"/>
                      <a:pt x="264" y="165"/>
                      <a:pt x="268" y="167"/>
                    </a:cubicBezTo>
                    <a:cubicBezTo>
                      <a:pt x="271" y="168"/>
                      <a:pt x="273" y="172"/>
                      <a:pt x="273" y="175"/>
                    </a:cubicBezTo>
                    <a:lnTo>
                      <a:pt x="273" y="185"/>
                    </a:lnTo>
                    <a:lnTo>
                      <a:pt x="273" y="186"/>
                    </a:lnTo>
                    <a:cubicBezTo>
                      <a:pt x="275" y="186"/>
                      <a:pt x="276" y="186"/>
                      <a:pt x="277" y="186"/>
                    </a:cubicBezTo>
                    <a:cubicBezTo>
                      <a:pt x="286" y="188"/>
                      <a:pt x="295" y="192"/>
                      <a:pt x="302" y="199"/>
                    </a:cubicBezTo>
                    <a:cubicBezTo>
                      <a:pt x="305" y="202"/>
                      <a:pt x="308" y="205"/>
                      <a:pt x="310" y="209"/>
                    </a:cubicBezTo>
                    <a:cubicBezTo>
                      <a:pt x="310" y="211"/>
                      <a:pt x="311" y="212"/>
                      <a:pt x="311" y="213"/>
                    </a:cubicBezTo>
                    <a:cubicBezTo>
                      <a:pt x="311" y="214"/>
                      <a:pt x="312" y="215"/>
                      <a:pt x="312" y="216"/>
                    </a:cubicBezTo>
                    <a:cubicBezTo>
                      <a:pt x="312" y="218"/>
                      <a:pt x="312" y="220"/>
                      <a:pt x="311" y="222"/>
                    </a:cubicBezTo>
                    <a:cubicBezTo>
                      <a:pt x="309" y="225"/>
                      <a:pt x="306" y="227"/>
                      <a:pt x="302" y="227"/>
                    </a:cubicBezTo>
                    <a:cubicBezTo>
                      <a:pt x="298" y="227"/>
                      <a:pt x="295" y="225"/>
                      <a:pt x="294" y="221"/>
                    </a:cubicBezTo>
                    <a:cubicBezTo>
                      <a:pt x="293" y="220"/>
                      <a:pt x="293" y="219"/>
                      <a:pt x="293" y="218"/>
                    </a:cubicBezTo>
                    <a:cubicBezTo>
                      <a:pt x="292" y="217"/>
                      <a:pt x="292" y="216"/>
                      <a:pt x="291" y="215"/>
                    </a:cubicBezTo>
                    <a:cubicBezTo>
                      <a:pt x="290" y="213"/>
                      <a:pt x="288" y="212"/>
                      <a:pt x="286" y="210"/>
                    </a:cubicBezTo>
                    <a:cubicBezTo>
                      <a:pt x="283" y="207"/>
                      <a:pt x="278" y="206"/>
                      <a:pt x="273" y="205"/>
                    </a:cubicBezTo>
                    <a:lnTo>
                      <a:pt x="273" y="241"/>
                    </a:lnTo>
                    <a:cubicBezTo>
                      <a:pt x="279" y="243"/>
                      <a:pt x="284" y="244"/>
                      <a:pt x="290" y="246"/>
                    </a:cubicBezTo>
                    <a:cubicBezTo>
                      <a:pt x="298" y="249"/>
                      <a:pt x="305" y="254"/>
                      <a:pt x="310" y="262"/>
                    </a:cubicBezTo>
                    <a:cubicBezTo>
                      <a:pt x="309" y="261"/>
                      <a:pt x="308" y="259"/>
                      <a:pt x="310" y="262"/>
                    </a:cubicBezTo>
                    <a:cubicBezTo>
                      <a:pt x="311" y="264"/>
                      <a:pt x="310" y="263"/>
                      <a:pt x="310" y="262"/>
                    </a:cubicBezTo>
                    <a:cubicBezTo>
                      <a:pt x="313" y="268"/>
                      <a:pt x="314" y="275"/>
                      <a:pt x="313" y="282"/>
                    </a:cubicBezTo>
                    <a:close/>
                    <a:moveTo>
                      <a:pt x="286" y="96"/>
                    </a:moveTo>
                    <a:lnTo>
                      <a:pt x="286" y="96"/>
                    </a:lnTo>
                    <a:cubicBezTo>
                      <a:pt x="315" y="71"/>
                      <a:pt x="335" y="15"/>
                      <a:pt x="323" y="13"/>
                    </a:cubicBezTo>
                    <a:cubicBezTo>
                      <a:pt x="307" y="10"/>
                      <a:pt x="272" y="24"/>
                      <a:pt x="255" y="26"/>
                    </a:cubicBezTo>
                    <a:cubicBezTo>
                      <a:pt x="231" y="29"/>
                      <a:pt x="204" y="0"/>
                      <a:pt x="190" y="17"/>
                    </a:cubicBezTo>
                    <a:cubicBezTo>
                      <a:pt x="178" y="30"/>
                      <a:pt x="198" y="77"/>
                      <a:pt x="230" y="98"/>
                    </a:cubicBezTo>
                    <a:cubicBezTo>
                      <a:pt x="135" y="145"/>
                      <a:pt x="0" y="381"/>
                      <a:pt x="235" y="398"/>
                    </a:cubicBezTo>
                    <a:cubicBezTo>
                      <a:pt x="559" y="422"/>
                      <a:pt x="397" y="142"/>
                      <a:pt x="286" y="9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61">
                <a:extLst>
                  <a:ext uri="{FF2B5EF4-FFF2-40B4-BE49-F238E27FC236}">
                    <a16:creationId xmlns:a16="http://schemas.microsoft.com/office/drawing/2014/main" id="{5709845A-C37B-001F-7094-8A5948A829D4}"/>
                  </a:ext>
                </a:extLst>
              </p:cNvPr>
              <p:cNvSpPr>
                <a:spLocks/>
              </p:cNvSpPr>
              <p:nvPr/>
            </p:nvSpPr>
            <p:spPr bwMode="auto">
              <a:xfrm>
                <a:off x="5869509" y="3818163"/>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5" name="Freeform 6">
            <a:extLst>
              <a:ext uri="{FF2B5EF4-FFF2-40B4-BE49-F238E27FC236}">
                <a16:creationId xmlns:a16="http://schemas.microsoft.com/office/drawing/2014/main" id="{9EA58D52-E5D2-6826-04C7-4CD9A4B18AFF}"/>
              </a:ext>
            </a:extLst>
          </p:cNvPr>
          <p:cNvSpPr>
            <a:spLocks noChangeAspect="1"/>
          </p:cNvSpPr>
          <p:nvPr/>
        </p:nvSpPr>
        <p:spPr bwMode="auto">
          <a:xfrm>
            <a:off x="6349171" y="3922190"/>
            <a:ext cx="1984709" cy="538481"/>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1600" dirty="0">
                <a:latin typeface="Franklin Gothic Book" panose="020B0503020102020204" pitchFamily="34" charset="0"/>
              </a:rPr>
              <a:t>Passing Away </a:t>
            </a:r>
            <a:br>
              <a:rPr lang="en-GB" sz="1600" dirty="0">
                <a:latin typeface="Franklin Gothic Book" panose="020B0503020102020204" pitchFamily="34" charset="0"/>
              </a:rPr>
            </a:br>
            <a:r>
              <a:rPr lang="en-GB" sz="1600" dirty="0">
                <a:latin typeface="Franklin Gothic Book" panose="020B0503020102020204" pitchFamily="34" charset="0"/>
              </a:rPr>
              <a:t>Financially Unprepared</a:t>
            </a:r>
          </a:p>
        </p:txBody>
      </p:sp>
      <p:grpSp>
        <p:nvGrpSpPr>
          <p:cNvPr id="66" name="Group 65">
            <a:extLst>
              <a:ext uri="{FF2B5EF4-FFF2-40B4-BE49-F238E27FC236}">
                <a16:creationId xmlns:a16="http://schemas.microsoft.com/office/drawing/2014/main" id="{0215FEA3-4295-738E-1C19-11D73424B057}"/>
              </a:ext>
            </a:extLst>
          </p:cNvPr>
          <p:cNvGrpSpPr/>
          <p:nvPr/>
        </p:nvGrpSpPr>
        <p:grpSpPr>
          <a:xfrm>
            <a:off x="6526445" y="1937005"/>
            <a:ext cx="1779273" cy="1779273"/>
            <a:chOff x="7101548" y="2870029"/>
            <a:chExt cx="1779273" cy="1779273"/>
          </a:xfrm>
          <a:solidFill>
            <a:schemeClr val="accent1">
              <a:lumMod val="50000"/>
            </a:schemeClr>
          </a:solidFill>
        </p:grpSpPr>
        <p:sp>
          <p:nvSpPr>
            <p:cNvPr id="67" name="Freeform 6">
              <a:extLst>
                <a:ext uri="{FF2B5EF4-FFF2-40B4-BE49-F238E27FC236}">
                  <a16:creationId xmlns:a16="http://schemas.microsoft.com/office/drawing/2014/main" id="{3D7E7238-CA1C-E249-5DE2-E144E0A82195}"/>
                </a:ext>
              </a:extLst>
            </p:cNvPr>
            <p:cNvSpPr>
              <a:spLocks noChangeAspect="1"/>
            </p:cNvSpPr>
            <p:nvPr/>
          </p:nvSpPr>
          <p:spPr bwMode="auto">
            <a:xfrm>
              <a:off x="7101548" y="2870029"/>
              <a:ext cx="1779273" cy="1779273"/>
            </a:xfrm>
            <a:prstGeom prst="ellipse">
              <a:avLst/>
            </a:prstGeom>
            <a:solidFill>
              <a:schemeClr val="accent1">
                <a:lumMod val="50000"/>
              </a:schemeClr>
            </a:solidFill>
            <a:ln w="6350">
              <a:solidFill>
                <a:srgbClr val="FFFFFF"/>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grpSp>
          <p:nvGrpSpPr>
            <p:cNvPr id="68" name="Group 67">
              <a:extLst>
                <a:ext uri="{FF2B5EF4-FFF2-40B4-BE49-F238E27FC236}">
                  <a16:creationId xmlns:a16="http://schemas.microsoft.com/office/drawing/2014/main" id="{879B3B99-5693-207D-65F7-4CBC1DB77D58}"/>
                </a:ext>
              </a:extLst>
            </p:cNvPr>
            <p:cNvGrpSpPr>
              <a:grpSpLocks noChangeAspect="1"/>
            </p:cNvGrpSpPr>
            <p:nvPr/>
          </p:nvGrpSpPr>
          <p:grpSpPr bwMode="auto">
            <a:xfrm>
              <a:off x="7578952" y="3308556"/>
              <a:ext cx="949345" cy="914400"/>
              <a:chOff x="2280" y="1583"/>
              <a:chExt cx="1793" cy="1727"/>
            </a:xfrm>
            <a:grpFill/>
          </p:grpSpPr>
          <p:sp>
            <p:nvSpPr>
              <p:cNvPr id="69" name="Freeform 68">
                <a:extLst>
                  <a:ext uri="{FF2B5EF4-FFF2-40B4-BE49-F238E27FC236}">
                    <a16:creationId xmlns:a16="http://schemas.microsoft.com/office/drawing/2014/main" id="{BA6BFA38-016A-7141-00AD-EFB7CB11E28A}"/>
                  </a:ext>
                </a:extLst>
              </p:cNvPr>
              <p:cNvSpPr>
                <a:spLocks/>
              </p:cNvSpPr>
              <p:nvPr/>
            </p:nvSpPr>
            <p:spPr bwMode="auto">
              <a:xfrm>
                <a:off x="3293" y="2499"/>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id="{AD7D91B2-CB02-DEFA-8363-505E00AA203F}"/>
                  </a:ext>
                </a:extLst>
              </p:cNvPr>
              <p:cNvSpPr>
                <a:spLocks/>
              </p:cNvSpPr>
              <p:nvPr/>
            </p:nvSpPr>
            <p:spPr bwMode="auto">
              <a:xfrm>
                <a:off x="3290" y="2501"/>
                <a:ext cx="3" cy="12"/>
              </a:xfrm>
              <a:custGeom>
                <a:avLst/>
                <a:gdLst>
                  <a:gd name="T0" fmla="*/ 3 w 3"/>
                  <a:gd name="T1" fmla="*/ 0 h 12"/>
                  <a:gd name="T2" fmla="*/ 3 w 3"/>
                  <a:gd name="T3" fmla="*/ 0 h 12"/>
                  <a:gd name="T4" fmla="*/ 0 w 3"/>
                  <a:gd name="T5" fmla="*/ 12 h 12"/>
                  <a:gd name="T6" fmla="*/ 3 w 3"/>
                  <a:gd name="T7" fmla="*/ 0 h 12"/>
                </a:gdLst>
                <a:ahLst/>
                <a:cxnLst>
                  <a:cxn ang="0">
                    <a:pos x="T0" y="T1"/>
                  </a:cxn>
                  <a:cxn ang="0">
                    <a:pos x="T2" y="T3"/>
                  </a:cxn>
                  <a:cxn ang="0">
                    <a:pos x="T4" y="T5"/>
                  </a:cxn>
                  <a:cxn ang="0">
                    <a:pos x="T6" y="T7"/>
                  </a:cxn>
                </a:cxnLst>
                <a:rect l="0" t="0" r="r" b="b"/>
                <a:pathLst>
                  <a:path w="3" h="12">
                    <a:moveTo>
                      <a:pt x="3" y="0"/>
                    </a:moveTo>
                    <a:lnTo>
                      <a:pt x="3" y="0"/>
                    </a:lnTo>
                    <a:lnTo>
                      <a:pt x="0" y="1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a:extLst>
                  <a:ext uri="{FF2B5EF4-FFF2-40B4-BE49-F238E27FC236}">
                    <a16:creationId xmlns:a16="http://schemas.microsoft.com/office/drawing/2014/main" id="{D72F3C23-873B-52E2-2F40-60D5F115DFC4}"/>
                  </a:ext>
                </a:extLst>
              </p:cNvPr>
              <p:cNvSpPr>
                <a:spLocks noEditPoints="1"/>
              </p:cNvSpPr>
              <p:nvPr/>
            </p:nvSpPr>
            <p:spPr bwMode="auto">
              <a:xfrm>
                <a:off x="3274" y="1844"/>
                <a:ext cx="723" cy="880"/>
              </a:xfrm>
              <a:custGeom>
                <a:avLst/>
                <a:gdLst>
                  <a:gd name="T0" fmla="*/ 652 w 723"/>
                  <a:gd name="T1" fmla="*/ 95 h 880"/>
                  <a:gd name="T2" fmla="*/ 600 w 723"/>
                  <a:gd name="T3" fmla="*/ 55 h 880"/>
                  <a:gd name="T4" fmla="*/ 581 w 723"/>
                  <a:gd name="T5" fmla="*/ 38 h 880"/>
                  <a:gd name="T6" fmla="*/ 529 w 723"/>
                  <a:gd name="T7" fmla="*/ 0 h 880"/>
                  <a:gd name="T8" fmla="*/ 519 w 723"/>
                  <a:gd name="T9" fmla="*/ 12 h 880"/>
                  <a:gd name="T10" fmla="*/ 49 w 723"/>
                  <a:gd name="T11" fmla="*/ 615 h 880"/>
                  <a:gd name="T12" fmla="*/ 40 w 723"/>
                  <a:gd name="T13" fmla="*/ 629 h 880"/>
                  <a:gd name="T14" fmla="*/ 19 w 723"/>
                  <a:gd name="T15" fmla="*/ 655 h 880"/>
                  <a:gd name="T16" fmla="*/ 19 w 723"/>
                  <a:gd name="T17" fmla="*/ 657 h 880"/>
                  <a:gd name="T18" fmla="*/ 19 w 723"/>
                  <a:gd name="T19" fmla="*/ 669 h 880"/>
                  <a:gd name="T20" fmla="*/ 16 w 723"/>
                  <a:gd name="T21" fmla="*/ 681 h 880"/>
                  <a:gd name="T22" fmla="*/ 0 w 723"/>
                  <a:gd name="T23" fmla="*/ 880 h 880"/>
                  <a:gd name="T24" fmla="*/ 187 w 723"/>
                  <a:gd name="T25" fmla="*/ 814 h 880"/>
                  <a:gd name="T26" fmla="*/ 199 w 723"/>
                  <a:gd name="T27" fmla="*/ 812 h 880"/>
                  <a:gd name="T28" fmla="*/ 211 w 723"/>
                  <a:gd name="T29" fmla="*/ 807 h 880"/>
                  <a:gd name="T30" fmla="*/ 211 w 723"/>
                  <a:gd name="T31" fmla="*/ 807 h 880"/>
                  <a:gd name="T32" fmla="*/ 211 w 723"/>
                  <a:gd name="T33" fmla="*/ 807 h 880"/>
                  <a:gd name="T34" fmla="*/ 232 w 723"/>
                  <a:gd name="T35" fmla="*/ 781 h 880"/>
                  <a:gd name="T36" fmla="*/ 232 w 723"/>
                  <a:gd name="T37" fmla="*/ 778 h 880"/>
                  <a:gd name="T38" fmla="*/ 244 w 723"/>
                  <a:gd name="T39" fmla="*/ 766 h 880"/>
                  <a:gd name="T40" fmla="*/ 714 w 723"/>
                  <a:gd name="T41" fmla="*/ 164 h 880"/>
                  <a:gd name="T42" fmla="*/ 723 w 723"/>
                  <a:gd name="T43" fmla="*/ 149 h 880"/>
                  <a:gd name="T44" fmla="*/ 673 w 723"/>
                  <a:gd name="T45" fmla="*/ 111 h 880"/>
                  <a:gd name="T46" fmla="*/ 652 w 723"/>
                  <a:gd name="T47" fmla="*/ 95 h 880"/>
                  <a:gd name="T48" fmla="*/ 192 w 723"/>
                  <a:gd name="T49" fmla="*/ 726 h 880"/>
                  <a:gd name="T50" fmla="*/ 182 w 723"/>
                  <a:gd name="T51" fmla="*/ 740 h 880"/>
                  <a:gd name="T52" fmla="*/ 170 w 723"/>
                  <a:gd name="T53" fmla="*/ 752 h 880"/>
                  <a:gd name="T54" fmla="*/ 161 w 723"/>
                  <a:gd name="T55" fmla="*/ 766 h 880"/>
                  <a:gd name="T56" fmla="*/ 151 w 723"/>
                  <a:gd name="T57" fmla="*/ 781 h 880"/>
                  <a:gd name="T58" fmla="*/ 175 w 723"/>
                  <a:gd name="T59" fmla="*/ 781 h 880"/>
                  <a:gd name="T60" fmla="*/ 142 w 723"/>
                  <a:gd name="T61" fmla="*/ 793 h 880"/>
                  <a:gd name="T62" fmla="*/ 137 w 723"/>
                  <a:gd name="T63" fmla="*/ 793 h 880"/>
                  <a:gd name="T64" fmla="*/ 125 w 723"/>
                  <a:gd name="T65" fmla="*/ 797 h 880"/>
                  <a:gd name="T66" fmla="*/ 85 w 723"/>
                  <a:gd name="T67" fmla="*/ 812 h 880"/>
                  <a:gd name="T68" fmla="*/ 45 w 723"/>
                  <a:gd name="T69" fmla="*/ 781 h 880"/>
                  <a:gd name="T70" fmla="*/ 47 w 723"/>
                  <a:gd name="T71" fmla="*/ 738 h 880"/>
                  <a:gd name="T72" fmla="*/ 49 w 723"/>
                  <a:gd name="T73" fmla="*/ 726 h 880"/>
                  <a:gd name="T74" fmla="*/ 49 w 723"/>
                  <a:gd name="T75" fmla="*/ 719 h 880"/>
                  <a:gd name="T76" fmla="*/ 54 w 723"/>
                  <a:gd name="T77" fmla="*/ 686 h 880"/>
                  <a:gd name="T78" fmla="*/ 59 w 723"/>
                  <a:gd name="T79" fmla="*/ 709 h 880"/>
                  <a:gd name="T80" fmla="*/ 68 w 723"/>
                  <a:gd name="T81" fmla="*/ 695 h 880"/>
                  <a:gd name="T82" fmla="*/ 80 w 723"/>
                  <a:gd name="T83" fmla="*/ 681 h 880"/>
                  <a:gd name="T84" fmla="*/ 90 w 723"/>
                  <a:gd name="T85" fmla="*/ 669 h 880"/>
                  <a:gd name="T86" fmla="*/ 102 w 723"/>
                  <a:gd name="T87" fmla="*/ 655 h 880"/>
                  <a:gd name="T88" fmla="*/ 571 w 723"/>
                  <a:gd name="T89" fmla="*/ 52 h 880"/>
                  <a:gd name="T90" fmla="*/ 590 w 723"/>
                  <a:gd name="T91" fmla="*/ 69 h 880"/>
                  <a:gd name="T92" fmla="*/ 123 w 723"/>
                  <a:gd name="T93" fmla="*/ 672 h 880"/>
                  <a:gd name="T94" fmla="*/ 111 w 723"/>
                  <a:gd name="T95" fmla="*/ 686 h 880"/>
                  <a:gd name="T96" fmla="*/ 102 w 723"/>
                  <a:gd name="T97" fmla="*/ 698 h 880"/>
                  <a:gd name="T98" fmla="*/ 90 w 723"/>
                  <a:gd name="T99" fmla="*/ 712 h 880"/>
                  <a:gd name="T100" fmla="*/ 80 w 723"/>
                  <a:gd name="T101" fmla="*/ 726 h 880"/>
                  <a:gd name="T102" fmla="*/ 121 w 723"/>
                  <a:gd name="T103" fmla="*/ 724 h 880"/>
                  <a:gd name="T104" fmla="*/ 130 w 723"/>
                  <a:gd name="T105" fmla="*/ 764 h 880"/>
                  <a:gd name="T106" fmla="*/ 139 w 723"/>
                  <a:gd name="T107" fmla="*/ 750 h 880"/>
                  <a:gd name="T108" fmla="*/ 149 w 723"/>
                  <a:gd name="T109" fmla="*/ 738 h 880"/>
                  <a:gd name="T110" fmla="*/ 161 w 723"/>
                  <a:gd name="T111" fmla="*/ 724 h 880"/>
                  <a:gd name="T112" fmla="*/ 170 w 723"/>
                  <a:gd name="T113" fmla="*/ 709 h 880"/>
                  <a:gd name="T114" fmla="*/ 640 w 723"/>
                  <a:gd name="T115" fmla="*/ 107 h 880"/>
                  <a:gd name="T116" fmla="*/ 661 w 723"/>
                  <a:gd name="T117" fmla="*/ 123 h 880"/>
                  <a:gd name="T118" fmla="*/ 192 w 723"/>
                  <a:gd name="T119" fmla="*/ 72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3" h="880">
                    <a:moveTo>
                      <a:pt x="652" y="95"/>
                    </a:moveTo>
                    <a:lnTo>
                      <a:pt x="600" y="55"/>
                    </a:lnTo>
                    <a:lnTo>
                      <a:pt x="581" y="38"/>
                    </a:lnTo>
                    <a:lnTo>
                      <a:pt x="529" y="0"/>
                    </a:lnTo>
                    <a:lnTo>
                      <a:pt x="519" y="12"/>
                    </a:lnTo>
                    <a:lnTo>
                      <a:pt x="49" y="615"/>
                    </a:lnTo>
                    <a:lnTo>
                      <a:pt x="40" y="629"/>
                    </a:lnTo>
                    <a:lnTo>
                      <a:pt x="19" y="655"/>
                    </a:lnTo>
                    <a:lnTo>
                      <a:pt x="19" y="657"/>
                    </a:lnTo>
                    <a:lnTo>
                      <a:pt x="19" y="669"/>
                    </a:lnTo>
                    <a:lnTo>
                      <a:pt x="16" y="681"/>
                    </a:lnTo>
                    <a:lnTo>
                      <a:pt x="0" y="880"/>
                    </a:lnTo>
                    <a:lnTo>
                      <a:pt x="187" y="814"/>
                    </a:lnTo>
                    <a:lnTo>
                      <a:pt x="199" y="812"/>
                    </a:lnTo>
                    <a:lnTo>
                      <a:pt x="211" y="807"/>
                    </a:lnTo>
                    <a:lnTo>
                      <a:pt x="211" y="807"/>
                    </a:lnTo>
                    <a:lnTo>
                      <a:pt x="211" y="807"/>
                    </a:lnTo>
                    <a:lnTo>
                      <a:pt x="232" y="781"/>
                    </a:lnTo>
                    <a:lnTo>
                      <a:pt x="232" y="778"/>
                    </a:lnTo>
                    <a:lnTo>
                      <a:pt x="244" y="766"/>
                    </a:lnTo>
                    <a:lnTo>
                      <a:pt x="714" y="164"/>
                    </a:lnTo>
                    <a:lnTo>
                      <a:pt x="723" y="149"/>
                    </a:lnTo>
                    <a:lnTo>
                      <a:pt x="673" y="111"/>
                    </a:lnTo>
                    <a:lnTo>
                      <a:pt x="652" y="95"/>
                    </a:lnTo>
                    <a:close/>
                    <a:moveTo>
                      <a:pt x="192" y="726"/>
                    </a:moveTo>
                    <a:lnTo>
                      <a:pt x="182" y="740"/>
                    </a:lnTo>
                    <a:lnTo>
                      <a:pt x="170" y="752"/>
                    </a:lnTo>
                    <a:lnTo>
                      <a:pt x="161" y="766"/>
                    </a:lnTo>
                    <a:lnTo>
                      <a:pt x="151" y="781"/>
                    </a:lnTo>
                    <a:lnTo>
                      <a:pt x="175" y="781"/>
                    </a:lnTo>
                    <a:lnTo>
                      <a:pt x="142" y="793"/>
                    </a:lnTo>
                    <a:lnTo>
                      <a:pt x="137" y="793"/>
                    </a:lnTo>
                    <a:lnTo>
                      <a:pt x="125" y="797"/>
                    </a:lnTo>
                    <a:lnTo>
                      <a:pt x="85" y="812"/>
                    </a:lnTo>
                    <a:lnTo>
                      <a:pt x="45" y="781"/>
                    </a:lnTo>
                    <a:lnTo>
                      <a:pt x="47" y="738"/>
                    </a:lnTo>
                    <a:lnTo>
                      <a:pt x="49" y="726"/>
                    </a:lnTo>
                    <a:lnTo>
                      <a:pt x="49" y="719"/>
                    </a:lnTo>
                    <a:lnTo>
                      <a:pt x="54" y="686"/>
                    </a:lnTo>
                    <a:lnTo>
                      <a:pt x="59" y="709"/>
                    </a:lnTo>
                    <a:lnTo>
                      <a:pt x="68" y="695"/>
                    </a:lnTo>
                    <a:lnTo>
                      <a:pt x="80" y="681"/>
                    </a:lnTo>
                    <a:lnTo>
                      <a:pt x="90" y="669"/>
                    </a:lnTo>
                    <a:lnTo>
                      <a:pt x="102" y="655"/>
                    </a:lnTo>
                    <a:lnTo>
                      <a:pt x="571" y="52"/>
                    </a:lnTo>
                    <a:lnTo>
                      <a:pt x="590" y="69"/>
                    </a:lnTo>
                    <a:lnTo>
                      <a:pt x="123" y="672"/>
                    </a:lnTo>
                    <a:lnTo>
                      <a:pt x="111" y="686"/>
                    </a:lnTo>
                    <a:lnTo>
                      <a:pt x="102" y="698"/>
                    </a:lnTo>
                    <a:lnTo>
                      <a:pt x="90" y="712"/>
                    </a:lnTo>
                    <a:lnTo>
                      <a:pt x="80" y="726"/>
                    </a:lnTo>
                    <a:lnTo>
                      <a:pt x="121" y="724"/>
                    </a:lnTo>
                    <a:lnTo>
                      <a:pt x="130" y="764"/>
                    </a:lnTo>
                    <a:lnTo>
                      <a:pt x="139" y="750"/>
                    </a:lnTo>
                    <a:lnTo>
                      <a:pt x="149" y="738"/>
                    </a:lnTo>
                    <a:lnTo>
                      <a:pt x="161" y="724"/>
                    </a:lnTo>
                    <a:lnTo>
                      <a:pt x="170" y="709"/>
                    </a:lnTo>
                    <a:lnTo>
                      <a:pt x="640" y="107"/>
                    </a:lnTo>
                    <a:lnTo>
                      <a:pt x="661" y="123"/>
                    </a:lnTo>
                    <a:lnTo>
                      <a:pt x="192" y="7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a:extLst>
                  <a:ext uri="{FF2B5EF4-FFF2-40B4-BE49-F238E27FC236}">
                    <a16:creationId xmlns:a16="http://schemas.microsoft.com/office/drawing/2014/main" id="{332625E3-C32B-6EBF-5A1B-B47260841432}"/>
                  </a:ext>
                </a:extLst>
              </p:cNvPr>
              <p:cNvSpPr>
                <a:spLocks/>
              </p:cNvSpPr>
              <p:nvPr/>
            </p:nvSpPr>
            <p:spPr bwMode="auto">
              <a:xfrm>
                <a:off x="3831" y="1747"/>
                <a:ext cx="242" cy="211"/>
              </a:xfrm>
              <a:custGeom>
                <a:avLst/>
                <a:gdLst>
                  <a:gd name="T0" fmla="*/ 70 w 102"/>
                  <a:gd name="T1" fmla="*/ 20 h 89"/>
                  <a:gd name="T2" fmla="*/ 9 w 102"/>
                  <a:gd name="T3" fmla="*/ 14 h 89"/>
                  <a:gd name="T4" fmla="*/ 0 w 102"/>
                  <a:gd name="T5" fmla="*/ 26 h 89"/>
                  <a:gd name="T6" fmla="*/ 82 w 102"/>
                  <a:gd name="T7" fmla="*/ 89 h 89"/>
                  <a:gd name="T8" fmla="*/ 91 w 102"/>
                  <a:gd name="T9" fmla="*/ 78 h 89"/>
                  <a:gd name="T10" fmla="*/ 70 w 102"/>
                  <a:gd name="T11" fmla="*/ 20 h 89"/>
                </a:gdLst>
                <a:ahLst/>
                <a:cxnLst>
                  <a:cxn ang="0">
                    <a:pos x="T0" y="T1"/>
                  </a:cxn>
                  <a:cxn ang="0">
                    <a:pos x="T2" y="T3"/>
                  </a:cxn>
                  <a:cxn ang="0">
                    <a:pos x="T4" y="T5"/>
                  </a:cxn>
                  <a:cxn ang="0">
                    <a:pos x="T6" y="T7"/>
                  </a:cxn>
                  <a:cxn ang="0">
                    <a:pos x="T8" y="T9"/>
                  </a:cxn>
                  <a:cxn ang="0">
                    <a:pos x="T10" y="T11"/>
                  </a:cxn>
                </a:cxnLst>
                <a:rect l="0" t="0" r="r" b="b"/>
                <a:pathLst>
                  <a:path w="102" h="89">
                    <a:moveTo>
                      <a:pt x="70" y="20"/>
                    </a:moveTo>
                    <a:cubicBezTo>
                      <a:pt x="48" y="3"/>
                      <a:pt x="20" y="0"/>
                      <a:pt x="9" y="14"/>
                    </a:cubicBezTo>
                    <a:cubicBezTo>
                      <a:pt x="0" y="26"/>
                      <a:pt x="0" y="26"/>
                      <a:pt x="0" y="26"/>
                    </a:cubicBezTo>
                    <a:cubicBezTo>
                      <a:pt x="82" y="89"/>
                      <a:pt x="82" y="89"/>
                      <a:pt x="82" y="89"/>
                    </a:cubicBezTo>
                    <a:cubicBezTo>
                      <a:pt x="91" y="78"/>
                      <a:pt x="91" y="78"/>
                      <a:pt x="91" y="78"/>
                    </a:cubicBezTo>
                    <a:cubicBezTo>
                      <a:pt x="102" y="64"/>
                      <a:pt x="93" y="38"/>
                      <a:pt x="70"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a:extLst>
                  <a:ext uri="{FF2B5EF4-FFF2-40B4-BE49-F238E27FC236}">
                    <a16:creationId xmlns:a16="http://schemas.microsoft.com/office/drawing/2014/main" id="{9683F7E2-7F5C-45D3-C4AC-09B89B290C31}"/>
                  </a:ext>
                </a:extLst>
              </p:cNvPr>
              <p:cNvSpPr>
                <a:spLocks/>
              </p:cNvSpPr>
              <p:nvPr/>
            </p:nvSpPr>
            <p:spPr bwMode="auto">
              <a:xfrm>
                <a:off x="3807" y="1815"/>
                <a:ext cx="211" cy="174"/>
              </a:xfrm>
              <a:custGeom>
                <a:avLst/>
                <a:gdLst>
                  <a:gd name="T0" fmla="*/ 0 w 211"/>
                  <a:gd name="T1" fmla="*/ 22 h 174"/>
                  <a:gd name="T2" fmla="*/ 195 w 211"/>
                  <a:gd name="T3" fmla="*/ 174 h 174"/>
                  <a:gd name="T4" fmla="*/ 211 w 211"/>
                  <a:gd name="T5" fmla="*/ 152 h 174"/>
                  <a:gd name="T6" fmla="*/ 17 w 211"/>
                  <a:gd name="T7" fmla="*/ 0 h 174"/>
                  <a:gd name="T8" fmla="*/ 0 w 211"/>
                  <a:gd name="T9" fmla="*/ 22 h 174"/>
                </a:gdLst>
                <a:ahLst/>
                <a:cxnLst>
                  <a:cxn ang="0">
                    <a:pos x="T0" y="T1"/>
                  </a:cxn>
                  <a:cxn ang="0">
                    <a:pos x="T2" y="T3"/>
                  </a:cxn>
                  <a:cxn ang="0">
                    <a:pos x="T4" y="T5"/>
                  </a:cxn>
                  <a:cxn ang="0">
                    <a:pos x="T6" y="T7"/>
                  </a:cxn>
                  <a:cxn ang="0">
                    <a:pos x="T8" y="T9"/>
                  </a:cxn>
                </a:cxnLst>
                <a:rect l="0" t="0" r="r" b="b"/>
                <a:pathLst>
                  <a:path w="211" h="174">
                    <a:moveTo>
                      <a:pt x="0" y="22"/>
                    </a:moveTo>
                    <a:lnTo>
                      <a:pt x="195" y="174"/>
                    </a:lnTo>
                    <a:lnTo>
                      <a:pt x="211" y="152"/>
                    </a:lnTo>
                    <a:lnTo>
                      <a:pt x="17" y="0"/>
                    </a:lnTo>
                    <a:lnTo>
                      <a:pt x="0"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a:extLst>
                  <a:ext uri="{FF2B5EF4-FFF2-40B4-BE49-F238E27FC236}">
                    <a16:creationId xmlns:a16="http://schemas.microsoft.com/office/drawing/2014/main" id="{6782F309-B8FD-472D-C7C1-10F694E2B0F2}"/>
                  </a:ext>
                </a:extLst>
              </p:cNvPr>
              <p:cNvSpPr>
                <a:spLocks/>
              </p:cNvSpPr>
              <p:nvPr/>
            </p:nvSpPr>
            <p:spPr bwMode="auto">
              <a:xfrm>
                <a:off x="2280" y="1583"/>
                <a:ext cx="1361" cy="1727"/>
              </a:xfrm>
              <a:custGeom>
                <a:avLst/>
                <a:gdLst>
                  <a:gd name="T0" fmla="*/ 1290 w 1361"/>
                  <a:gd name="T1" fmla="*/ 1659 h 1727"/>
                  <a:gd name="T2" fmla="*/ 68 w 1361"/>
                  <a:gd name="T3" fmla="*/ 1659 h 1727"/>
                  <a:gd name="T4" fmla="*/ 68 w 1361"/>
                  <a:gd name="T5" fmla="*/ 351 h 1727"/>
                  <a:gd name="T6" fmla="*/ 351 w 1361"/>
                  <a:gd name="T7" fmla="*/ 351 h 1727"/>
                  <a:gd name="T8" fmla="*/ 351 w 1361"/>
                  <a:gd name="T9" fmla="*/ 69 h 1727"/>
                  <a:gd name="T10" fmla="*/ 1290 w 1361"/>
                  <a:gd name="T11" fmla="*/ 69 h 1727"/>
                  <a:gd name="T12" fmla="*/ 1290 w 1361"/>
                  <a:gd name="T13" fmla="*/ 527 h 1727"/>
                  <a:gd name="T14" fmla="*/ 1361 w 1361"/>
                  <a:gd name="T15" fmla="*/ 437 h 1727"/>
                  <a:gd name="T16" fmla="*/ 1361 w 1361"/>
                  <a:gd name="T17" fmla="*/ 0 h 1727"/>
                  <a:gd name="T18" fmla="*/ 353 w 1361"/>
                  <a:gd name="T19" fmla="*/ 0 h 1727"/>
                  <a:gd name="T20" fmla="*/ 284 w 1361"/>
                  <a:gd name="T21" fmla="*/ 69 h 1727"/>
                  <a:gd name="T22" fmla="*/ 68 w 1361"/>
                  <a:gd name="T23" fmla="*/ 282 h 1727"/>
                  <a:gd name="T24" fmla="*/ 0 w 1361"/>
                  <a:gd name="T25" fmla="*/ 351 h 1727"/>
                  <a:gd name="T26" fmla="*/ 0 w 1361"/>
                  <a:gd name="T27" fmla="*/ 1727 h 1727"/>
                  <a:gd name="T28" fmla="*/ 1361 w 1361"/>
                  <a:gd name="T29" fmla="*/ 1727 h 1727"/>
                  <a:gd name="T30" fmla="*/ 1361 w 1361"/>
                  <a:gd name="T31" fmla="*/ 904 h 1727"/>
                  <a:gd name="T32" fmla="*/ 1290 w 1361"/>
                  <a:gd name="T33" fmla="*/ 992 h 1727"/>
                  <a:gd name="T34" fmla="*/ 1290 w 1361"/>
                  <a:gd name="T35" fmla="*/ 1659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 h="1727">
                    <a:moveTo>
                      <a:pt x="1290" y="1659"/>
                    </a:moveTo>
                    <a:lnTo>
                      <a:pt x="68" y="1659"/>
                    </a:lnTo>
                    <a:lnTo>
                      <a:pt x="68" y="351"/>
                    </a:lnTo>
                    <a:lnTo>
                      <a:pt x="351" y="351"/>
                    </a:lnTo>
                    <a:lnTo>
                      <a:pt x="351" y="69"/>
                    </a:lnTo>
                    <a:lnTo>
                      <a:pt x="1290" y="69"/>
                    </a:lnTo>
                    <a:lnTo>
                      <a:pt x="1290" y="527"/>
                    </a:lnTo>
                    <a:lnTo>
                      <a:pt x="1361" y="437"/>
                    </a:lnTo>
                    <a:lnTo>
                      <a:pt x="1361" y="0"/>
                    </a:lnTo>
                    <a:lnTo>
                      <a:pt x="353" y="0"/>
                    </a:lnTo>
                    <a:lnTo>
                      <a:pt x="284" y="69"/>
                    </a:lnTo>
                    <a:lnTo>
                      <a:pt x="68" y="282"/>
                    </a:lnTo>
                    <a:lnTo>
                      <a:pt x="0" y="351"/>
                    </a:lnTo>
                    <a:lnTo>
                      <a:pt x="0" y="1727"/>
                    </a:lnTo>
                    <a:lnTo>
                      <a:pt x="1361" y="1727"/>
                    </a:lnTo>
                    <a:lnTo>
                      <a:pt x="1361" y="904"/>
                    </a:lnTo>
                    <a:lnTo>
                      <a:pt x="1290" y="992"/>
                    </a:lnTo>
                    <a:lnTo>
                      <a:pt x="1290" y="16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Rectangle 74">
                <a:extLst>
                  <a:ext uri="{FF2B5EF4-FFF2-40B4-BE49-F238E27FC236}">
                    <a16:creationId xmlns:a16="http://schemas.microsoft.com/office/drawing/2014/main" id="{CCF64A46-FFE6-981B-E77B-9B4D8963B8DB}"/>
                  </a:ext>
                </a:extLst>
              </p:cNvPr>
              <p:cNvSpPr>
                <a:spLocks noChangeArrowheads="1"/>
              </p:cNvSpPr>
              <p:nvPr/>
            </p:nvSpPr>
            <p:spPr bwMode="auto">
              <a:xfrm>
                <a:off x="2469" y="2081"/>
                <a:ext cx="982" cy="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a:extLst>
                  <a:ext uri="{FF2B5EF4-FFF2-40B4-BE49-F238E27FC236}">
                    <a16:creationId xmlns:a16="http://schemas.microsoft.com/office/drawing/2014/main" id="{7DB7255D-6793-A9B1-6F90-8F22F097CAB7}"/>
                  </a:ext>
                </a:extLst>
              </p:cNvPr>
              <p:cNvSpPr>
                <a:spLocks/>
              </p:cNvSpPr>
              <p:nvPr/>
            </p:nvSpPr>
            <p:spPr bwMode="auto">
              <a:xfrm>
                <a:off x="2469" y="2240"/>
                <a:ext cx="982" cy="36"/>
              </a:xfrm>
              <a:custGeom>
                <a:avLst/>
                <a:gdLst>
                  <a:gd name="T0" fmla="*/ 982 w 982"/>
                  <a:gd name="T1" fmla="*/ 26 h 36"/>
                  <a:gd name="T2" fmla="*/ 982 w 982"/>
                  <a:gd name="T3" fmla="*/ 0 h 36"/>
                  <a:gd name="T4" fmla="*/ 0 w 982"/>
                  <a:gd name="T5" fmla="*/ 0 h 36"/>
                  <a:gd name="T6" fmla="*/ 0 w 982"/>
                  <a:gd name="T7" fmla="*/ 36 h 36"/>
                  <a:gd name="T8" fmla="*/ 971 w 982"/>
                  <a:gd name="T9" fmla="*/ 36 h 36"/>
                  <a:gd name="T10" fmla="*/ 982 w 982"/>
                  <a:gd name="T11" fmla="*/ 26 h 36"/>
                </a:gdLst>
                <a:ahLst/>
                <a:cxnLst>
                  <a:cxn ang="0">
                    <a:pos x="T0" y="T1"/>
                  </a:cxn>
                  <a:cxn ang="0">
                    <a:pos x="T2" y="T3"/>
                  </a:cxn>
                  <a:cxn ang="0">
                    <a:pos x="T4" y="T5"/>
                  </a:cxn>
                  <a:cxn ang="0">
                    <a:pos x="T6" y="T7"/>
                  </a:cxn>
                  <a:cxn ang="0">
                    <a:pos x="T8" y="T9"/>
                  </a:cxn>
                  <a:cxn ang="0">
                    <a:pos x="T10" y="T11"/>
                  </a:cxn>
                </a:cxnLst>
                <a:rect l="0" t="0" r="r" b="b"/>
                <a:pathLst>
                  <a:path w="982" h="36">
                    <a:moveTo>
                      <a:pt x="982" y="26"/>
                    </a:moveTo>
                    <a:lnTo>
                      <a:pt x="982" y="0"/>
                    </a:lnTo>
                    <a:lnTo>
                      <a:pt x="0" y="0"/>
                    </a:lnTo>
                    <a:lnTo>
                      <a:pt x="0" y="36"/>
                    </a:lnTo>
                    <a:lnTo>
                      <a:pt x="971" y="36"/>
                    </a:lnTo>
                    <a:lnTo>
                      <a:pt x="982"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a:extLst>
                  <a:ext uri="{FF2B5EF4-FFF2-40B4-BE49-F238E27FC236}">
                    <a16:creationId xmlns:a16="http://schemas.microsoft.com/office/drawing/2014/main" id="{076034ED-6D27-945A-9358-B8ACED4902B9}"/>
                  </a:ext>
                </a:extLst>
              </p:cNvPr>
              <p:cNvSpPr>
                <a:spLocks/>
              </p:cNvSpPr>
              <p:nvPr/>
            </p:nvSpPr>
            <p:spPr bwMode="auto">
              <a:xfrm>
                <a:off x="2469" y="2402"/>
                <a:ext cx="873" cy="33"/>
              </a:xfrm>
              <a:custGeom>
                <a:avLst/>
                <a:gdLst>
                  <a:gd name="T0" fmla="*/ 854 w 873"/>
                  <a:gd name="T1" fmla="*/ 26 h 33"/>
                  <a:gd name="T2" fmla="*/ 873 w 873"/>
                  <a:gd name="T3" fmla="*/ 0 h 33"/>
                  <a:gd name="T4" fmla="*/ 0 w 873"/>
                  <a:gd name="T5" fmla="*/ 0 h 33"/>
                  <a:gd name="T6" fmla="*/ 0 w 873"/>
                  <a:gd name="T7" fmla="*/ 33 h 33"/>
                  <a:gd name="T8" fmla="*/ 847 w 873"/>
                  <a:gd name="T9" fmla="*/ 33 h 33"/>
                  <a:gd name="T10" fmla="*/ 854 w 873"/>
                  <a:gd name="T11" fmla="*/ 26 h 33"/>
                </a:gdLst>
                <a:ahLst/>
                <a:cxnLst>
                  <a:cxn ang="0">
                    <a:pos x="T0" y="T1"/>
                  </a:cxn>
                  <a:cxn ang="0">
                    <a:pos x="T2" y="T3"/>
                  </a:cxn>
                  <a:cxn ang="0">
                    <a:pos x="T4" y="T5"/>
                  </a:cxn>
                  <a:cxn ang="0">
                    <a:pos x="T6" y="T7"/>
                  </a:cxn>
                  <a:cxn ang="0">
                    <a:pos x="T8" y="T9"/>
                  </a:cxn>
                  <a:cxn ang="0">
                    <a:pos x="T10" y="T11"/>
                  </a:cxn>
                </a:cxnLst>
                <a:rect l="0" t="0" r="r" b="b"/>
                <a:pathLst>
                  <a:path w="873" h="33">
                    <a:moveTo>
                      <a:pt x="854" y="26"/>
                    </a:moveTo>
                    <a:lnTo>
                      <a:pt x="873" y="0"/>
                    </a:lnTo>
                    <a:lnTo>
                      <a:pt x="0" y="0"/>
                    </a:lnTo>
                    <a:lnTo>
                      <a:pt x="0" y="33"/>
                    </a:lnTo>
                    <a:lnTo>
                      <a:pt x="847" y="33"/>
                    </a:lnTo>
                    <a:lnTo>
                      <a:pt x="854"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a:extLst>
                  <a:ext uri="{FF2B5EF4-FFF2-40B4-BE49-F238E27FC236}">
                    <a16:creationId xmlns:a16="http://schemas.microsoft.com/office/drawing/2014/main" id="{7203D7C3-4683-5D65-B6A1-58CB16AD72D8}"/>
                  </a:ext>
                </a:extLst>
              </p:cNvPr>
              <p:cNvSpPr>
                <a:spLocks/>
              </p:cNvSpPr>
              <p:nvPr/>
            </p:nvSpPr>
            <p:spPr bwMode="auto">
              <a:xfrm>
                <a:off x="2469" y="2561"/>
                <a:ext cx="797" cy="33"/>
              </a:xfrm>
              <a:custGeom>
                <a:avLst/>
                <a:gdLst>
                  <a:gd name="T0" fmla="*/ 0 w 797"/>
                  <a:gd name="T1" fmla="*/ 33 h 33"/>
                  <a:gd name="T2" fmla="*/ 795 w 797"/>
                  <a:gd name="T3" fmla="*/ 33 h 33"/>
                  <a:gd name="T4" fmla="*/ 797 w 797"/>
                  <a:gd name="T5" fmla="*/ 0 h 33"/>
                  <a:gd name="T6" fmla="*/ 0 w 797"/>
                  <a:gd name="T7" fmla="*/ 0 h 33"/>
                  <a:gd name="T8" fmla="*/ 0 w 797"/>
                  <a:gd name="T9" fmla="*/ 33 h 33"/>
                </a:gdLst>
                <a:ahLst/>
                <a:cxnLst>
                  <a:cxn ang="0">
                    <a:pos x="T0" y="T1"/>
                  </a:cxn>
                  <a:cxn ang="0">
                    <a:pos x="T2" y="T3"/>
                  </a:cxn>
                  <a:cxn ang="0">
                    <a:pos x="T4" y="T5"/>
                  </a:cxn>
                  <a:cxn ang="0">
                    <a:pos x="T6" y="T7"/>
                  </a:cxn>
                  <a:cxn ang="0">
                    <a:pos x="T8" y="T9"/>
                  </a:cxn>
                </a:cxnLst>
                <a:rect l="0" t="0" r="r" b="b"/>
                <a:pathLst>
                  <a:path w="797" h="33">
                    <a:moveTo>
                      <a:pt x="0" y="33"/>
                    </a:moveTo>
                    <a:lnTo>
                      <a:pt x="795" y="33"/>
                    </a:lnTo>
                    <a:lnTo>
                      <a:pt x="797"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8">
                <a:extLst>
                  <a:ext uri="{FF2B5EF4-FFF2-40B4-BE49-F238E27FC236}">
                    <a16:creationId xmlns:a16="http://schemas.microsoft.com/office/drawing/2014/main" id="{2595DBB6-E03A-E8D5-2C45-210365DCB5C2}"/>
                  </a:ext>
                </a:extLst>
              </p:cNvPr>
              <p:cNvSpPr>
                <a:spLocks/>
              </p:cNvSpPr>
              <p:nvPr/>
            </p:nvSpPr>
            <p:spPr bwMode="auto">
              <a:xfrm>
                <a:off x="2469" y="2720"/>
                <a:ext cx="783" cy="30"/>
              </a:xfrm>
              <a:custGeom>
                <a:avLst/>
                <a:gdLst>
                  <a:gd name="T0" fmla="*/ 0 w 783"/>
                  <a:gd name="T1" fmla="*/ 0 h 30"/>
                  <a:gd name="T2" fmla="*/ 0 w 783"/>
                  <a:gd name="T3" fmla="*/ 30 h 30"/>
                  <a:gd name="T4" fmla="*/ 781 w 783"/>
                  <a:gd name="T5" fmla="*/ 30 h 30"/>
                  <a:gd name="T6" fmla="*/ 783 w 783"/>
                  <a:gd name="T7" fmla="*/ 0 h 30"/>
                  <a:gd name="T8" fmla="*/ 0 w 783"/>
                  <a:gd name="T9" fmla="*/ 0 h 30"/>
                </a:gdLst>
                <a:ahLst/>
                <a:cxnLst>
                  <a:cxn ang="0">
                    <a:pos x="T0" y="T1"/>
                  </a:cxn>
                  <a:cxn ang="0">
                    <a:pos x="T2" y="T3"/>
                  </a:cxn>
                  <a:cxn ang="0">
                    <a:pos x="T4" y="T5"/>
                  </a:cxn>
                  <a:cxn ang="0">
                    <a:pos x="T6" y="T7"/>
                  </a:cxn>
                  <a:cxn ang="0">
                    <a:pos x="T8" y="T9"/>
                  </a:cxn>
                </a:cxnLst>
                <a:rect l="0" t="0" r="r" b="b"/>
                <a:pathLst>
                  <a:path w="783" h="30">
                    <a:moveTo>
                      <a:pt x="0" y="0"/>
                    </a:moveTo>
                    <a:lnTo>
                      <a:pt x="0" y="30"/>
                    </a:lnTo>
                    <a:lnTo>
                      <a:pt x="781" y="30"/>
                    </a:lnTo>
                    <a:lnTo>
                      <a:pt x="78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a:extLst>
                  <a:ext uri="{FF2B5EF4-FFF2-40B4-BE49-F238E27FC236}">
                    <a16:creationId xmlns:a16="http://schemas.microsoft.com/office/drawing/2014/main" id="{A43012F8-239E-8302-36DA-FF2016E22456}"/>
                  </a:ext>
                </a:extLst>
              </p:cNvPr>
              <p:cNvSpPr>
                <a:spLocks/>
              </p:cNvSpPr>
              <p:nvPr/>
            </p:nvSpPr>
            <p:spPr bwMode="auto">
              <a:xfrm>
                <a:off x="3252" y="2720"/>
                <a:ext cx="199" cy="30"/>
              </a:xfrm>
              <a:custGeom>
                <a:avLst/>
                <a:gdLst>
                  <a:gd name="T0" fmla="*/ 199 w 199"/>
                  <a:gd name="T1" fmla="*/ 0 h 30"/>
                  <a:gd name="T2" fmla="*/ 100 w 199"/>
                  <a:gd name="T3" fmla="*/ 0 h 30"/>
                  <a:gd name="T4" fmla="*/ 0 w 199"/>
                  <a:gd name="T5" fmla="*/ 30 h 30"/>
                  <a:gd name="T6" fmla="*/ 199 w 199"/>
                  <a:gd name="T7" fmla="*/ 30 h 30"/>
                  <a:gd name="T8" fmla="*/ 199 w 199"/>
                  <a:gd name="T9" fmla="*/ 0 h 30"/>
                </a:gdLst>
                <a:ahLst/>
                <a:cxnLst>
                  <a:cxn ang="0">
                    <a:pos x="T0" y="T1"/>
                  </a:cxn>
                  <a:cxn ang="0">
                    <a:pos x="T2" y="T3"/>
                  </a:cxn>
                  <a:cxn ang="0">
                    <a:pos x="T4" y="T5"/>
                  </a:cxn>
                  <a:cxn ang="0">
                    <a:pos x="T6" y="T7"/>
                  </a:cxn>
                  <a:cxn ang="0">
                    <a:pos x="T8" y="T9"/>
                  </a:cxn>
                </a:cxnLst>
                <a:rect l="0" t="0" r="r" b="b"/>
                <a:pathLst>
                  <a:path w="199" h="30">
                    <a:moveTo>
                      <a:pt x="199" y="0"/>
                    </a:moveTo>
                    <a:lnTo>
                      <a:pt x="100" y="0"/>
                    </a:lnTo>
                    <a:lnTo>
                      <a:pt x="0" y="30"/>
                    </a:lnTo>
                    <a:lnTo>
                      <a:pt x="199" y="30"/>
                    </a:lnTo>
                    <a:lnTo>
                      <a:pt x="1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103D6C2C-9897-A598-C095-7FFA6E16F43C}"/>
                  </a:ext>
                </a:extLst>
              </p:cNvPr>
              <p:cNvSpPr>
                <a:spLocks noChangeArrowheads="1"/>
              </p:cNvSpPr>
              <p:nvPr/>
            </p:nvSpPr>
            <p:spPr bwMode="auto">
              <a:xfrm>
                <a:off x="2469" y="2879"/>
                <a:ext cx="982" cy="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1">
                <a:extLst>
                  <a:ext uri="{FF2B5EF4-FFF2-40B4-BE49-F238E27FC236}">
                    <a16:creationId xmlns:a16="http://schemas.microsoft.com/office/drawing/2014/main" id="{F89546FB-9778-E285-0DC6-185AB575BE08}"/>
                  </a:ext>
                </a:extLst>
              </p:cNvPr>
              <p:cNvSpPr>
                <a:spLocks noChangeArrowheads="1"/>
              </p:cNvSpPr>
              <p:nvPr/>
            </p:nvSpPr>
            <p:spPr bwMode="auto">
              <a:xfrm>
                <a:off x="2469" y="3035"/>
                <a:ext cx="982" cy="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4EA7BB81-A3EA-974F-0583-6302C2D61AE2}"/>
                  </a:ext>
                </a:extLst>
              </p:cNvPr>
              <p:cNvSpPr>
                <a:spLocks noChangeArrowheads="1"/>
              </p:cNvSpPr>
              <p:nvPr/>
            </p:nvSpPr>
            <p:spPr bwMode="auto">
              <a:xfrm>
                <a:off x="2858" y="1761"/>
                <a:ext cx="593" cy="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3">
                <a:extLst>
                  <a:ext uri="{FF2B5EF4-FFF2-40B4-BE49-F238E27FC236}">
                    <a16:creationId xmlns:a16="http://schemas.microsoft.com/office/drawing/2014/main" id="{1C1FAB90-77B1-E1C4-0612-DCF4FA39C4F1}"/>
                  </a:ext>
                </a:extLst>
              </p:cNvPr>
              <p:cNvSpPr>
                <a:spLocks noChangeArrowheads="1"/>
              </p:cNvSpPr>
              <p:nvPr/>
            </p:nvSpPr>
            <p:spPr bwMode="auto">
              <a:xfrm>
                <a:off x="2858" y="1868"/>
                <a:ext cx="593" cy="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13124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What is Long-Term Care (LTC)?</a:t>
            </a:r>
          </a:p>
        </p:txBody>
      </p:sp>
      <p:sp>
        <p:nvSpPr>
          <p:cNvPr id="2" name="TextBox 1">
            <a:extLst>
              <a:ext uri="{FF2B5EF4-FFF2-40B4-BE49-F238E27FC236}">
                <a16:creationId xmlns:a16="http://schemas.microsoft.com/office/drawing/2014/main" id="{555EC361-2D08-B641-4445-0FBEDFA4FCAA}"/>
              </a:ext>
            </a:extLst>
          </p:cNvPr>
          <p:cNvSpPr txBox="1"/>
          <p:nvPr/>
        </p:nvSpPr>
        <p:spPr>
          <a:xfrm>
            <a:off x="400359" y="1191967"/>
            <a:ext cx="8709042" cy="3176767"/>
          </a:xfrm>
          <a:prstGeom prst="rect">
            <a:avLst/>
          </a:prstGeom>
          <a:noFill/>
        </p:spPr>
        <p:txBody>
          <a:bodyPr wrap="square" rtlCol="0">
            <a:spAutoFit/>
          </a:bodyPr>
          <a:lstStyle/>
          <a:p>
            <a:r>
              <a:rPr lang="en-GB" sz="1400" dirty="0">
                <a:latin typeface="Franklin Gothic Book" panose="020B0503020102020204" pitchFamily="34" charset="0"/>
              </a:rPr>
              <a:t>Personal care or supervision needed by persons of all ages for an extended period of time. LTC is associated with the effects of aging, but may be needed at any time, due to an accident or illness.</a:t>
            </a:r>
          </a:p>
          <a:p>
            <a:endParaRPr lang="en-GB" sz="1400" dirty="0">
              <a:latin typeface="Franklin Gothic Book" panose="020B0503020102020204" pitchFamily="34" charset="0"/>
            </a:endParaRPr>
          </a:p>
          <a:p>
            <a:r>
              <a:rPr lang="en-GB" sz="1400" dirty="0">
                <a:latin typeface="Franklin Gothic Book" panose="020B0503020102020204" pitchFamily="34" charset="0"/>
              </a:rPr>
              <a:t>Some conditions that may require LTC:</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Head Injury</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Stroke</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Cancer</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Parkinson’s Disease</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Heart Disease</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Multiple Sclerosis</a:t>
            </a:r>
          </a:p>
          <a:p>
            <a:pPr marL="800100" lvl="1" indent="-342900">
              <a:lnSpc>
                <a:spcPct val="150000"/>
              </a:lnSpc>
              <a:buClr>
                <a:schemeClr val="accent3"/>
              </a:buClr>
              <a:buFont typeface="Arial" panose="020B0604020202020204" pitchFamily="34" charset="0"/>
              <a:buChar char="•"/>
            </a:pPr>
            <a:r>
              <a:rPr lang="en-GB" sz="1400" dirty="0">
                <a:latin typeface="Franklin Gothic Book" panose="020B0503020102020204" pitchFamily="34" charset="0"/>
              </a:rPr>
              <a:t>Alzheimer’s Disease / Dementia</a:t>
            </a:r>
          </a:p>
        </p:txBody>
      </p:sp>
    </p:spTree>
    <p:extLst>
      <p:ext uri="{BB962C8B-B14F-4D97-AF65-F5344CB8AC3E}">
        <p14:creationId xmlns:p14="http://schemas.microsoft.com/office/powerpoint/2010/main" val="152960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Who Will Need LTC?</a:t>
            </a:r>
          </a:p>
        </p:txBody>
      </p:sp>
      <p:cxnSp>
        <p:nvCxnSpPr>
          <p:cNvPr id="2" name="Straight Connector 1">
            <a:extLst>
              <a:ext uri="{FF2B5EF4-FFF2-40B4-BE49-F238E27FC236}">
                <a16:creationId xmlns:a16="http://schemas.microsoft.com/office/drawing/2014/main" id="{4232EAE8-D9E4-1689-461C-59BB3B10D343}"/>
              </a:ext>
            </a:extLst>
          </p:cNvPr>
          <p:cNvCxnSpPr/>
          <p:nvPr/>
        </p:nvCxnSpPr>
        <p:spPr>
          <a:xfrm>
            <a:off x="562668" y="24933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121132D-DD3F-BECF-9A77-08BD7FF7E8A2}"/>
              </a:ext>
            </a:extLst>
          </p:cNvPr>
          <p:cNvCxnSpPr/>
          <p:nvPr/>
        </p:nvCxnSpPr>
        <p:spPr>
          <a:xfrm>
            <a:off x="2968532" y="24933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CCBFB6-63CC-8A81-4A93-1941049ED7A3}"/>
              </a:ext>
            </a:extLst>
          </p:cNvPr>
          <p:cNvCxnSpPr/>
          <p:nvPr/>
        </p:nvCxnSpPr>
        <p:spPr>
          <a:xfrm>
            <a:off x="5470761" y="2493311"/>
            <a:ext cx="16463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6">
            <a:extLst>
              <a:ext uri="{FF2B5EF4-FFF2-40B4-BE49-F238E27FC236}">
                <a16:creationId xmlns:a16="http://schemas.microsoft.com/office/drawing/2014/main" id="{2AA22624-F51E-EE66-DB49-3EEEE46D2227}"/>
              </a:ext>
            </a:extLst>
          </p:cNvPr>
          <p:cNvSpPr>
            <a:spLocks noChangeAspect="1"/>
          </p:cNvSpPr>
          <p:nvPr/>
        </p:nvSpPr>
        <p:spPr bwMode="auto">
          <a:xfrm>
            <a:off x="857697" y="2034328"/>
            <a:ext cx="1779273" cy="1779273"/>
          </a:xfrm>
          <a:prstGeom prst="ellipse">
            <a:avLst/>
          </a:prstGeom>
          <a:solidFill>
            <a:schemeClr val="bg1"/>
          </a:solidFill>
          <a:ln w="571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9" name="Freeform 6">
            <a:extLst>
              <a:ext uri="{FF2B5EF4-FFF2-40B4-BE49-F238E27FC236}">
                <a16:creationId xmlns:a16="http://schemas.microsoft.com/office/drawing/2014/main" id="{C58A2F08-F6BD-2D52-07F3-9A5E5ECAF3EC}"/>
              </a:ext>
            </a:extLst>
          </p:cNvPr>
          <p:cNvSpPr>
            <a:spLocks noChangeAspect="1"/>
          </p:cNvSpPr>
          <p:nvPr/>
        </p:nvSpPr>
        <p:spPr bwMode="auto">
          <a:xfrm>
            <a:off x="1120388" y="2493311"/>
            <a:ext cx="1360950" cy="942246"/>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2800" b="1" dirty="0">
                <a:solidFill>
                  <a:schemeClr val="accent3"/>
                </a:solidFill>
                <a:latin typeface="Franklin Gothic Book" panose="020B0503020102020204" pitchFamily="34" charset="0"/>
              </a:rPr>
              <a:t>In-Home </a:t>
            </a:r>
            <a:br>
              <a:rPr lang="en-GB" sz="2800" b="1" dirty="0">
                <a:solidFill>
                  <a:schemeClr val="accent3"/>
                </a:solidFill>
                <a:latin typeface="Franklin Gothic Book" panose="020B0503020102020204" pitchFamily="34" charset="0"/>
              </a:rPr>
            </a:br>
            <a:r>
              <a:rPr lang="en-GB" sz="2800" b="1" dirty="0">
                <a:solidFill>
                  <a:schemeClr val="accent3"/>
                </a:solidFill>
                <a:latin typeface="Franklin Gothic Book" panose="020B0503020102020204" pitchFamily="34" charset="0"/>
              </a:rPr>
              <a:t>Care</a:t>
            </a:r>
          </a:p>
        </p:txBody>
      </p:sp>
      <p:sp>
        <p:nvSpPr>
          <p:cNvPr id="10" name="Freeform 6">
            <a:extLst>
              <a:ext uri="{FF2B5EF4-FFF2-40B4-BE49-F238E27FC236}">
                <a16:creationId xmlns:a16="http://schemas.microsoft.com/office/drawing/2014/main" id="{00D0F567-EE0F-CB19-C539-18994761252A}"/>
              </a:ext>
            </a:extLst>
          </p:cNvPr>
          <p:cNvSpPr>
            <a:spLocks noChangeAspect="1"/>
          </p:cNvSpPr>
          <p:nvPr/>
        </p:nvSpPr>
        <p:spPr bwMode="auto">
          <a:xfrm>
            <a:off x="3650761" y="2034328"/>
            <a:ext cx="1779273" cy="1779273"/>
          </a:xfrm>
          <a:prstGeom prst="ellipse">
            <a:avLst/>
          </a:prstGeom>
          <a:solidFill>
            <a:schemeClr val="bg1"/>
          </a:solidFill>
          <a:ln w="571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11" name="Freeform 6">
            <a:extLst>
              <a:ext uri="{FF2B5EF4-FFF2-40B4-BE49-F238E27FC236}">
                <a16:creationId xmlns:a16="http://schemas.microsoft.com/office/drawing/2014/main" id="{65B4A876-ECA1-B85F-95AC-2D704B73BC0C}"/>
              </a:ext>
            </a:extLst>
          </p:cNvPr>
          <p:cNvSpPr>
            <a:spLocks noChangeAspect="1"/>
          </p:cNvSpPr>
          <p:nvPr/>
        </p:nvSpPr>
        <p:spPr bwMode="auto">
          <a:xfrm>
            <a:off x="3918136" y="2493311"/>
            <a:ext cx="1351588" cy="942246"/>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2800" b="1" dirty="0">
                <a:solidFill>
                  <a:schemeClr val="accent3"/>
                </a:solidFill>
                <a:latin typeface="Franklin Gothic Book" panose="020B0503020102020204" pitchFamily="34" charset="0"/>
              </a:rPr>
              <a:t>Assisted </a:t>
            </a:r>
            <a:br>
              <a:rPr lang="en-GB" sz="2800" b="1" dirty="0">
                <a:solidFill>
                  <a:schemeClr val="accent3"/>
                </a:solidFill>
                <a:latin typeface="Franklin Gothic Book" panose="020B0503020102020204" pitchFamily="34" charset="0"/>
              </a:rPr>
            </a:br>
            <a:r>
              <a:rPr lang="en-GB" sz="2800" b="1" dirty="0">
                <a:solidFill>
                  <a:schemeClr val="accent3"/>
                </a:solidFill>
                <a:latin typeface="Franklin Gothic Book" panose="020B0503020102020204" pitchFamily="34" charset="0"/>
              </a:rPr>
              <a:t>Living</a:t>
            </a:r>
          </a:p>
        </p:txBody>
      </p:sp>
      <p:sp>
        <p:nvSpPr>
          <p:cNvPr id="12" name="Right Arrow 72">
            <a:extLst>
              <a:ext uri="{FF2B5EF4-FFF2-40B4-BE49-F238E27FC236}">
                <a16:creationId xmlns:a16="http://schemas.microsoft.com/office/drawing/2014/main" id="{965C0E55-061B-950A-44FD-FD6CBB57F3B1}"/>
              </a:ext>
            </a:extLst>
          </p:cNvPr>
          <p:cNvSpPr/>
          <p:nvPr/>
        </p:nvSpPr>
        <p:spPr bwMode="auto">
          <a:xfrm>
            <a:off x="2560859" y="2544661"/>
            <a:ext cx="1230860" cy="758606"/>
          </a:xfrm>
          <a:prstGeom prst="rightArrow">
            <a:avLst/>
          </a:prstGeom>
          <a:solidFill>
            <a:schemeClr val="accent1">
              <a:lumMod val="75000"/>
            </a:schemeClr>
          </a:solidFill>
          <a:ln w="38100" cap="rnd" cmpd="sng" algn="ctr">
            <a:solidFill>
              <a:schemeClr val="accent1">
                <a:lumMod val="7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13" name="Freeform 6">
            <a:extLst>
              <a:ext uri="{FF2B5EF4-FFF2-40B4-BE49-F238E27FC236}">
                <a16:creationId xmlns:a16="http://schemas.microsoft.com/office/drawing/2014/main" id="{63DC02F2-5526-265E-B0BC-AC9B3905DCE3}"/>
              </a:ext>
            </a:extLst>
          </p:cNvPr>
          <p:cNvSpPr>
            <a:spLocks noChangeAspect="1"/>
          </p:cNvSpPr>
          <p:nvPr/>
        </p:nvSpPr>
        <p:spPr bwMode="auto">
          <a:xfrm>
            <a:off x="6459080" y="2034328"/>
            <a:ext cx="1779273" cy="1779273"/>
          </a:xfrm>
          <a:prstGeom prst="ellipse">
            <a:avLst/>
          </a:prstGeom>
          <a:solidFill>
            <a:schemeClr val="bg1"/>
          </a:solidFill>
          <a:ln w="57150">
            <a:solidFill>
              <a:schemeClr val="accent1">
                <a:lumMod val="75000"/>
              </a:schemeClr>
            </a:solidFill>
            <a:round/>
            <a:headEnd/>
            <a:tailEnd/>
          </a:ln>
        </p:spPr>
        <p:txBody>
          <a:bodyPr vert="horz" wrap="none" lIns="91440" tIns="91440" rIns="91440" bIns="91440" numCol="1" anchor="ctr" anchorCtr="0" compatLnSpc="1">
            <a:prstTxWarp prst="textNoShape">
              <a:avLst/>
            </a:prstTxWarp>
          </a:bodyPr>
          <a:lstStyle/>
          <a:p>
            <a:pPr algn="ctr">
              <a:lnSpc>
                <a:spcPct val="114000"/>
              </a:lnSpc>
            </a:pPr>
            <a:endParaRPr lang="en-GB" sz="1400" b="1" dirty="0">
              <a:solidFill>
                <a:srgbClr val="FFFFFF"/>
              </a:solidFill>
            </a:endParaRPr>
          </a:p>
        </p:txBody>
      </p:sp>
      <p:sp>
        <p:nvSpPr>
          <p:cNvPr id="15" name="Freeform 6">
            <a:extLst>
              <a:ext uri="{FF2B5EF4-FFF2-40B4-BE49-F238E27FC236}">
                <a16:creationId xmlns:a16="http://schemas.microsoft.com/office/drawing/2014/main" id="{14105BE9-93AD-BA7B-0130-6523E012FAE7}"/>
              </a:ext>
            </a:extLst>
          </p:cNvPr>
          <p:cNvSpPr>
            <a:spLocks noChangeAspect="1"/>
          </p:cNvSpPr>
          <p:nvPr/>
        </p:nvSpPr>
        <p:spPr bwMode="auto">
          <a:xfrm>
            <a:off x="6772621" y="2493311"/>
            <a:ext cx="1259254" cy="942246"/>
          </a:xfrm>
          <a:prstGeom prst="rect">
            <a:avLst/>
          </a:prstGeom>
          <a:noFill/>
          <a:ln w="6350">
            <a:noFill/>
            <a:round/>
            <a:headEnd/>
            <a:tailEnd/>
          </a:ln>
        </p:spPr>
        <p:txBody>
          <a:bodyPr vert="horz" wrap="none" lIns="0" tIns="0" rIns="0" bIns="0" numCol="1" anchor="t" anchorCtr="0" compatLnSpc="1">
            <a:prstTxWarp prst="textNoShape">
              <a:avLst/>
            </a:prstTxWarp>
            <a:spAutoFit/>
          </a:bodyPr>
          <a:lstStyle/>
          <a:p>
            <a:pPr algn="ctr">
              <a:lnSpc>
                <a:spcPct val="114000"/>
              </a:lnSpc>
            </a:pPr>
            <a:r>
              <a:rPr lang="en-GB" sz="2800" b="1" dirty="0">
                <a:solidFill>
                  <a:schemeClr val="accent3"/>
                </a:solidFill>
                <a:latin typeface="Franklin Gothic Book" panose="020B0503020102020204" pitchFamily="34" charset="0"/>
              </a:rPr>
              <a:t>Nursing </a:t>
            </a:r>
            <a:br>
              <a:rPr lang="en-GB" sz="2800" b="1" dirty="0">
                <a:solidFill>
                  <a:schemeClr val="accent3"/>
                </a:solidFill>
                <a:latin typeface="Franklin Gothic Book" panose="020B0503020102020204" pitchFamily="34" charset="0"/>
              </a:rPr>
            </a:br>
            <a:r>
              <a:rPr lang="en-GB" sz="2800" b="1" dirty="0">
                <a:solidFill>
                  <a:schemeClr val="accent3"/>
                </a:solidFill>
                <a:latin typeface="Franklin Gothic Book" panose="020B0503020102020204" pitchFamily="34" charset="0"/>
              </a:rPr>
              <a:t>Home</a:t>
            </a:r>
          </a:p>
        </p:txBody>
      </p:sp>
      <p:sp>
        <p:nvSpPr>
          <p:cNvPr id="16" name="Right Arrow 75">
            <a:extLst>
              <a:ext uri="{FF2B5EF4-FFF2-40B4-BE49-F238E27FC236}">
                <a16:creationId xmlns:a16="http://schemas.microsoft.com/office/drawing/2014/main" id="{78296FA0-74A5-5C3D-6B6C-63600D6929D5}"/>
              </a:ext>
            </a:extLst>
          </p:cNvPr>
          <p:cNvSpPr/>
          <p:nvPr/>
        </p:nvSpPr>
        <p:spPr bwMode="auto">
          <a:xfrm>
            <a:off x="5353923" y="2544661"/>
            <a:ext cx="1230860" cy="758606"/>
          </a:xfrm>
          <a:prstGeom prst="rightArrow">
            <a:avLst/>
          </a:prstGeom>
          <a:solidFill>
            <a:schemeClr val="accent1">
              <a:lumMod val="75000"/>
            </a:schemeClr>
          </a:solidFill>
          <a:ln w="38100" cap="rnd" cmpd="sng" algn="ctr">
            <a:solidFill>
              <a:schemeClr val="accent1">
                <a:lumMod val="7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Garamond" charset="0"/>
            </a:endParaRPr>
          </a:p>
        </p:txBody>
      </p:sp>
      <p:sp>
        <p:nvSpPr>
          <p:cNvPr id="17" name="Text Placeholder 4">
            <a:extLst>
              <a:ext uri="{FF2B5EF4-FFF2-40B4-BE49-F238E27FC236}">
                <a16:creationId xmlns:a16="http://schemas.microsoft.com/office/drawing/2014/main" id="{545F6C75-DFA0-E307-29E6-9DE6627AB03F}"/>
              </a:ext>
            </a:extLst>
          </p:cNvPr>
          <p:cNvSpPr txBox="1">
            <a:spLocks/>
          </p:cNvSpPr>
          <p:nvPr/>
        </p:nvSpPr>
        <p:spPr>
          <a:xfrm>
            <a:off x="457201" y="4763311"/>
            <a:ext cx="7977882" cy="275908"/>
          </a:xfrm>
          <a:prstGeom prst="rect">
            <a:avLst/>
          </a:prstGeom>
        </p:spPr>
        <p:txBody>
          <a:bodyPr>
            <a:normAutofit/>
          </a:bodyPr>
          <a:lstStyle>
            <a:lvl1pPr marL="227013" indent="-227013" algn="l" defTabSz="1068388" rtl="0" eaLnBrk="1" fontAlgn="base" hangingPunct="1">
              <a:spcBef>
                <a:spcPts val="883"/>
              </a:spcBef>
              <a:spcAft>
                <a:spcPct val="0"/>
              </a:spcAft>
              <a:buClr>
                <a:srgbClr val="002060"/>
              </a:buClr>
              <a:buSzPct val="110000"/>
              <a:buFont typeface="Arial"/>
              <a:buChar char="•"/>
              <a:defRPr sz="1200">
                <a:solidFill>
                  <a:schemeClr val="tx1"/>
                </a:solidFill>
                <a:latin typeface="Arial"/>
                <a:ea typeface="MS PGothic" pitchFamily="34" charset="-128"/>
                <a:cs typeface="Arial"/>
              </a:defRPr>
            </a:lvl1pPr>
            <a:lvl2pPr marL="455613" indent="-227013" algn="l" defTabSz="1068388" rtl="0" eaLnBrk="1" fontAlgn="base" hangingPunct="1">
              <a:spcBef>
                <a:spcPts val="883"/>
              </a:spcBef>
              <a:spcAft>
                <a:spcPct val="0"/>
              </a:spcAft>
              <a:buClr>
                <a:schemeClr val="accent2"/>
              </a:buClr>
              <a:buSzPct val="110000"/>
              <a:buFont typeface="Arial"/>
              <a:buChar char="•"/>
              <a:tabLst/>
              <a:defRPr sz="1200" b="0" baseline="0">
                <a:solidFill>
                  <a:schemeClr val="tx1"/>
                </a:solidFill>
                <a:latin typeface="Arial"/>
                <a:ea typeface="MS PGothic" pitchFamily="34" charset="-128"/>
                <a:cs typeface="Arial"/>
              </a:defRPr>
            </a:lvl2pPr>
            <a:lvl3pPr marL="684213" indent="-227013" algn="l" defTabSz="1068388" rtl="0" eaLnBrk="1" fontAlgn="base" hangingPunct="1">
              <a:spcBef>
                <a:spcPts val="883"/>
              </a:spcBef>
              <a:spcAft>
                <a:spcPct val="0"/>
              </a:spcAft>
              <a:buClr>
                <a:schemeClr val="accent3"/>
              </a:buClr>
              <a:buSzPct val="110000"/>
              <a:buFont typeface="Arial"/>
              <a:buChar char="•"/>
              <a:defRPr sz="1200">
                <a:solidFill>
                  <a:schemeClr val="tx1"/>
                </a:solidFill>
                <a:latin typeface="Arial"/>
                <a:ea typeface="MS PGothic" pitchFamily="34" charset="-128"/>
                <a:cs typeface="Arial"/>
              </a:defRPr>
            </a:lvl3pPr>
            <a:lvl4pPr marL="923925" indent="-227013" algn="l" defTabSz="1068388" rtl="0" eaLnBrk="1" fontAlgn="base" hangingPunct="1">
              <a:spcBef>
                <a:spcPts val="883"/>
              </a:spcBef>
              <a:spcAft>
                <a:spcPct val="0"/>
              </a:spcAft>
              <a:buClr>
                <a:schemeClr val="accent4"/>
              </a:buClr>
              <a:buSzPct val="110000"/>
              <a:buFont typeface="Arial"/>
              <a:buChar char="•"/>
              <a:defRPr sz="1200">
                <a:solidFill>
                  <a:schemeClr val="tx1"/>
                </a:solidFill>
                <a:latin typeface="Arial"/>
                <a:ea typeface="MS PGothic" pitchFamily="34" charset="-128"/>
                <a:cs typeface="Arial"/>
              </a:defRPr>
            </a:lvl4pPr>
            <a:lvl5pPr marL="904875" indent="-217488" algn="l" defTabSz="1068388" rtl="0" eaLnBrk="1" fontAlgn="base" hangingPunct="1">
              <a:spcBef>
                <a:spcPts val="883"/>
              </a:spcBef>
              <a:spcAft>
                <a:spcPct val="0"/>
              </a:spcAft>
              <a:buClr>
                <a:schemeClr val="accent3"/>
              </a:buClr>
              <a:buSzPct val="110000"/>
              <a:buFont typeface="Arial"/>
              <a:buChar char="•"/>
              <a:defRPr sz="1400">
                <a:solidFill>
                  <a:schemeClr val="accent3"/>
                </a:solidFill>
                <a:latin typeface="Arial"/>
                <a:ea typeface="MS PGothic" pitchFamily="34" charset="-128"/>
                <a:cs typeface="Arial"/>
              </a:defRPr>
            </a:lvl5pPr>
            <a:lvl6pPr marL="13620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6pPr>
            <a:lvl7pPr marL="18192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7pPr>
            <a:lvl8pPr marL="22764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8pPr>
            <a:lvl9pPr marL="27336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9pPr>
          </a:lstStyle>
          <a:p>
            <a:pPr marL="0" indent="0">
              <a:buSzPct val="100000"/>
              <a:buNone/>
              <a:defRPr/>
            </a:pPr>
            <a:r>
              <a:rPr lang="en-GB" sz="800" kern="0" dirty="0">
                <a:latin typeface="Franklin Gothic Book" panose="020B0503020102020204" pitchFamily="34" charset="0"/>
              </a:rPr>
              <a:t>* Long-Term Services and Supports for Older Americans: Risks and Financing Research Brief, Judith Dey, August 2022.</a:t>
            </a:r>
          </a:p>
        </p:txBody>
      </p:sp>
      <p:sp>
        <p:nvSpPr>
          <p:cNvPr id="18" name="TextBox 17">
            <a:extLst>
              <a:ext uri="{FF2B5EF4-FFF2-40B4-BE49-F238E27FC236}">
                <a16:creationId xmlns:a16="http://schemas.microsoft.com/office/drawing/2014/main" id="{716CB638-41FA-24A9-8D5D-1E51DC576887}"/>
              </a:ext>
            </a:extLst>
          </p:cNvPr>
          <p:cNvSpPr txBox="1"/>
          <p:nvPr/>
        </p:nvSpPr>
        <p:spPr>
          <a:xfrm>
            <a:off x="457201" y="996529"/>
            <a:ext cx="7915883" cy="307777"/>
          </a:xfrm>
          <a:prstGeom prst="rect">
            <a:avLst/>
          </a:prstGeom>
          <a:noFill/>
        </p:spPr>
        <p:txBody>
          <a:bodyPr wrap="square" lIns="0" tIns="0" rIns="0" bIns="0" rtlCol="0">
            <a:spAutoFit/>
          </a:bodyPr>
          <a:lstStyle/>
          <a:p>
            <a:r>
              <a:rPr lang="en-GB" sz="2000" dirty="0">
                <a:latin typeface="Franklin Gothic Book" panose="020B0503020102020204" pitchFamily="34" charset="0"/>
              </a:rPr>
              <a:t>1 out of every 5 people ages 65+ will need LTC for more than five years.</a:t>
            </a:r>
            <a:r>
              <a:rPr lang="en-GB" sz="2400" baseline="30000" dirty="0">
                <a:latin typeface="Franklin Gothic Book" panose="020B0503020102020204" pitchFamily="34" charset="0"/>
              </a:rPr>
              <a:t>*</a:t>
            </a:r>
          </a:p>
        </p:txBody>
      </p:sp>
    </p:spTree>
    <p:extLst>
      <p:ext uri="{BB962C8B-B14F-4D97-AF65-F5344CB8AC3E}">
        <p14:creationId xmlns:p14="http://schemas.microsoft.com/office/powerpoint/2010/main" val="404027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6200000">
            <a:off x="8081375" y="1348946"/>
            <a:ext cx="448687" cy="1347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INOT"/>
            </a:endParaRPr>
          </a:p>
        </p:txBody>
      </p:sp>
      <p:sp>
        <p:nvSpPr>
          <p:cNvPr id="4" name="Title 3"/>
          <p:cNvSpPr>
            <a:spLocks noGrp="1"/>
          </p:cNvSpPr>
          <p:nvPr>
            <p:ph type="title"/>
          </p:nvPr>
        </p:nvSpPr>
        <p:spPr/>
        <p:txBody>
          <a:bodyPr>
            <a:normAutofit/>
          </a:bodyPr>
          <a:lstStyle/>
          <a:p>
            <a:r>
              <a:rPr lang="en-US" sz="2200" b="0"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rPr>
              <a:t>The Costs of LTC Across the U.S.</a:t>
            </a:r>
          </a:p>
        </p:txBody>
      </p:sp>
      <p:grpSp>
        <p:nvGrpSpPr>
          <p:cNvPr id="76" name="Group 75">
            <a:extLst>
              <a:ext uri="{FF2B5EF4-FFF2-40B4-BE49-F238E27FC236}">
                <a16:creationId xmlns:a16="http://schemas.microsoft.com/office/drawing/2014/main" id="{556783E0-432C-E0C4-48A5-61BB4EDADF7E}"/>
              </a:ext>
            </a:extLst>
          </p:cNvPr>
          <p:cNvGrpSpPr/>
          <p:nvPr/>
        </p:nvGrpSpPr>
        <p:grpSpPr>
          <a:xfrm>
            <a:off x="1420324" y="1125185"/>
            <a:ext cx="5966356" cy="3847388"/>
            <a:chOff x="1598366" y="1839651"/>
            <a:chExt cx="5447979" cy="3513115"/>
          </a:xfrm>
        </p:grpSpPr>
        <p:sp>
          <p:nvSpPr>
            <p:cNvPr id="77" name="287421.75634.37565.751">
              <a:extLst>
                <a:ext uri="{FF2B5EF4-FFF2-40B4-BE49-F238E27FC236}">
                  <a16:creationId xmlns:a16="http://schemas.microsoft.com/office/drawing/2014/main" id="{5A965E59-2E5E-D324-C5F0-8C2CCED52A37}"/>
                </a:ext>
              </a:extLst>
            </p:cNvPr>
            <p:cNvSpPr>
              <a:spLocks noChangeArrowheads="1"/>
            </p:cNvSpPr>
            <p:nvPr>
              <p:custDataLst>
                <p:tags r:id="rId123"/>
              </p:custDataLst>
            </p:nvPr>
          </p:nvSpPr>
          <p:spPr bwMode="auto">
            <a:xfrm>
              <a:off x="5903119" y="4622213"/>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FL</a:t>
              </a:r>
            </a:p>
          </p:txBody>
        </p:sp>
        <p:sp>
          <p:nvSpPr>
            <p:cNvPr id="78" name="288374.375400.8756.1257.751">
              <a:extLst>
                <a:ext uri="{FF2B5EF4-FFF2-40B4-BE49-F238E27FC236}">
                  <a16:creationId xmlns:a16="http://schemas.microsoft.com/office/drawing/2014/main" id="{4CEF55A4-E170-8F30-B837-838776085432}"/>
                </a:ext>
              </a:extLst>
            </p:cNvPr>
            <p:cNvSpPr>
              <a:spLocks noChangeArrowheads="1"/>
            </p:cNvSpPr>
            <p:nvPr>
              <p:custDataLst>
                <p:tags r:id="rId124"/>
              </p:custDataLst>
            </p:nvPr>
          </p:nvSpPr>
          <p:spPr bwMode="auto">
            <a:xfrm>
              <a:off x="2985475" y="3838773"/>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NM</a:t>
              </a:r>
            </a:p>
          </p:txBody>
        </p:sp>
        <p:sp>
          <p:nvSpPr>
            <p:cNvPr id="80" name="291409467.7566.3751">
              <a:extLst>
                <a:ext uri="{FF2B5EF4-FFF2-40B4-BE49-F238E27FC236}">
                  <a16:creationId xmlns:a16="http://schemas.microsoft.com/office/drawing/2014/main" id="{C77AA071-C27F-BD18-5DE4-F611CE4721C3}"/>
                </a:ext>
              </a:extLst>
            </p:cNvPr>
            <p:cNvSpPr>
              <a:spLocks noChangeArrowheads="1"/>
            </p:cNvSpPr>
            <p:nvPr>
              <p:custDataLst>
                <p:tags r:id="rId125"/>
              </p:custDataLst>
            </p:nvPr>
          </p:nvSpPr>
          <p:spPr bwMode="auto">
            <a:xfrm>
              <a:off x="3772152" y="4320587"/>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TX</a:t>
              </a:r>
            </a:p>
          </p:txBody>
        </p:sp>
        <p:sp>
          <p:nvSpPr>
            <p:cNvPr id="81" name="292361.375486.87567.251">
              <a:extLst>
                <a:ext uri="{FF2B5EF4-FFF2-40B4-BE49-F238E27FC236}">
                  <a16:creationId xmlns:a16="http://schemas.microsoft.com/office/drawing/2014/main" id="{15BC1027-BAB2-4C22-7DD5-74FB2585A291}"/>
                </a:ext>
              </a:extLst>
            </p:cNvPr>
            <p:cNvSpPr>
              <a:spLocks noChangeArrowheads="1"/>
            </p:cNvSpPr>
            <p:nvPr>
              <p:custDataLst>
                <p:tags r:id="rId126"/>
              </p:custDataLst>
            </p:nvPr>
          </p:nvSpPr>
          <p:spPr bwMode="auto">
            <a:xfrm>
              <a:off x="3985997" y="3757728"/>
              <a:ext cx="11709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OK</a:t>
              </a:r>
            </a:p>
          </p:txBody>
        </p:sp>
        <p:sp>
          <p:nvSpPr>
            <p:cNvPr id="82" name="293328.25474.12566.6251">
              <a:extLst>
                <a:ext uri="{FF2B5EF4-FFF2-40B4-BE49-F238E27FC236}">
                  <a16:creationId xmlns:a16="http://schemas.microsoft.com/office/drawing/2014/main" id="{DCF14994-0478-8387-B33C-69E5210C5E2E}"/>
                </a:ext>
              </a:extLst>
            </p:cNvPr>
            <p:cNvSpPr>
              <a:spLocks noChangeArrowheads="1"/>
            </p:cNvSpPr>
            <p:nvPr>
              <p:custDataLst>
                <p:tags r:id="rId127"/>
              </p:custDataLst>
            </p:nvPr>
          </p:nvSpPr>
          <p:spPr bwMode="auto">
            <a:xfrm>
              <a:off x="3890996" y="3332239"/>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KS</a:t>
              </a:r>
            </a:p>
          </p:txBody>
        </p:sp>
        <p:sp>
          <p:nvSpPr>
            <p:cNvPr id="83" name="294292.5461.756.12571">
              <a:extLst>
                <a:ext uri="{FF2B5EF4-FFF2-40B4-BE49-F238E27FC236}">
                  <a16:creationId xmlns:a16="http://schemas.microsoft.com/office/drawing/2014/main" id="{08E27DF6-6644-8559-7887-797D5C5779C3}"/>
                </a:ext>
              </a:extLst>
            </p:cNvPr>
            <p:cNvSpPr>
              <a:spLocks noChangeArrowheads="1"/>
            </p:cNvSpPr>
            <p:nvPr>
              <p:custDataLst>
                <p:tags r:id="rId128"/>
              </p:custDataLst>
            </p:nvPr>
          </p:nvSpPr>
          <p:spPr bwMode="auto">
            <a:xfrm>
              <a:off x="3729989" y="2913504"/>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NE</a:t>
              </a:r>
            </a:p>
          </p:txBody>
        </p:sp>
        <p:sp>
          <p:nvSpPr>
            <p:cNvPr id="84" name="295252.375445.75671">
              <a:extLst>
                <a:ext uri="{FF2B5EF4-FFF2-40B4-BE49-F238E27FC236}">
                  <a16:creationId xmlns:a16="http://schemas.microsoft.com/office/drawing/2014/main" id="{9A3B6370-243B-A129-22C0-E26F0CC8B724}"/>
                </a:ext>
              </a:extLst>
            </p:cNvPr>
            <p:cNvSpPr>
              <a:spLocks noChangeArrowheads="1"/>
            </p:cNvSpPr>
            <p:nvPr>
              <p:custDataLst>
                <p:tags r:id="rId129"/>
              </p:custDataLst>
            </p:nvPr>
          </p:nvSpPr>
          <p:spPr bwMode="auto">
            <a:xfrm>
              <a:off x="3716353" y="2545422"/>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SD</a:t>
              </a:r>
            </a:p>
          </p:txBody>
        </p:sp>
        <p:sp>
          <p:nvSpPr>
            <p:cNvPr id="85" name="296225.5463.7567.1251">
              <a:extLst>
                <a:ext uri="{FF2B5EF4-FFF2-40B4-BE49-F238E27FC236}">
                  <a16:creationId xmlns:a16="http://schemas.microsoft.com/office/drawing/2014/main" id="{44C09D24-C1EC-F4EA-FBCC-E7C18BBEE8CE}"/>
                </a:ext>
              </a:extLst>
            </p:cNvPr>
            <p:cNvSpPr>
              <a:spLocks noChangeArrowheads="1"/>
            </p:cNvSpPr>
            <p:nvPr>
              <p:custDataLst>
                <p:tags r:id="rId130"/>
              </p:custDataLst>
            </p:nvPr>
          </p:nvSpPr>
          <p:spPr bwMode="auto">
            <a:xfrm>
              <a:off x="3718716" y="2101360"/>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ND</a:t>
              </a:r>
            </a:p>
          </p:txBody>
        </p:sp>
        <p:sp>
          <p:nvSpPr>
            <p:cNvPr id="86" name="297222.625401.567.1251">
              <a:extLst>
                <a:ext uri="{FF2B5EF4-FFF2-40B4-BE49-F238E27FC236}">
                  <a16:creationId xmlns:a16="http://schemas.microsoft.com/office/drawing/2014/main" id="{EED84E0F-682E-7CE6-00AD-0870AF379254}"/>
                </a:ext>
              </a:extLst>
            </p:cNvPr>
            <p:cNvSpPr>
              <a:spLocks noChangeArrowheads="1"/>
            </p:cNvSpPr>
            <p:nvPr>
              <p:custDataLst>
                <p:tags r:id="rId131"/>
              </p:custDataLst>
            </p:nvPr>
          </p:nvSpPr>
          <p:spPr bwMode="auto">
            <a:xfrm>
              <a:off x="2845787" y="2072657"/>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MT</a:t>
              </a:r>
            </a:p>
          </p:txBody>
        </p:sp>
        <p:sp>
          <p:nvSpPr>
            <p:cNvPr id="87" name="298271.12540068.1251">
              <a:extLst>
                <a:ext uri="{FF2B5EF4-FFF2-40B4-BE49-F238E27FC236}">
                  <a16:creationId xmlns:a16="http://schemas.microsoft.com/office/drawing/2014/main" id="{7AB3B33E-C6A6-41AD-8ABD-25BC14E9F291}"/>
                </a:ext>
              </a:extLst>
            </p:cNvPr>
            <p:cNvSpPr>
              <a:spLocks noChangeArrowheads="1"/>
            </p:cNvSpPr>
            <p:nvPr>
              <p:custDataLst>
                <p:tags r:id="rId132"/>
              </p:custDataLst>
            </p:nvPr>
          </p:nvSpPr>
          <p:spPr bwMode="auto">
            <a:xfrm>
              <a:off x="2970116" y="2651795"/>
              <a:ext cx="12441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WY</a:t>
              </a:r>
            </a:p>
          </p:txBody>
        </p:sp>
        <p:sp>
          <p:nvSpPr>
            <p:cNvPr id="88" name="299317.625428.87567.51">
              <a:extLst>
                <a:ext uri="{FF2B5EF4-FFF2-40B4-BE49-F238E27FC236}">
                  <a16:creationId xmlns:a16="http://schemas.microsoft.com/office/drawing/2014/main" id="{9B92E04A-1F08-0F78-7E27-89B3D2C33908}"/>
                </a:ext>
              </a:extLst>
            </p:cNvPr>
            <p:cNvSpPr>
              <a:spLocks noChangeArrowheads="1"/>
            </p:cNvSpPr>
            <p:nvPr>
              <p:custDataLst>
                <p:tags r:id="rId133"/>
              </p:custDataLst>
            </p:nvPr>
          </p:nvSpPr>
          <p:spPr bwMode="auto">
            <a:xfrm>
              <a:off x="3122018" y="3220801"/>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CO</a:t>
              </a:r>
            </a:p>
          </p:txBody>
        </p:sp>
        <p:sp>
          <p:nvSpPr>
            <p:cNvPr id="89" name="300312360.2566.6251">
              <a:extLst>
                <a:ext uri="{FF2B5EF4-FFF2-40B4-BE49-F238E27FC236}">
                  <a16:creationId xmlns:a16="http://schemas.microsoft.com/office/drawing/2014/main" id="{BC14BAD6-8352-826C-F220-B887685C0D1D}"/>
                </a:ext>
              </a:extLst>
            </p:cNvPr>
            <p:cNvSpPr>
              <a:spLocks noChangeArrowheads="1"/>
            </p:cNvSpPr>
            <p:nvPr>
              <p:custDataLst>
                <p:tags r:id="rId134"/>
              </p:custDataLst>
            </p:nvPr>
          </p:nvSpPr>
          <p:spPr bwMode="auto">
            <a:xfrm>
              <a:off x="2501573" y="3072218"/>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UT</a:t>
              </a:r>
            </a:p>
          </p:txBody>
        </p:sp>
        <p:sp>
          <p:nvSpPr>
            <p:cNvPr id="90" name="301252348.75651">
              <a:extLst>
                <a:ext uri="{FF2B5EF4-FFF2-40B4-BE49-F238E27FC236}">
                  <a16:creationId xmlns:a16="http://schemas.microsoft.com/office/drawing/2014/main" id="{64DD8A9D-E5D2-FF7A-A85A-0A23DE89E4B3}"/>
                </a:ext>
              </a:extLst>
            </p:cNvPr>
            <p:cNvSpPr>
              <a:spLocks noChangeArrowheads="1"/>
            </p:cNvSpPr>
            <p:nvPr>
              <p:custDataLst>
                <p:tags r:id="rId135"/>
              </p:custDataLst>
            </p:nvPr>
          </p:nvSpPr>
          <p:spPr bwMode="auto">
            <a:xfrm>
              <a:off x="2317759" y="2435673"/>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ID</a:t>
              </a:r>
            </a:p>
          </p:txBody>
        </p:sp>
        <p:sp>
          <p:nvSpPr>
            <p:cNvPr id="91" name="302359.75352.12566.3751">
              <a:extLst>
                <a:ext uri="{FF2B5EF4-FFF2-40B4-BE49-F238E27FC236}">
                  <a16:creationId xmlns:a16="http://schemas.microsoft.com/office/drawing/2014/main" id="{89ABFCEC-386E-21CC-1E3C-E799231AC576}"/>
                </a:ext>
              </a:extLst>
            </p:cNvPr>
            <p:cNvSpPr>
              <a:spLocks noChangeArrowheads="1"/>
            </p:cNvSpPr>
            <p:nvPr>
              <p:custDataLst>
                <p:tags r:id="rId136"/>
              </p:custDataLst>
            </p:nvPr>
          </p:nvSpPr>
          <p:spPr bwMode="auto">
            <a:xfrm>
              <a:off x="2365315" y="3793185"/>
              <a:ext cx="9807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AZ</a:t>
              </a:r>
            </a:p>
          </p:txBody>
        </p:sp>
        <p:sp>
          <p:nvSpPr>
            <p:cNvPr id="92" name="303299.25315.375671">
              <a:extLst>
                <a:ext uri="{FF2B5EF4-FFF2-40B4-BE49-F238E27FC236}">
                  <a16:creationId xmlns:a16="http://schemas.microsoft.com/office/drawing/2014/main" id="{665746C9-38CB-A6FB-B50E-62B05F6F6FA3}"/>
                </a:ext>
              </a:extLst>
            </p:cNvPr>
            <p:cNvSpPr>
              <a:spLocks noChangeArrowheads="1"/>
            </p:cNvSpPr>
            <p:nvPr>
              <p:custDataLst>
                <p:tags r:id="rId137"/>
              </p:custDataLst>
            </p:nvPr>
          </p:nvSpPr>
          <p:spPr bwMode="auto">
            <a:xfrm>
              <a:off x="1954345" y="2972600"/>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NV</a:t>
              </a:r>
            </a:p>
          </p:txBody>
        </p:sp>
        <p:sp>
          <p:nvSpPr>
            <p:cNvPr id="93" name="304211.125304.62568.1251">
              <a:extLst>
                <a:ext uri="{FF2B5EF4-FFF2-40B4-BE49-F238E27FC236}">
                  <a16:creationId xmlns:a16="http://schemas.microsoft.com/office/drawing/2014/main" id="{14CCF5DE-2F7D-4ED1-3AC3-646B19071A11}"/>
                </a:ext>
              </a:extLst>
            </p:cNvPr>
            <p:cNvSpPr>
              <a:spLocks noChangeArrowheads="1"/>
            </p:cNvSpPr>
            <p:nvPr>
              <p:custDataLst>
                <p:tags r:id="rId138"/>
              </p:custDataLst>
            </p:nvPr>
          </p:nvSpPr>
          <p:spPr bwMode="auto">
            <a:xfrm>
              <a:off x="1860875" y="1839651"/>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WA</a:t>
              </a:r>
            </a:p>
          </p:txBody>
        </p:sp>
        <p:sp>
          <p:nvSpPr>
            <p:cNvPr id="94" name="305328.625286.5671">
              <a:extLst>
                <a:ext uri="{FF2B5EF4-FFF2-40B4-BE49-F238E27FC236}">
                  <a16:creationId xmlns:a16="http://schemas.microsoft.com/office/drawing/2014/main" id="{AB2857B4-B847-EC76-5E19-70104C4CBE9C}"/>
                </a:ext>
              </a:extLst>
            </p:cNvPr>
            <p:cNvSpPr>
              <a:spLocks noChangeArrowheads="1"/>
            </p:cNvSpPr>
            <p:nvPr>
              <p:custDataLst>
                <p:tags r:id="rId139"/>
              </p:custDataLst>
            </p:nvPr>
          </p:nvSpPr>
          <p:spPr bwMode="auto">
            <a:xfrm>
              <a:off x="1598366" y="3333928"/>
              <a:ext cx="10392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CA</a:t>
              </a:r>
            </a:p>
          </p:txBody>
        </p:sp>
        <p:sp>
          <p:nvSpPr>
            <p:cNvPr id="95" name="306242299.256.1257.51">
              <a:extLst>
                <a:ext uri="{FF2B5EF4-FFF2-40B4-BE49-F238E27FC236}">
                  <a16:creationId xmlns:a16="http://schemas.microsoft.com/office/drawing/2014/main" id="{2CEA847C-4453-6DAE-C5A0-880E7EE1C608}"/>
                </a:ext>
              </a:extLst>
            </p:cNvPr>
            <p:cNvSpPr>
              <a:spLocks noChangeArrowheads="1"/>
            </p:cNvSpPr>
            <p:nvPr>
              <p:custDataLst>
                <p:tags r:id="rId140"/>
              </p:custDataLst>
            </p:nvPr>
          </p:nvSpPr>
          <p:spPr bwMode="auto">
            <a:xfrm>
              <a:off x="1741093" y="2270205"/>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OR</a:t>
              </a:r>
            </a:p>
          </p:txBody>
        </p:sp>
        <p:sp>
          <p:nvSpPr>
            <p:cNvPr id="96" name="307340.25578.37566.751">
              <a:extLst>
                <a:ext uri="{FF2B5EF4-FFF2-40B4-BE49-F238E27FC236}">
                  <a16:creationId xmlns:a16="http://schemas.microsoft.com/office/drawing/2014/main" id="{B5C6BB0A-ABE9-79E0-C602-9CAA07DAF942}"/>
                </a:ext>
              </a:extLst>
            </p:cNvPr>
            <p:cNvSpPr>
              <a:spLocks noChangeArrowheads="1"/>
            </p:cNvSpPr>
            <p:nvPr>
              <p:custDataLst>
                <p:tags r:id="rId141"/>
              </p:custDataLst>
            </p:nvPr>
          </p:nvSpPr>
          <p:spPr bwMode="auto">
            <a:xfrm>
              <a:off x="5309798" y="3423415"/>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KY</a:t>
              </a:r>
            </a:p>
          </p:txBody>
        </p:sp>
        <p:sp>
          <p:nvSpPr>
            <p:cNvPr id="97" name="309263.5662.255.87571">
              <a:extLst>
                <a:ext uri="{FF2B5EF4-FFF2-40B4-BE49-F238E27FC236}">
                  <a16:creationId xmlns:a16="http://schemas.microsoft.com/office/drawing/2014/main" id="{4CB491B7-77C1-F765-A0CB-F3526152E24B}"/>
                </a:ext>
              </a:extLst>
            </p:cNvPr>
            <p:cNvSpPr>
              <a:spLocks noChangeArrowheads="1"/>
            </p:cNvSpPr>
            <p:nvPr>
              <p:custDataLst>
                <p:tags r:id="rId142"/>
              </p:custDataLst>
            </p:nvPr>
          </p:nvSpPr>
          <p:spPr bwMode="auto">
            <a:xfrm>
              <a:off x="6184641" y="2501523"/>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NY</a:t>
              </a:r>
            </a:p>
          </p:txBody>
        </p:sp>
        <p:sp>
          <p:nvSpPr>
            <p:cNvPr id="98" name="310284.25638.12566.751">
              <a:extLst>
                <a:ext uri="{FF2B5EF4-FFF2-40B4-BE49-F238E27FC236}">
                  <a16:creationId xmlns:a16="http://schemas.microsoft.com/office/drawing/2014/main" id="{39353C61-9A0E-A8D1-54F4-C102CAF1774F}"/>
                </a:ext>
              </a:extLst>
            </p:cNvPr>
            <p:cNvSpPr>
              <a:spLocks noChangeArrowheads="1"/>
            </p:cNvSpPr>
            <p:nvPr>
              <p:custDataLst>
                <p:tags r:id="rId143"/>
              </p:custDataLst>
            </p:nvPr>
          </p:nvSpPr>
          <p:spPr bwMode="auto">
            <a:xfrm>
              <a:off x="6026208" y="2837524"/>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PA</a:t>
              </a:r>
            </a:p>
          </p:txBody>
        </p:sp>
        <p:sp>
          <p:nvSpPr>
            <p:cNvPr id="99" name="311262.625585.7565.3751">
              <a:extLst>
                <a:ext uri="{FF2B5EF4-FFF2-40B4-BE49-F238E27FC236}">
                  <a16:creationId xmlns:a16="http://schemas.microsoft.com/office/drawing/2014/main" id="{E52AFE5C-78C8-05F5-2A84-17822AB46A5A}"/>
                </a:ext>
              </a:extLst>
            </p:cNvPr>
            <p:cNvSpPr>
              <a:spLocks noChangeArrowheads="1"/>
            </p:cNvSpPr>
            <p:nvPr>
              <p:custDataLst>
                <p:tags r:id="rId144"/>
              </p:custDataLst>
            </p:nvPr>
          </p:nvSpPr>
          <p:spPr bwMode="auto">
            <a:xfrm>
              <a:off x="5266180" y="258256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MI</a:t>
              </a:r>
            </a:p>
          </p:txBody>
        </p:sp>
        <p:sp>
          <p:nvSpPr>
            <p:cNvPr id="100" name="313246.375689.567.251">
              <a:extLst>
                <a:ext uri="{FF2B5EF4-FFF2-40B4-BE49-F238E27FC236}">
                  <a16:creationId xmlns:a16="http://schemas.microsoft.com/office/drawing/2014/main" id="{1FDBBE58-6C89-16C0-05FC-CF57909F62AA}"/>
                </a:ext>
              </a:extLst>
            </p:cNvPr>
            <p:cNvSpPr>
              <a:spLocks noChangeArrowheads="1"/>
            </p:cNvSpPr>
            <p:nvPr>
              <p:custDataLst>
                <p:tags r:id="rId145"/>
              </p:custDataLst>
            </p:nvPr>
          </p:nvSpPr>
          <p:spPr bwMode="auto">
            <a:xfrm>
              <a:off x="6524072" y="2347874"/>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NH</a:t>
              </a:r>
            </a:p>
          </p:txBody>
        </p:sp>
        <p:sp>
          <p:nvSpPr>
            <p:cNvPr id="101" name="314263.37568567.51">
              <a:extLst>
                <a:ext uri="{FF2B5EF4-FFF2-40B4-BE49-F238E27FC236}">
                  <a16:creationId xmlns:a16="http://schemas.microsoft.com/office/drawing/2014/main" id="{1A94FFD7-2E83-E153-7386-2681C28CDF8A}"/>
                </a:ext>
              </a:extLst>
            </p:cNvPr>
            <p:cNvSpPr>
              <a:spLocks noChangeArrowheads="1"/>
            </p:cNvSpPr>
            <p:nvPr>
              <p:custDataLst>
                <p:tags r:id="rId146"/>
              </p:custDataLst>
            </p:nvPr>
          </p:nvSpPr>
          <p:spPr bwMode="auto">
            <a:xfrm>
              <a:off x="7046286" y="2459367"/>
              <a:ext cx="5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endParaRPr lang="en-US" altLang="en-US" sz="800" dirty="0">
                <a:solidFill>
                  <a:schemeClr val="bg1">
                    <a:lumMod val="65000"/>
                  </a:schemeClr>
                </a:solidFill>
                <a:latin typeface="Franklin Gothic Book" panose="020B0503020102020204" pitchFamily="34" charset="0"/>
              </a:endParaRPr>
            </a:p>
          </p:txBody>
        </p:sp>
        <p:sp>
          <p:nvSpPr>
            <p:cNvPr id="102" name="316273.75690.2566.6251">
              <a:extLst>
                <a:ext uri="{FF2B5EF4-FFF2-40B4-BE49-F238E27FC236}">
                  <a16:creationId xmlns:a16="http://schemas.microsoft.com/office/drawing/2014/main" id="{217B00B3-02E1-5CE7-1D43-43A193CA5E5F}"/>
                </a:ext>
              </a:extLst>
            </p:cNvPr>
            <p:cNvSpPr>
              <a:spLocks noChangeArrowheads="1"/>
            </p:cNvSpPr>
            <p:nvPr>
              <p:custDataLst>
                <p:tags r:id="rId147"/>
              </p:custDataLst>
            </p:nvPr>
          </p:nvSpPr>
          <p:spPr bwMode="auto">
            <a:xfrm>
              <a:off x="6485283" y="259558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CT</a:t>
              </a:r>
            </a:p>
          </p:txBody>
        </p:sp>
        <p:sp>
          <p:nvSpPr>
            <p:cNvPr id="103" name="317334.75638.62566.751">
              <a:extLst>
                <a:ext uri="{FF2B5EF4-FFF2-40B4-BE49-F238E27FC236}">
                  <a16:creationId xmlns:a16="http://schemas.microsoft.com/office/drawing/2014/main" id="{0DAA8417-0E7A-3F94-0CBB-9606428AF58C}"/>
                </a:ext>
              </a:extLst>
            </p:cNvPr>
            <p:cNvSpPr>
              <a:spLocks noChangeArrowheads="1"/>
            </p:cNvSpPr>
            <p:nvPr>
              <p:custDataLst>
                <p:tags r:id="rId148"/>
              </p:custDataLst>
            </p:nvPr>
          </p:nvSpPr>
          <p:spPr bwMode="auto">
            <a:xfrm>
              <a:off x="6039491" y="333392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VA</a:t>
              </a:r>
            </a:p>
          </p:txBody>
        </p:sp>
        <p:sp>
          <p:nvSpPr>
            <p:cNvPr id="104" name="318316.375627.1255.8759.51">
              <a:extLst>
                <a:ext uri="{FF2B5EF4-FFF2-40B4-BE49-F238E27FC236}">
                  <a16:creationId xmlns:a16="http://schemas.microsoft.com/office/drawing/2014/main" id="{138CF074-3845-87F5-6692-6E0698F8564F}"/>
                </a:ext>
              </a:extLst>
            </p:cNvPr>
            <p:cNvSpPr>
              <a:spLocks noChangeArrowheads="1"/>
            </p:cNvSpPr>
            <p:nvPr>
              <p:custDataLst>
                <p:tags r:id="rId149"/>
              </p:custDataLst>
            </p:nvPr>
          </p:nvSpPr>
          <p:spPr bwMode="auto">
            <a:xfrm>
              <a:off x="5706466" y="3242751"/>
              <a:ext cx="14930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WV </a:t>
              </a:r>
            </a:p>
          </p:txBody>
        </p:sp>
        <p:sp>
          <p:nvSpPr>
            <p:cNvPr id="105" name="319295.25600.37567.51">
              <a:extLst>
                <a:ext uri="{FF2B5EF4-FFF2-40B4-BE49-F238E27FC236}">
                  <a16:creationId xmlns:a16="http://schemas.microsoft.com/office/drawing/2014/main" id="{6136C685-527B-FC0D-1C1A-3D6E29FE3168}"/>
                </a:ext>
              </a:extLst>
            </p:cNvPr>
            <p:cNvSpPr>
              <a:spLocks noChangeArrowheads="1"/>
            </p:cNvSpPr>
            <p:nvPr>
              <p:custDataLst>
                <p:tags r:id="rId150"/>
              </p:custDataLst>
            </p:nvPr>
          </p:nvSpPr>
          <p:spPr bwMode="auto">
            <a:xfrm>
              <a:off x="5488937" y="2994549"/>
              <a:ext cx="14198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OH </a:t>
              </a:r>
            </a:p>
          </p:txBody>
        </p:sp>
        <p:sp>
          <p:nvSpPr>
            <p:cNvPr id="106" name="320318.375579.375651">
              <a:extLst>
                <a:ext uri="{FF2B5EF4-FFF2-40B4-BE49-F238E27FC236}">
                  <a16:creationId xmlns:a16="http://schemas.microsoft.com/office/drawing/2014/main" id="{B55C893A-A0C0-F9D9-82E5-4BE00B188322}"/>
                </a:ext>
              </a:extLst>
            </p:cNvPr>
            <p:cNvSpPr>
              <a:spLocks noChangeArrowheads="1"/>
            </p:cNvSpPr>
            <p:nvPr>
              <p:custDataLst>
                <p:tags r:id="rId151"/>
              </p:custDataLst>
            </p:nvPr>
          </p:nvSpPr>
          <p:spPr bwMode="auto">
            <a:xfrm>
              <a:off x="5173881" y="3112741"/>
              <a:ext cx="8489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IN</a:t>
              </a:r>
            </a:p>
          </p:txBody>
        </p:sp>
        <p:sp>
          <p:nvSpPr>
            <p:cNvPr id="107" name="321294.125554.37564.1251">
              <a:extLst>
                <a:ext uri="{FF2B5EF4-FFF2-40B4-BE49-F238E27FC236}">
                  <a16:creationId xmlns:a16="http://schemas.microsoft.com/office/drawing/2014/main" id="{422C5828-DD40-D311-A439-E260452206AF}"/>
                </a:ext>
              </a:extLst>
            </p:cNvPr>
            <p:cNvSpPr>
              <a:spLocks noChangeArrowheads="1"/>
            </p:cNvSpPr>
            <p:nvPr>
              <p:custDataLst>
                <p:tags r:id="rId152"/>
              </p:custDataLst>
            </p:nvPr>
          </p:nvSpPr>
          <p:spPr bwMode="auto">
            <a:xfrm>
              <a:off x="4845930" y="3138068"/>
              <a:ext cx="6879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IL</a:t>
              </a:r>
            </a:p>
          </p:txBody>
        </p:sp>
        <p:sp>
          <p:nvSpPr>
            <p:cNvPr id="108" name="322350.125654.37567.251">
              <a:extLst>
                <a:ext uri="{FF2B5EF4-FFF2-40B4-BE49-F238E27FC236}">
                  <a16:creationId xmlns:a16="http://schemas.microsoft.com/office/drawing/2014/main" id="{67EC598F-B96B-3463-7C81-E5D3A6409AD2}"/>
                </a:ext>
              </a:extLst>
            </p:cNvPr>
            <p:cNvSpPr>
              <a:spLocks noChangeArrowheads="1"/>
            </p:cNvSpPr>
            <p:nvPr>
              <p:custDataLst>
                <p:tags r:id="rId153"/>
              </p:custDataLst>
            </p:nvPr>
          </p:nvSpPr>
          <p:spPr bwMode="auto">
            <a:xfrm>
              <a:off x="6033130" y="3604079"/>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NC</a:t>
              </a:r>
            </a:p>
          </p:txBody>
        </p:sp>
        <p:sp>
          <p:nvSpPr>
            <p:cNvPr id="109" name="323357.6255815.8756.6251">
              <a:extLst>
                <a:ext uri="{FF2B5EF4-FFF2-40B4-BE49-F238E27FC236}">
                  <a16:creationId xmlns:a16="http://schemas.microsoft.com/office/drawing/2014/main" id="{24C63F50-24BA-673D-B8E0-72CB0A0CEA4A}"/>
                </a:ext>
              </a:extLst>
            </p:cNvPr>
            <p:cNvSpPr>
              <a:spLocks noChangeArrowheads="1"/>
            </p:cNvSpPr>
            <p:nvPr>
              <p:custDataLst>
                <p:tags r:id="rId154"/>
              </p:custDataLst>
            </p:nvPr>
          </p:nvSpPr>
          <p:spPr bwMode="auto">
            <a:xfrm>
              <a:off x="5227909" y="3644602"/>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TN</a:t>
              </a:r>
            </a:p>
          </p:txBody>
        </p:sp>
        <p:sp>
          <p:nvSpPr>
            <p:cNvPr id="110" name="324368625.756.12571">
              <a:extLst>
                <a:ext uri="{FF2B5EF4-FFF2-40B4-BE49-F238E27FC236}">
                  <a16:creationId xmlns:a16="http://schemas.microsoft.com/office/drawing/2014/main" id="{CA8A33F7-A93E-BF6E-666D-C6D378ECED4D}"/>
                </a:ext>
              </a:extLst>
            </p:cNvPr>
            <p:cNvSpPr>
              <a:spLocks noChangeArrowheads="1"/>
            </p:cNvSpPr>
            <p:nvPr>
              <p:custDataLst>
                <p:tags r:id="rId155"/>
              </p:custDataLst>
            </p:nvPr>
          </p:nvSpPr>
          <p:spPr bwMode="auto">
            <a:xfrm>
              <a:off x="5834905" y="3877608"/>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SC</a:t>
              </a:r>
            </a:p>
          </p:txBody>
        </p:sp>
        <p:sp>
          <p:nvSpPr>
            <p:cNvPr id="112" name="326366.625527.625671">
              <a:extLst>
                <a:ext uri="{FF2B5EF4-FFF2-40B4-BE49-F238E27FC236}">
                  <a16:creationId xmlns:a16="http://schemas.microsoft.com/office/drawing/2014/main" id="{E9E734A6-1F90-41C6-27A0-C8C0042C0098}"/>
                </a:ext>
              </a:extLst>
            </p:cNvPr>
            <p:cNvSpPr>
              <a:spLocks noChangeArrowheads="1"/>
            </p:cNvSpPr>
            <p:nvPr>
              <p:custDataLst>
                <p:tags r:id="rId156"/>
              </p:custDataLst>
            </p:nvPr>
          </p:nvSpPr>
          <p:spPr bwMode="auto">
            <a:xfrm>
              <a:off x="4513108" y="3838773"/>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AR</a:t>
              </a:r>
            </a:p>
          </p:txBody>
        </p:sp>
        <p:sp>
          <p:nvSpPr>
            <p:cNvPr id="113" name="327405.25528.1255.8756.251">
              <a:extLst>
                <a:ext uri="{FF2B5EF4-FFF2-40B4-BE49-F238E27FC236}">
                  <a16:creationId xmlns:a16="http://schemas.microsoft.com/office/drawing/2014/main" id="{9572FB09-BB9F-5712-6344-B0DBCB754D90}"/>
                </a:ext>
              </a:extLst>
            </p:cNvPr>
            <p:cNvSpPr>
              <a:spLocks noChangeArrowheads="1"/>
            </p:cNvSpPr>
            <p:nvPr>
              <p:custDataLst>
                <p:tags r:id="rId157"/>
              </p:custDataLst>
            </p:nvPr>
          </p:nvSpPr>
          <p:spPr bwMode="auto">
            <a:xfrm>
              <a:off x="4512923" y="426283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LA</a:t>
              </a:r>
            </a:p>
          </p:txBody>
        </p:sp>
        <p:sp>
          <p:nvSpPr>
            <p:cNvPr id="114" name="328334.125528.125681">
              <a:extLst>
                <a:ext uri="{FF2B5EF4-FFF2-40B4-BE49-F238E27FC236}">
                  <a16:creationId xmlns:a16="http://schemas.microsoft.com/office/drawing/2014/main" id="{380C4EDF-8ECF-758A-6A24-8B4A0C5EC9B6}"/>
                </a:ext>
              </a:extLst>
            </p:cNvPr>
            <p:cNvSpPr>
              <a:spLocks noChangeArrowheads="1"/>
            </p:cNvSpPr>
            <p:nvPr>
              <p:custDataLst>
                <p:tags r:id="rId158"/>
              </p:custDataLst>
            </p:nvPr>
          </p:nvSpPr>
          <p:spPr bwMode="auto">
            <a:xfrm>
              <a:off x="4520052" y="3354189"/>
              <a:ext cx="13466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MO</a:t>
              </a:r>
            </a:p>
          </p:txBody>
        </p:sp>
        <p:sp>
          <p:nvSpPr>
            <p:cNvPr id="115" name="329286.625502.62564.751">
              <a:extLst>
                <a:ext uri="{FF2B5EF4-FFF2-40B4-BE49-F238E27FC236}">
                  <a16:creationId xmlns:a16="http://schemas.microsoft.com/office/drawing/2014/main" id="{1B997DA9-14BE-ECC3-D9D2-1DA318F7EE5E}"/>
                </a:ext>
              </a:extLst>
            </p:cNvPr>
            <p:cNvSpPr>
              <a:spLocks noChangeArrowheads="1"/>
            </p:cNvSpPr>
            <p:nvPr>
              <p:custDataLst>
                <p:tags r:id="rId159"/>
              </p:custDataLst>
            </p:nvPr>
          </p:nvSpPr>
          <p:spPr bwMode="auto">
            <a:xfrm>
              <a:off x="4428379" y="2857785"/>
              <a:ext cx="7318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IA</a:t>
              </a:r>
            </a:p>
          </p:txBody>
        </p:sp>
        <p:sp>
          <p:nvSpPr>
            <p:cNvPr id="116" name="330241.2550667.751">
              <a:extLst>
                <a:ext uri="{FF2B5EF4-FFF2-40B4-BE49-F238E27FC236}">
                  <a16:creationId xmlns:a16="http://schemas.microsoft.com/office/drawing/2014/main" id="{6C79214F-5B0E-EE31-D6A0-AE61609ACA15}"/>
                </a:ext>
              </a:extLst>
            </p:cNvPr>
            <p:cNvSpPr>
              <a:spLocks noChangeArrowheads="1"/>
            </p:cNvSpPr>
            <p:nvPr>
              <p:custDataLst>
                <p:tags r:id="rId160"/>
              </p:custDataLst>
            </p:nvPr>
          </p:nvSpPr>
          <p:spPr bwMode="auto">
            <a:xfrm>
              <a:off x="4236616" y="2309040"/>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MN</a:t>
              </a:r>
            </a:p>
          </p:txBody>
        </p:sp>
        <p:sp>
          <p:nvSpPr>
            <p:cNvPr id="117" name="331260544.56.12561">
              <a:extLst>
                <a:ext uri="{FF2B5EF4-FFF2-40B4-BE49-F238E27FC236}">
                  <a16:creationId xmlns:a16="http://schemas.microsoft.com/office/drawing/2014/main" id="{A4075F2D-7E05-B469-5EBE-D37F4B2936C8}"/>
                </a:ext>
              </a:extLst>
            </p:cNvPr>
            <p:cNvSpPr>
              <a:spLocks noChangeArrowheads="1"/>
            </p:cNvSpPr>
            <p:nvPr>
              <p:custDataLst>
                <p:tags r:id="rId161"/>
              </p:custDataLst>
            </p:nvPr>
          </p:nvSpPr>
          <p:spPr bwMode="auto">
            <a:xfrm>
              <a:off x="4736853" y="2548799"/>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WI</a:t>
              </a:r>
            </a:p>
          </p:txBody>
        </p:sp>
        <p:sp>
          <p:nvSpPr>
            <p:cNvPr id="118" name="333386.87560767.251">
              <a:extLst>
                <a:ext uri="{FF2B5EF4-FFF2-40B4-BE49-F238E27FC236}">
                  <a16:creationId xmlns:a16="http://schemas.microsoft.com/office/drawing/2014/main" id="{0B86C868-EED1-041C-EFE4-F6A3F6105D81}"/>
                </a:ext>
              </a:extLst>
            </p:cNvPr>
            <p:cNvSpPr>
              <a:spLocks noChangeArrowheads="1"/>
            </p:cNvSpPr>
            <p:nvPr>
              <p:custDataLst>
                <p:tags r:id="rId162"/>
              </p:custDataLst>
            </p:nvPr>
          </p:nvSpPr>
          <p:spPr bwMode="auto">
            <a:xfrm>
              <a:off x="5553458" y="4031562"/>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GA</a:t>
              </a:r>
            </a:p>
          </p:txBody>
        </p:sp>
        <p:sp>
          <p:nvSpPr>
            <p:cNvPr id="119" name="334375.125553.87567.51">
              <a:extLst>
                <a:ext uri="{FF2B5EF4-FFF2-40B4-BE49-F238E27FC236}">
                  <a16:creationId xmlns:a16="http://schemas.microsoft.com/office/drawing/2014/main" id="{F84BF24B-D900-6AFB-6728-C824EE2832A3}"/>
                </a:ext>
              </a:extLst>
            </p:cNvPr>
            <p:cNvSpPr>
              <a:spLocks noChangeArrowheads="1"/>
            </p:cNvSpPr>
            <p:nvPr>
              <p:custDataLst>
                <p:tags r:id="rId163"/>
              </p:custDataLst>
            </p:nvPr>
          </p:nvSpPr>
          <p:spPr bwMode="auto">
            <a:xfrm>
              <a:off x="4839562" y="4115679"/>
              <a:ext cx="12880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MS</a:t>
              </a:r>
            </a:p>
          </p:txBody>
        </p:sp>
        <p:sp>
          <p:nvSpPr>
            <p:cNvPr id="120" name="316273.75690.2566.6251">
              <a:extLst>
                <a:ext uri="{FF2B5EF4-FFF2-40B4-BE49-F238E27FC236}">
                  <a16:creationId xmlns:a16="http://schemas.microsoft.com/office/drawing/2014/main" id="{549B2137-C95B-812D-1DCE-064D780DAA7C}"/>
                </a:ext>
              </a:extLst>
            </p:cNvPr>
            <p:cNvSpPr>
              <a:spLocks noChangeArrowheads="1"/>
            </p:cNvSpPr>
            <p:nvPr>
              <p:custDataLst>
                <p:tags r:id="rId164"/>
              </p:custDataLst>
            </p:nvPr>
          </p:nvSpPr>
          <p:spPr bwMode="auto">
            <a:xfrm>
              <a:off x="6408078" y="228540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VT</a:t>
              </a:r>
            </a:p>
          </p:txBody>
        </p:sp>
        <p:sp>
          <p:nvSpPr>
            <p:cNvPr id="121" name="316273.75690.2566.6251">
              <a:extLst>
                <a:ext uri="{FF2B5EF4-FFF2-40B4-BE49-F238E27FC236}">
                  <a16:creationId xmlns:a16="http://schemas.microsoft.com/office/drawing/2014/main" id="{D0C1921E-B440-7BBC-4DCF-2EEE4B6B7C16}"/>
                </a:ext>
              </a:extLst>
            </p:cNvPr>
            <p:cNvSpPr>
              <a:spLocks noChangeArrowheads="1"/>
            </p:cNvSpPr>
            <p:nvPr>
              <p:custDataLst>
                <p:tags r:id="rId165"/>
              </p:custDataLst>
            </p:nvPr>
          </p:nvSpPr>
          <p:spPr bwMode="auto">
            <a:xfrm>
              <a:off x="6336511" y="2905508"/>
              <a:ext cx="966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NJ</a:t>
              </a:r>
            </a:p>
          </p:txBody>
        </p:sp>
        <p:sp>
          <p:nvSpPr>
            <p:cNvPr id="122" name="308221.625706.6256.1257.51">
              <a:extLst>
                <a:ext uri="{FF2B5EF4-FFF2-40B4-BE49-F238E27FC236}">
                  <a16:creationId xmlns:a16="http://schemas.microsoft.com/office/drawing/2014/main" id="{74A268C5-1E03-6052-B9B2-F03D5D3D6F4C}"/>
                </a:ext>
              </a:extLst>
            </p:cNvPr>
            <p:cNvSpPr>
              <a:spLocks noChangeArrowheads="1"/>
            </p:cNvSpPr>
            <p:nvPr>
              <p:custDataLst>
                <p:tags r:id="rId166"/>
              </p:custDataLst>
            </p:nvPr>
          </p:nvSpPr>
          <p:spPr bwMode="auto">
            <a:xfrm>
              <a:off x="6675635" y="2064215"/>
              <a:ext cx="12734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ME</a:t>
              </a:r>
            </a:p>
          </p:txBody>
        </p:sp>
        <p:sp>
          <p:nvSpPr>
            <p:cNvPr id="124" name="15708383.125285.254.375151">
              <a:extLst>
                <a:ext uri="{FF2B5EF4-FFF2-40B4-BE49-F238E27FC236}">
                  <a16:creationId xmlns:a16="http://schemas.microsoft.com/office/drawing/2014/main" id="{0FED7B55-079B-11B4-F444-2D138AE2D902}"/>
                </a:ext>
              </a:extLst>
            </p:cNvPr>
            <p:cNvSpPr>
              <a:spLocks noChangeAspect="1" noChangeArrowheads="1"/>
            </p:cNvSpPr>
            <p:nvPr>
              <p:custDataLst>
                <p:tags r:id="rId167"/>
              </p:custDataLst>
            </p:nvPr>
          </p:nvSpPr>
          <p:spPr bwMode="auto">
            <a:xfrm>
              <a:off x="1998865" y="5059520"/>
              <a:ext cx="10831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AK</a:t>
              </a:r>
            </a:p>
          </p:txBody>
        </p:sp>
        <p:sp>
          <p:nvSpPr>
            <p:cNvPr id="125" name="15697453364.55.12516.7517">
              <a:extLst>
                <a:ext uri="{FF2B5EF4-FFF2-40B4-BE49-F238E27FC236}">
                  <a16:creationId xmlns:a16="http://schemas.microsoft.com/office/drawing/2014/main" id="{53BBCFB5-E6F3-F643-8717-87AB06B2B920}"/>
                </a:ext>
              </a:extLst>
            </p:cNvPr>
            <p:cNvSpPr txBox="1">
              <a:spLocks noChangeAspect="1" noChangeArrowheads="1"/>
            </p:cNvSpPr>
            <p:nvPr>
              <p:custDataLst>
                <p:tags r:id="rId168"/>
              </p:custDataLst>
            </p:nvPr>
          </p:nvSpPr>
          <p:spPr bwMode="auto">
            <a:xfrm>
              <a:off x="3105842" y="5240351"/>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HI</a:t>
              </a:r>
            </a:p>
          </p:txBody>
        </p:sp>
      </p:grpSp>
      <p:sp>
        <p:nvSpPr>
          <p:cNvPr id="299" name="5856542.125465.52.251.255">
            <a:extLst>
              <a:ext uri="{FF2B5EF4-FFF2-40B4-BE49-F238E27FC236}">
                <a16:creationId xmlns:a16="http://schemas.microsoft.com/office/drawing/2014/main" id="{99C91C96-4A89-008D-AFDF-F75A2BD4FB6D}"/>
              </a:ext>
            </a:extLst>
          </p:cNvPr>
          <p:cNvSpPr>
            <a:spLocks/>
          </p:cNvSpPr>
          <p:nvPr>
            <p:custDataLst>
              <p:tags r:id="rId1"/>
            </p:custDataLst>
          </p:nvPr>
        </p:nvSpPr>
        <p:spPr bwMode="auto">
          <a:xfrm>
            <a:off x="3929837" y="4808728"/>
            <a:ext cx="20340" cy="38831"/>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 name="Text Placeholder 3">
            <a:extLst>
              <a:ext uri="{FF2B5EF4-FFF2-40B4-BE49-F238E27FC236}">
                <a16:creationId xmlns:a16="http://schemas.microsoft.com/office/drawing/2014/main" id="{EE4D3316-E1BE-94CA-E4D1-EAF300687B68}"/>
              </a:ext>
            </a:extLst>
          </p:cNvPr>
          <p:cNvSpPr txBox="1">
            <a:spLocks/>
          </p:cNvSpPr>
          <p:nvPr/>
        </p:nvSpPr>
        <p:spPr>
          <a:xfrm>
            <a:off x="-23429" y="4836748"/>
            <a:ext cx="7105459" cy="203956"/>
          </a:xfrm>
          <a:prstGeom prst="rect">
            <a:avLst/>
          </a:prstGeom>
        </p:spPr>
        <p:txBody>
          <a:bodyPr/>
          <a:lstStyle>
            <a:lvl1pPr marL="227013" indent="-227013" algn="l" defTabSz="1068388" rtl="0" eaLnBrk="1" fontAlgn="base" hangingPunct="1">
              <a:spcBef>
                <a:spcPts val="883"/>
              </a:spcBef>
              <a:spcAft>
                <a:spcPct val="0"/>
              </a:spcAft>
              <a:buClr>
                <a:srgbClr val="002060"/>
              </a:buClr>
              <a:buSzPct val="110000"/>
              <a:buFont typeface="Arial"/>
              <a:buChar char="•"/>
              <a:defRPr sz="1200">
                <a:solidFill>
                  <a:schemeClr val="tx1"/>
                </a:solidFill>
                <a:latin typeface="Arial"/>
                <a:ea typeface="MS PGothic" pitchFamily="34" charset="-128"/>
                <a:cs typeface="Arial"/>
              </a:defRPr>
            </a:lvl1pPr>
            <a:lvl2pPr marL="455613" indent="-227013" algn="l" defTabSz="1068388" rtl="0" eaLnBrk="1" fontAlgn="base" hangingPunct="1">
              <a:spcBef>
                <a:spcPts val="883"/>
              </a:spcBef>
              <a:spcAft>
                <a:spcPct val="0"/>
              </a:spcAft>
              <a:buClr>
                <a:schemeClr val="accent2"/>
              </a:buClr>
              <a:buSzPct val="110000"/>
              <a:buFont typeface="Arial"/>
              <a:buChar char="•"/>
              <a:tabLst/>
              <a:defRPr sz="1200" b="0" baseline="0">
                <a:solidFill>
                  <a:schemeClr val="tx1"/>
                </a:solidFill>
                <a:latin typeface="Arial"/>
                <a:ea typeface="MS PGothic" pitchFamily="34" charset="-128"/>
                <a:cs typeface="Arial"/>
              </a:defRPr>
            </a:lvl2pPr>
            <a:lvl3pPr marL="684213" indent="-227013" algn="l" defTabSz="1068388" rtl="0" eaLnBrk="1" fontAlgn="base" hangingPunct="1">
              <a:spcBef>
                <a:spcPts val="883"/>
              </a:spcBef>
              <a:spcAft>
                <a:spcPct val="0"/>
              </a:spcAft>
              <a:buClr>
                <a:schemeClr val="accent3"/>
              </a:buClr>
              <a:buSzPct val="110000"/>
              <a:buFont typeface="Arial"/>
              <a:buChar char="•"/>
              <a:defRPr sz="1200">
                <a:solidFill>
                  <a:schemeClr val="tx1"/>
                </a:solidFill>
                <a:latin typeface="Arial"/>
                <a:ea typeface="MS PGothic" pitchFamily="34" charset="-128"/>
                <a:cs typeface="Arial"/>
              </a:defRPr>
            </a:lvl3pPr>
            <a:lvl4pPr marL="923925" indent="-227013" algn="l" defTabSz="1068388" rtl="0" eaLnBrk="1" fontAlgn="base" hangingPunct="1">
              <a:spcBef>
                <a:spcPts val="883"/>
              </a:spcBef>
              <a:spcAft>
                <a:spcPct val="0"/>
              </a:spcAft>
              <a:buClr>
                <a:schemeClr val="accent4"/>
              </a:buClr>
              <a:buSzPct val="110000"/>
              <a:buFont typeface="Arial"/>
              <a:buChar char="•"/>
              <a:defRPr sz="1200">
                <a:solidFill>
                  <a:schemeClr val="tx1"/>
                </a:solidFill>
                <a:latin typeface="Arial"/>
                <a:ea typeface="MS PGothic" pitchFamily="34" charset="-128"/>
                <a:cs typeface="Arial"/>
              </a:defRPr>
            </a:lvl4pPr>
            <a:lvl5pPr marL="904875" indent="-217488" algn="l" defTabSz="1068388" rtl="0" eaLnBrk="1" fontAlgn="base" hangingPunct="1">
              <a:spcBef>
                <a:spcPts val="883"/>
              </a:spcBef>
              <a:spcAft>
                <a:spcPct val="0"/>
              </a:spcAft>
              <a:buClr>
                <a:schemeClr val="accent3"/>
              </a:buClr>
              <a:buSzPct val="110000"/>
              <a:buFont typeface="Arial"/>
              <a:buChar char="•"/>
              <a:defRPr sz="1400">
                <a:solidFill>
                  <a:schemeClr val="accent3"/>
                </a:solidFill>
                <a:latin typeface="Arial"/>
                <a:ea typeface="MS PGothic" pitchFamily="34" charset="-128"/>
                <a:cs typeface="Arial"/>
              </a:defRPr>
            </a:lvl5pPr>
            <a:lvl6pPr marL="13620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6pPr>
            <a:lvl7pPr marL="18192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7pPr>
            <a:lvl8pPr marL="22764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8pPr>
            <a:lvl9pPr marL="2733675" indent="-217488" algn="l" defTabSz="1068388" rtl="0" eaLnBrk="1" fontAlgn="base" hangingPunct="1">
              <a:spcBef>
                <a:spcPct val="20000"/>
              </a:spcBef>
              <a:spcAft>
                <a:spcPct val="0"/>
              </a:spcAft>
              <a:buClr>
                <a:srgbClr val="BEBEBE"/>
              </a:buClr>
              <a:buSzPct val="90000"/>
              <a:buFont typeface="Wingdings" charset="2"/>
              <a:buChar char="n"/>
              <a:defRPr sz="1200">
                <a:solidFill>
                  <a:schemeClr val="tx1"/>
                </a:solidFill>
                <a:latin typeface="+mn-lt"/>
                <a:ea typeface="ＭＳ Ｐゴシック" charset="-128"/>
              </a:defRPr>
            </a:lvl9pPr>
          </a:lstStyle>
          <a:p>
            <a:pPr marL="0" indent="0">
              <a:buFont typeface="Arial"/>
              <a:buNone/>
            </a:pPr>
            <a:r>
              <a:rPr lang="en-GB" sz="800" kern="0" dirty="0">
                <a:latin typeface="Franklin Gothic Book" panose="020B0503020102020204" pitchFamily="34" charset="0"/>
              </a:rPr>
              <a:t>Source: G</a:t>
            </a:r>
            <a:r>
              <a:rPr lang="en-US" sz="800" i="0" dirty="0" err="1">
                <a:solidFill>
                  <a:srgbClr val="000000"/>
                </a:solidFill>
                <a:effectLst/>
                <a:latin typeface="Franklin Gothic Book" panose="020B0503020102020204" pitchFamily="34" charset="0"/>
              </a:rPr>
              <a:t>enworth</a:t>
            </a:r>
            <a:r>
              <a:rPr lang="en-US" sz="800" i="0" dirty="0">
                <a:solidFill>
                  <a:srgbClr val="000000"/>
                </a:solidFill>
                <a:effectLst/>
                <a:latin typeface="Franklin Gothic Book" panose="020B0503020102020204" pitchFamily="34" charset="0"/>
              </a:rPr>
              <a:t> Cost of Care Survey, conducted by </a:t>
            </a:r>
            <a:r>
              <a:rPr lang="en-US" sz="800" i="0" dirty="0" err="1">
                <a:solidFill>
                  <a:srgbClr val="000000"/>
                </a:solidFill>
                <a:effectLst/>
                <a:latin typeface="Franklin Gothic Book" panose="020B0503020102020204" pitchFamily="34" charset="0"/>
              </a:rPr>
              <a:t>CareScout</a:t>
            </a:r>
            <a:r>
              <a:rPr lang="en-US" sz="800" i="0" baseline="30000" dirty="0">
                <a:solidFill>
                  <a:srgbClr val="000000"/>
                </a:solidFill>
                <a:effectLst/>
                <a:latin typeface="Franklin Gothic Book" panose="020B0503020102020204" pitchFamily="34" charset="0"/>
              </a:rPr>
              <a:t>®</a:t>
            </a:r>
            <a:r>
              <a:rPr lang="en-US" sz="800" i="0" dirty="0">
                <a:solidFill>
                  <a:srgbClr val="000000"/>
                </a:solidFill>
                <a:effectLst/>
                <a:latin typeface="Franklin Gothic Book" panose="020B0503020102020204" pitchFamily="34" charset="0"/>
              </a:rPr>
              <a:t>, November 2021. Based on cost of 365 days of care for a private room in a nursing home. </a:t>
            </a:r>
          </a:p>
        </p:txBody>
      </p:sp>
      <p:sp>
        <p:nvSpPr>
          <p:cNvPr id="30" name="5856542.125465.52.251.255">
            <a:extLst>
              <a:ext uri="{FF2B5EF4-FFF2-40B4-BE49-F238E27FC236}">
                <a16:creationId xmlns:a16="http://schemas.microsoft.com/office/drawing/2014/main" id="{1FC86016-09F2-49BD-8CBB-2D97D09B1A0F}"/>
              </a:ext>
            </a:extLst>
          </p:cNvPr>
          <p:cNvSpPr>
            <a:spLocks/>
          </p:cNvSpPr>
          <p:nvPr>
            <p:custDataLst>
              <p:tags r:id="rId2"/>
            </p:custDataLst>
          </p:nvPr>
        </p:nvSpPr>
        <p:spPr bwMode="auto">
          <a:xfrm>
            <a:off x="4251049" y="4815996"/>
            <a:ext cx="45719" cy="45719"/>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61" name="Rectangle 260">
            <a:extLst>
              <a:ext uri="{FF2B5EF4-FFF2-40B4-BE49-F238E27FC236}">
                <a16:creationId xmlns:a16="http://schemas.microsoft.com/office/drawing/2014/main" id="{FD9B076F-E69E-A74A-5A5E-A3812F2AB875}"/>
              </a:ext>
            </a:extLst>
          </p:cNvPr>
          <p:cNvSpPr/>
          <p:nvPr/>
        </p:nvSpPr>
        <p:spPr>
          <a:xfrm>
            <a:off x="2792173" y="2713292"/>
            <a:ext cx="1722397" cy="9077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spc="-165" dirty="0">
                <a:solidFill>
                  <a:schemeClr val="bg1"/>
                </a:solidFill>
                <a:latin typeface="Franklin Gothic Book" panose="020B0503020102020204" pitchFamily="34" charset="0"/>
                <a:cs typeface="DINOT-Bold"/>
              </a:rPr>
              <a:t>$91,000</a:t>
            </a:r>
          </a:p>
        </p:txBody>
      </p:sp>
      <p:sp>
        <p:nvSpPr>
          <p:cNvPr id="262" name="Rectangle 261">
            <a:extLst>
              <a:ext uri="{FF2B5EF4-FFF2-40B4-BE49-F238E27FC236}">
                <a16:creationId xmlns:a16="http://schemas.microsoft.com/office/drawing/2014/main" id="{EA75A312-8BD3-08E1-C42C-D3F1E1D96431}"/>
              </a:ext>
            </a:extLst>
          </p:cNvPr>
          <p:cNvSpPr/>
          <p:nvPr/>
        </p:nvSpPr>
        <p:spPr>
          <a:xfrm>
            <a:off x="4595369" y="3097126"/>
            <a:ext cx="1722397" cy="8709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spc="-330" dirty="0">
                <a:solidFill>
                  <a:schemeClr val="bg1"/>
                </a:solidFill>
                <a:latin typeface="Franklin Gothic Book" panose="020B0503020102020204" pitchFamily="34" charset="0"/>
              </a:rPr>
              <a:t>$1</a:t>
            </a:r>
            <a:r>
              <a:rPr lang="en-US" sz="800" dirty="0">
                <a:solidFill>
                  <a:schemeClr val="bg1"/>
                </a:solidFill>
                <a:latin typeface="Franklin Gothic Book" panose="020B0503020102020204" pitchFamily="34" charset="0"/>
              </a:rPr>
              <a:t>5,600</a:t>
            </a:r>
          </a:p>
        </p:txBody>
      </p:sp>
      <p:sp>
        <p:nvSpPr>
          <p:cNvPr id="263" name="5833313.75337.87569.542.8755">
            <a:extLst>
              <a:ext uri="{FF2B5EF4-FFF2-40B4-BE49-F238E27FC236}">
                <a16:creationId xmlns:a16="http://schemas.microsoft.com/office/drawing/2014/main" id="{1D492012-F0FC-03DF-F59F-488BB932F6A7}"/>
              </a:ext>
            </a:extLst>
          </p:cNvPr>
          <p:cNvSpPr>
            <a:spLocks/>
          </p:cNvSpPr>
          <p:nvPr>
            <p:custDataLst>
              <p:tags r:id="rId3"/>
            </p:custDataLst>
          </p:nvPr>
        </p:nvSpPr>
        <p:spPr bwMode="auto">
          <a:xfrm>
            <a:off x="2229601" y="1001716"/>
            <a:ext cx="575180" cy="946861"/>
          </a:xfrm>
          <a:custGeom>
            <a:avLst/>
            <a:gdLst>
              <a:gd name="T0" fmla="*/ 0 w 898"/>
              <a:gd name="T1" fmla="*/ 0 h 1456"/>
              <a:gd name="T2" fmla="*/ 0 w 898"/>
              <a:gd name="T3" fmla="*/ 0 h 1456"/>
              <a:gd name="T4" fmla="*/ 0 w 898"/>
              <a:gd name="T5" fmla="*/ 0 h 1456"/>
              <a:gd name="T6" fmla="*/ 0 w 898"/>
              <a:gd name="T7" fmla="*/ 0 h 1456"/>
              <a:gd name="T8" fmla="*/ 0 w 898"/>
              <a:gd name="T9" fmla="*/ 0 h 1456"/>
              <a:gd name="T10" fmla="*/ 0 w 898"/>
              <a:gd name="T11" fmla="*/ 0 h 1456"/>
              <a:gd name="T12" fmla="*/ 0 w 898"/>
              <a:gd name="T13" fmla="*/ 0 h 1456"/>
              <a:gd name="T14" fmla="*/ 0 w 898"/>
              <a:gd name="T15" fmla="*/ 0 h 1456"/>
              <a:gd name="T16" fmla="*/ 0 w 898"/>
              <a:gd name="T17" fmla="*/ 0 h 1456"/>
              <a:gd name="T18" fmla="*/ 0 w 898"/>
              <a:gd name="T19" fmla="*/ 0 h 1456"/>
              <a:gd name="T20" fmla="*/ 0 w 898"/>
              <a:gd name="T21" fmla="*/ 0 h 1456"/>
              <a:gd name="T22" fmla="*/ 0 w 898"/>
              <a:gd name="T23" fmla="*/ 0 h 1456"/>
              <a:gd name="T24" fmla="*/ 0 w 898"/>
              <a:gd name="T25" fmla="*/ 0 h 1456"/>
              <a:gd name="T26" fmla="*/ 0 w 898"/>
              <a:gd name="T27" fmla="*/ 0 h 1456"/>
              <a:gd name="T28" fmla="*/ 0 w 898"/>
              <a:gd name="T29" fmla="*/ 0 h 1456"/>
              <a:gd name="T30" fmla="*/ 0 w 898"/>
              <a:gd name="T31" fmla="*/ 0 h 1456"/>
              <a:gd name="T32" fmla="*/ 0 w 898"/>
              <a:gd name="T33" fmla="*/ 0 h 1456"/>
              <a:gd name="T34" fmla="*/ 0 w 898"/>
              <a:gd name="T35" fmla="*/ 0 h 1456"/>
              <a:gd name="T36" fmla="*/ 0 w 898"/>
              <a:gd name="T37" fmla="*/ 0 h 1456"/>
              <a:gd name="T38" fmla="*/ 0 w 898"/>
              <a:gd name="T39" fmla="*/ 0 h 1456"/>
              <a:gd name="T40" fmla="*/ 0 w 898"/>
              <a:gd name="T41" fmla="*/ 0 h 1456"/>
              <a:gd name="T42" fmla="*/ 0 w 898"/>
              <a:gd name="T43" fmla="*/ 0 h 1456"/>
              <a:gd name="T44" fmla="*/ 0 w 898"/>
              <a:gd name="T45" fmla="*/ 0 h 1456"/>
              <a:gd name="T46" fmla="*/ 0 w 898"/>
              <a:gd name="T47" fmla="*/ 0 h 1456"/>
              <a:gd name="T48" fmla="*/ 0 w 898"/>
              <a:gd name="T49" fmla="*/ 0 h 1456"/>
              <a:gd name="T50" fmla="*/ 0 w 898"/>
              <a:gd name="T51" fmla="*/ 0 h 1456"/>
              <a:gd name="T52" fmla="*/ 0 w 898"/>
              <a:gd name="T53" fmla="*/ 0 h 1456"/>
              <a:gd name="T54" fmla="*/ 0 w 898"/>
              <a:gd name="T55" fmla="*/ 0 h 1456"/>
              <a:gd name="T56" fmla="*/ 0 w 898"/>
              <a:gd name="T57" fmla="*/ 0 h 1456"/>
              <a:gd name="T58" fmla="*/ 0 w 898"/>
              <a:gd name="T59" fmla="*/ 0 h 1456"/>
              <a:gd name="T60" fmla="*/ 0 w 898"/>
              <a:gd name="T61" fmla="*/ 0 h 1456"/>
              <a:gd name="T62" fmla="*/ 0 w 898"/>
              <a:gd name="T63" fmla="*/ 0 h 1456"/>
              <a:gd name="T64" fmla="*/ 0 w 898"/>
              <a:gd name="T65" fmla="*/ 0 h 1456"/>
              <a:gd name="T66" fmla="*/ 0 w 898"/>
              <a:gd name="T67" fmla="*/ 0 h 1456"/>
              <a:gd name="T68" fmla="*/ 0 w 898"/>
              <a:gd name="T69" fmla="*/ 0 h 1456"/>
              <a:gd name="T70" fmla="*/ 0 w 898"/>
              <a:gd name="T71" fmla="*/ 0 h 1456"/>
              <a:gd name="T72" fmla="*/ 0 w 898"/>
              <a:gd name="T73" fmla="*/ 0 h 1456"/>
              <a:gd name="T74" fmla="*/ 0 w 898"/>
              <a:gd name="T75" fmla="*/ 0 h 1456"/>
              <a:gd name="T76" fmla="*/ 0 w 898"/>
              <a:gd name="T77" fmla="*/ 0 h 1456"/>
              <a:gd name="T78" fmla="*/ 0 w 898"/>
              <a:gd name="T79" fmla="*/ 0 h 1456"/>
              <a:gd name="T80" fmla="*/ 0 w 898"/>
              <a:gd name="T81" fmla="*/ 0 h 1456"/>
              <a:gd name="T82" fmla="*/ 0 w 898"/>
              <a:gd name="T83" fmla="*/ 0 h 1456"/>
              <a:gd name="T84" fmla="*/ 0 w 898"/>
              <a:gd name="T85" fmla="*/ 0 h 1456"/>
              <a:gd name="T86" fmla="*/ 0 w 898"/>
              <a:gd name="T87" fmla="*/ 0 h 1456"/>
              <a:gd name="T88" fmla="*/ 0 w 898"/>
              <a:gd name="T89" fmla="*/ 0 h 1456"/>
              <a:gd name="T90" fmla="*/ 0 w 898"/>
              <a:gd name="T91" fmla="*/ 0 h 1456"/>
              <a:gd name="T92" fmla="*/ 0 w 898"/>
              <a:gd name="T93" fmla="*/ 0 h 1456"/>
              <a:gd name="T94" fmla="*/ 0 w 898"/>
              <a:gd name="T95" fmla="*/ 0 h 1456"/>
              <a:gd name="T96" fmla="*/ 0 w 898"/>
              <a:gd name="T97" fmla="*/ 0 h 1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8" h="1456">
                <a:moveTo>
                  <a:pt x="293" y="0"/>
                </a:moveTo>
                <a:lnTo>
                  <a:pt x="407" y="27"/>
                </a:lnTo>
                <a:lnTo>
                  <a:pt x="376" y="203"/>
                </a:lnTo>
                <a:lnTo>
                  <a:pt x="399" y="258"/>
                </a:lnTo>
                <a:lnTo>
                  <a:pt x="405" y="286"/>
                </a:lnTo>
                <a:lnTo>
                  <a:pt x="399" y="308"/>
                </a:lnTo>
                <a:lnTo>
                  <a:pt x="390" y="316"/>
                </a:lnTo>
                <a:lnTo>
                  <a:pt x="401" y="325"/>
                </a:lnTo>
                <a:lnTo>
                  <a:pt x="411" y="347"/>
                </a:lnTo>
                <a:lnTo>
                  <a:pt x="445" y="382"/>
                </a:lnTo>
                <a:lnTo>
                  <a:pt x="468" y="431"/>
                </a:lnTo>
                <a:lnTo>
                  <a:pt x="474" y="453"/>
                </a:lnTo>
                <a:lnTo>
                  <a:pt x="485" y="474"/>
                </a:lnTo>
                <a:lnTo>
                  <a:pt x="505" y="476"/>
                </a:lnTo>
                <a:lnTo>
                  <a:pt x="508" y="493"/>
                </a:lnTo>
                <a:lnTo>
                  <a:pt x="534" y="497"/>
                </a:lnTo>
                <a:lnTo>
                  <a:pt x="543" y="507"/>
                </a:lnTo>
                <a:lnTo>
                  <a:pt x="513" y="568"/>
                </a:lnTo>
                <a:lnTo>
                  <a:pt x="516" y="578"/>
                </a:lnTo>
                <a:lnTo>
                  <a:pt x="505" y="591"/>
                </a:lnTo>
                <a:lnTo>
                  <a:pt x="503" y="618"/>
                </a:lnTo>
                <a:lnTo>
                  <a:pt x="508" y="621"/>
                </a:lnTo>
                <a:lnTo>
                  <a:pt x="505" y="638"/>
                </a:lnTo>
                <a:lnTo>
                  <a:pt x="483" y="653"/>
                </a:lnTo>
                <a:lnTo>
                  <a:pt x="483" y="668"/>
                </a:lnTo>
                <a:lnTo>
                  <a:pt x="485" y="680"/>
                </a:lnTo>
                <a:lnTo>
                  <a:pt x="476" y="696"/>
                </a:lnTo>
                <a:lnTo>
                  <a:pt x="503" y="722"/>
                </a:lnTo>
                <a:lnTo>
                  <a:pt x="512" y="722"/>
                </a:lnTo>
                <a:lnTo>
                  <a:pt x="550" y="688"/>
                </a:lnTo>
                <a:lnTo>
                  <a:pt x="558" y="683"/>
                </a:lnTo>
                <a:lnTo>
                  <a:pt x="562" y="688"/>
                </a:lnTo>
                <a:lnTo>
                  <a:pt x="569" y="700"/>
                </a:lnTo>
                <a:lnTo>
                  <a:pt x="571" y="704"/>
                </a:lnTo>
                <a:lnTo>
                  <a:pt x="581" y="712"/>
                </a:lnTo>
                <a:lnTo>
                  <a:pt x="579" y="736"/>
                </a:lnTo>
                <a:lnTo>
                  <a:pt x="579" y="771"/>
                </a:lnTo>
                <a:lnTo>
                  <a:pt x="585" y="798"/>
                </a:lnTo>
                <a:lnTo>
                  <a:pt x="599" y="820"/>
                </a:lnTo>
                <a:lnTo>
                  <a:pt x="599" y="833"/>
                </a:lnTo>
                <a:lnTo>
                  <a:pt x="591" y="845"/>
                </a:lnTo>
                <a:lnTo>
                  <a:pt x="607" y="868"/>
                </a:lnTo>
                <a:lnTo>
                  <a:pt x="624" y="868"/>
                </a:lnTo>
                <a:lnTo>
                  <a:pt x="636" y="891"/>
                </a:lnTo>
                <a:lnTo>
                  <a:pt x="641" y="900"/>
                </a:lnTo>
                <a:lnTo>
                  <a:pt x="634" y="927"/>
                </a:lnTo>
                <a:lnTo>
                  <a:pt x="634" y="935"/>
                </a:lnTo>
                <a:lnTo>
                  <a:pt x="646" y="955"/>
                </a:lnTo>
                <a:lnTo>
                  <a:pt x="661" y="965"/>
                </a:lnTo>
                <a:lnTo>
                  <a:pt x="669" y="950"/>
                </a:lnTo>
                <a:lnTo>
                  <a:pt x="679" y="944"/>
                </a:lnTo>
                <a:lnTo>
                  <a:pt x="710" y="955"/>
                </a:lnTo>
                <a:lnTo>
                  <a:pt x="719" y="955"/>
                </a:lnTo>
                <a:lnTo>
                  <a:pt x="738" y="946"/>
                </a:lnTo>
                <a:lnTo>
                  <a:pt x="745" y="944"/>
                </a:lnTo>
                <a:lnTo>
                  <a:pt x="751" y="950"/>
                </a:lnTo>
                <a:lnTo>
                  <a:pt x="783" y="951"/>
                </a:lnTo>
                <a:lnTo>
                  <a:pt x="802" y="959"/>
                </a:lnTo>
                <a:lnTo>
                  <a:pt x="809" y="957"/>
                </a:lnTo>
                <a:lnTo>
                  <a:pt x="848" y="957"/>
                </a:lnTo>
                <a:lnTo>
                  <a:pt x="848" y="944"/>
                </a:lnTo>
                <a:lnTo>
                  <a:pt x="864" y="928"/>
                </a:lnTo>
                <a:lnTo>
                  <a:pt x="880" y="950"/>
                </a:lnTo>
                <a:lnTo>
                  <a:pt x="887" y="973"/>
                </a:lnTo>
                <a:lnTo>
                  <a:pt x="898" y="985"/>
                </a:lnTo>
                <a:lnTo>
                  <a:pt x="898" y="982"/>
                </a:lnTo>
                <a:lnTo>
                  <a:pt x="833" y="1456"/>
                </a:lnTo>
                <a:lnTo>
                  <a:pt x="832" y="1456"/>
                </a:lnTo>
                <a:lnTo>
                  <a:pt x="411" y="1380"/>
                </a:lnTo>
                <a:lnTo>
                  <a:pt x="0" y="1294"/>
                </a:lnTo>
                <a:lnTo>
                  <a:pt x="77" y="958"/>
                </a:lnTo>
                <a:lnTo>
                  <a:pt x="93" y="935"/>
                </a:lnTo>
                <a:lnTo>
                  <a:pt x="94" y="910"/>
                </a:lnTo>
                <a:lnTo>
                  <a:pt x="100" y="906"/>
                </a:lnTo>
                <a:lnTo>
                  <a:pt x="101" y="901"/>
                </a:lnTo>
                <a:lnTo>
                  <a:pt x="108" y="893"/>
                </a:lnTo>
                <a:lnTo>
                  <a:pt x="96" y="875"/>
                </a:lnTo>
                <a:lnTo>
                  <a:pt x="77" y="865"/>
                </a:lnTo>
                <a:lnTo>
                  <a:pt x="74" y="859"/>
                </a:lnTo>
                <a:lnTo>
                  <a:pt x="78" y="833"/>
                </a:lnTo>
                <a:lnTo>
                  <a:pt x="110" y="779"/>
                </a:lnTo>
                <a:lnTo>
                  <a:pt x="136" y="770"/>
                </a:lnTo>
                <a:lnTo>
                  <a:pt x="152" y="754"/>
                </a:lnTo>
                <a:lnTo>
                  <a:pt x="152" y="740"/>
                </a:lnTo>
                <a:lnTo>
                  <a:pt x="162" y="732"/>
                </a:lnTo>
                <a:lnTo>
                  <a:pt x="226" y="632"/>
                </a:lnTo>
                <a:lnTo>
                  <a:pt x="221" y="609"/>
                </a:lnTo>
                <a:lnTo>
                  <a:pt x="206" y="594"/>
                </a:lnTo>
                <a:lnTo>
                  <a:pt x="195" y="591"/>
                </a:lnTo>
                <a:lnTo>
                  <a:pt x="184" y="574"/>
                </a:lnTo>
                <a:lnTo>
                  <a:pt x="182" y="554"/>
                </a:lnTo>
                <a:lnTo>
                  <a:pt x="180" y="529"/>
                </a:lnTo>
                <a:lnTo>
                  <a:pt x="186" y="523"/>
                </a:lnTo>
                <a:lnTo>
                  <a:pt x="187" y="512"/>
                </a:lnTo>
                <a:lnTo>
                  <a:pt x="180" y="496"/>
                </a:lnTo>
                <a:lnTo>
                  <a:pt x="180" y="482"/>
                </a:lnTo>
                <a:lnTo>
                  <a:pt x="186" y="470"/>
                </a:lnTo>
                <a:lnTo>
                  <a:pt x="293"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4" name="5834327.25290.548.2558.1255">
            <a:extLst>
              <a:ext uri="{FF2B5EF4-FFF2-40B4-BE49-F238E27FC236}">
                <a16:creationId xmlns:a16="http://schemas.microsoft.com/office/drawing/2014/main" id="{F762DD74-E523-34EA-B109-3160092D49A9}"/>
              </a:ext>
            </a:extLst>
          </p:cNvPr>
          <p:cNvSpPr>
            <a:spLocks/>
          </p:cNvSpPr>
          <p:nvPr>
            <p:custDataLst>
              <p:tags r:id="rId4"/>
            </p:custDataLst>
          </p:nvPr>
        </p:nvSpPr>
        <p:spPr bwMode="auto">
          <a:xfrm>
            <a:off x="1596755" y="1186874"/>
            <a:ext cx="777750" cy="657835"/>
          </a:xfrm>
          <a:custGeom>
            <a:avLst/>
            <a:gdLst>
              <a:gd name="T0" fmla="*/ 0 w 1217"/>
              <a:gd name="T1" fmla="*/ 0 h 1012"/>
              <a:gd name="T2" fmla="*/ 0 w 1217"/>
              <a:gd name="T3" fmla="*/ 0 h 1012"/>
              <a:gd name="T4" fmla="*/ 0 w 1217"/>
              <a:gd name="T5" fmla="*/ 0 h 1012"/>
              <a:gd name="T6" fmla="*/ 0 w 1217"/>
              <a:gd name="T7" fmla="*/ 0 h 1012"/>
              <a:gd name="T8" fmla="*/ 0 w 1217"/>
              <a:gd name="T9" fmla="*/ 0 h 1012"/>
              <a:gd name="T10" fmla="*/ 0 w 1217"/>
              <a:gd name="T11" fmla="*/ 0 h 1012"/>
              <a:gd name="T12" fmla="*/ 0 w 1217"/>
              <a:gd name="T13" fmla="*/ 0 h 1012"/>
              <a:gd name="T14" fmla="*/ 0 w 1217"/>
              <a:gd name="T15" fmla="*/ 0 h 1012"/>
              <a:gd name="T16" fmla="*/ 0 w 1217"/>
              <a:gd name="T17" fmla="*/ 0 h 1012"/>
              <a:gd name="T18" fmla="*/ 0 w 1217"/>
              <a:gd name="T19" fmla="*/ 0 h 1012"/>
              <a:gd name="T20" fmla="*/ 0 w 1217"/>
              <a:gd name="T21" fmla="*/ 0 h 1012"/>
              <a:gd name="T22" fmla="*/ 0 w 1217"/>
              <a:gd name="T23" fmla="*/ 0 h 1012"/>
              <a:gd name="T24" fmla="*/ 0 w 1217"/>
              <a:gd name="T25" fmla="*/ 0 h 1012"/>
              <a:gd name="T26" fmla="*/ 0 w 1217"/>
              <a:gd name="T27" fmla="*/ 0 h 1012"/>
              <a:gd name="T28" fmla="*/ 0 w 1217"/>
              <a:gd name="T29" fmla="*/ 0 h 1012"/>
              <a:gd name="T30" fmla="*/ 0 w 1217"/>
              <a:gd name="T31" fmla="*/ 0 h 1012"/>
              <a:gd name="T32" fmla="*/ 0 w 1217"/>
              <a:gd name="T33" fmla="*/ 0 h 1012"/>
              <a:gd name="T34" fmla="*/ 0 w 1217"/>
              <a:gd name="T35" fmla="*/ 0 h 1012"/>
              <a:gd name="T36" fmla="*/ 0 w 1217"/>
              <a:gd name="T37" fmla="*/ 0 h 1012"/>
              <a:gd name="T38" fmla="*/ 0 w 1217"/>
              <a:gd name="T39" fmla="*/ 0 h 1012"/>
              <a:gd name="T40" fmla="*/ 0 w 1217"/>
              <a:gd name="T41" fmla="*/ 0 h 1012"/>
              <a:gd name="T42" fmla="*/ 0 w 1217"/>
              <a:gd name="T43" fmla="*/ 0 h 1012"/>
              <a:gd name="T44" fmla="*/ 0 w 1217"/>
              <a:gd name="T45" fmla="*/ 0 h 1012"/>
              <a:gd name="T46" fmla="*/ 0 w 1217"/>
              <a:gd name="T47" fmla="*/ 0 h 1012"/>
              <a:gd name="T48" fmla="*/ 0 w 1217"/>
              <a:gd name="T49" fmla="*/ 0 h 1012"/>
              <a:gd name="T50" fmla="*/ 0 w 1217"/>
              <a:gd name="T51" fmla="*/ 0 h 1012"/>
              <a:gd name="T52" fmla="*/ 0 w 1217"/>
              <a:gd name="T53" fmla="*/ 0 h 1012"/>
              <a:gd name="T54" fmla="*/ 0 w 1217"/>
              <a:gd name="T55" fmla="*/ 0 h 1012"/>
              <a:gd name="T56" fmla="*/ 0 w 1217"/>
              <a:gd name="T57" fmla="*/ 0 h 1012"/>
              <a:gd name="T58" fmla="*/ 0 w 1217"/>
              <a:gd name="T59" fmla="*/ 0 h 1012"/>
              <a:gd name="T60" fmla="*/ 0 w 1217"/>
              <a:gd name="T61" fmla="*/ 0 h 1012"/>
              <a:gd name="T62" fmla="*/ 0 w 1217"/>
              <a:gd name="T63" fmla="*/ 0 h 1012"/>
              <a:gd name="T64" fmla="*/ 0 w 1217"/>
              <a:gd name="T65" fmla="*/ 0 h 1012"/>
              <a:gd name="T66" fmla="*/ 0 w 1217"/>
              <a:gd name="T67" fmla="*/ 0 h 1012"/>
              <a:gd name="T68" fmla="*/ 0 w 1217"/>
              <a:gd name="T69" fmla="*/ 0 h 1012"/>
              <a:gd name="T70" fmla="*/ 0 w 1217"/>
              <a:gd name="T71" fmla="*/ 0 h 1012"/>
              <a:gd name="T72" fmla="*/ 0 w 1217"/>
              <a:gd name="T73" fmla="*/ 0 h 1012"/>
              <a:gd name="T74" fmla="*/ 0 w 1217"/>
              <a:gd name="T75" fmla="*/ 0 h 1012"/>
              <a:gd name="T76" fmla="*/ 0 w 1217"/>
              <a:gd name="T77" fmla="*/ 0 h 1012"/>
              <a:gd name="T78" fmla="*/ 0 w 1217"/>
              <a:gd name="T79" fmla="*/ 0 h 10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17" h="1012">
                <a:moveTo>
                  <a:pt x="21" y="763"/>
                </a:moveTo>
                <a:lnTo>
                  <a:pt x="12" y="752"/>
                </a:lnTo>
                <a:lnTo>
                  <a:pt x="0" y="711"/>
                </a:lnTo>
                <a:lnTo>
                  <a:pt x="11" y="696"/>
                </a:lnTo>
                <a:lnTo>
                  <a:pt x="11" y="677"/>
                </a:lnTo>
                <a:lnTo>
                  <a:pt x="21" y="648"/>
                </a:lnTo>
                <a:lnTo>
                  <a:pt x="19" y="586"/>
                </a:lnTo>
                <a:lnTo>
                  <a:pt x="21" y="578"/>
                </a:lnTo>
                <a:lnTo>
                  <a:pt x="35" y="571"/>
                </a:lnTo>
                <a:lnTo>
                  <a:pt x="42" y="559"/>
                </a:lnTo>
                <a:lnTo>
                  <a:pt x="47" y="540"/>
                </a:lnTo>
                <a:lnTo>
                  <a:pt x="58" y="534"/>
                </a:lnTo>
                <a:lnTo>
                  <a:pt x="59" y="501"/>
                </a:lnTo>
                <a:lnTo>
                  <a:pt x="67" y="500"/>
                </a:lnTo>
                <a:lnTo>
                  <a:pt x="103" y="458"/>
                </a:lnTo>
                <a:lnTo>
                  <a:pt x="120" y="421"/>
                </a:lnTo>
                <a:lnTo>
                  <a:pt x="152" y="364"/>
                </a:lnTo>
                <a:lnTo>
                  <a:pt x="187" y="257"/>
                </a:lnTo>
                <a:lnTo>
                  <a:pt x="215" y="213"/>
                </a:lnTo>
                <a:lnTo>
                  <a:pt x="235" y="149"/>
                </a:lnTo>
                <a:lnTo>
                  <a:pt x="259" y="65"/>
                </a:lnTo>
                <a:lnTo>
                  <a:pt x="273" y="37"/>
                </a:lnTo>
                <a:lnTo>
                  <a:pt x="277" y="8"/>
                </a:lnTo>
                <a:lnTo>
                  <a:pt x="277" y="3"/>
                </a:lnTo>
                <a:lnTo>
                  <a:pt x="289" y="0"/>
                </a:lnTo>
                <a:lnTo>
                  <a:pt x="305" y="3"/>
                </a:lnTo>
                <a:lnTo>
                  <a:pt x="314" y="0"/>
                </a:lnTo>
                <a:lnTo>
                  <a:pt x="338" y="8"/>
                </a:lnTo>
                <a:lnTo>
                  <a:pt x="356" y="23"/>
                </a:lnTo>
                <a:lnTo>
                  <a:pt x="357" y="33"/>
                </a:lnTo>
                <a:lnTo>
                  <a:pt x="372" y="33"/>
                </a:lnTo>
                <a:lnTo>
                  <a:pt x="400" y="54"/>
                </a:lnTo>
                <a:lnTo>
                  <a:pt x="404" y="86"/>
                </a:lnTo>
                <a:lnTo>
                  <a:pt x="402" y="96"/>
                </a:lnTo>
                <a:lnTo>
                  <a:pt x="400" y="140"/>
                </a:lnTo>
                <a:lnTo>
                  <a:pt x="404" y="153"/>
                </a:lnTo>
                <a:lnTo>
                  <a:pt x="449" y="178"/>
                </a:lnTo>
                <a:lnTo>
                  <a:pt x="490" y="180"/>
                </a:lnTo>
                <a:lnTo>
                  <a:pt x="524" y="178"/>
                </a:lnTo>
                <a:lnTo>
                  <a:pt x="545" y="180"/>
                </a:lnTo>
                <a:lnTo>
                  <a:pt x="600" y="191"/>
                </a:lnTo>
                <a:lnTo>
                  <a:pt x="611" y="211"/>
                </a:lnTo>
                <a:lnTo>
                  <a:pt x="670" y="204"/>
                </a:lnTo>
                <a:lnTo>
                  <a:pt x="696" y="211"/>
                </a:lnTo>
                <a:lnTo>
                  <a:pt x="701" y="215"/>
                </a:lnTo>
                <a:lnTo>
                  <a:pt x="732" y="221"/>
                </a:lnTo>
                <a:lnTo>
                  <a:pt x="745" y="219"/>
                </a:lnTo>
                <a:lnTo>
                  <a:pt x="764" y="210"/>
                </a:lnTo>
                <a:lnTo>
                  <a:pt x="783" y="210"/>
                </a:lnTo>
                <a:lnTo>
                  <a:pt x="802" y="213"/>
                </a:lnTo>
                <a:lnTo>
                  <a:pt x="819" y="210"/>
                </a:lnTo>
                <a:lnTo>
                  <a:pt x="831" y="210"/>
                </a:lnTo>
                <a:lnTo>
                  <a:pt x="838" y="213"/>
                </a:lnTo>
                <a:lnTo>
                  <a:pt x="857" y="214"/>
                </a:lnTo>
                <a:lnTo>
                  <a:pt x="872" y="221"/>
                </a:lnTo>
                <a:lnTo>
                  <a:pt x="883" y="221"/>
                </a:lnTo>
                <a:lnTo>
                  <a:pt x="905" y="211"/>
                </a:lnTo>
                <a:lnTo>
                  <a:pt x="1173" y="272"/>
                </a:lnTo>
                <a:lnTo>
                  <a:pt x="1175" y="292"/>
                </a:lnTo>
                <a:lnTo>
                  <a:pt x="1186" y="309"/>
                </a:lnTo>
                <a:lnTo>
                  <a:pt x="1197" y="312"/>
                </a:lnTo>
                <a:lnTo>
                  <a:pt x="1212" y="327"/>
                </a:lnTo>
                <a:lnTo>
                  <a:pt x="1217" y="350"/>
                </a:lnTo>
                <a:lnTo>
                  <a:pt x="1153" y="450"/>
                </a:lnTo>
                <a:lnTo>
                  <a:pt x="1143" y="458"/>
                </a:lnTo>
                <a:lnTo>
                  <a:pt x="1143" y="472"/>
                </a:lnTo>
                <a:lnTo>
                  <a:pt x="1127" y="488"/>
                </a:lnTo>
                <a:lnTo>
                  <a:pt x="1101" y="497"/>
                </a:lnTo>
                <a:lnTo>
                  <a:pt x="1069" y="551"/>
                </a:lnTo>
                <a:lnTo>
                  <a:pt x="1065" y="577"/>
                </a:lnTo>
                <a:lnTo>
                  <a:pt x="1068" y="583"/>
                </a:lnTo>
                <a:lnTo>
                  <a:pt x="1087" y="593"/>
                </a:lnTo>
                <a:lnTo>
                  <a:pt x="1099" y="611"/>
                </a:lnTo>
                <a:lnTo>
                  <a:pt x="1092" y="619"/>
                </a:lnTo>
                <a:lnTo>
                  <a:pt x="1091" y="624"/>
                </a:lnTo>
                <a:lnTo>
                  <a:pt x="1085" y="628"/>
                </a:lnTo>
                <a:lnTo>
                  <a:pt x="1084" y="653"/>
                </a:lnTo>
                <a:lnTo>
                  <a:pt x="1068" y="676"/>
                </a:lnTo>
                <a:lnTo>
                  <a:pt x="991" y="1012"/>
                </a:lnTo>
                <a:lnTo>
                  <a:pt x="587" y="915"/>
                </a:lnTo>
                <a:lnTo>
                  <a:pt x="21" y="76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5" name="5835363.625286.2598.2557.1255">
            <a:extLst>
              <a:ext uri="{FF2B5EF4-FFF2-40B4-BE49-F238E27FC236}">
                <a16:creationId xmlns:a16="http://schemas.microsoft.com/office/drawing/2014/main" id="{13D7BA1A-DFF2-D5A1-F6C2-9FDA45959C67}"/>
              </a:ext>
            </a:extLst>
          </p:cNvPr>
          <p:cNvSpPr>
            <a:spLocks/>
          </p:cNvSpPr>
          <p:nvPr>
            <p:custDataLst>
              <p:tags r:id="rId5"/>
            </p:custDataLst>
          </p:nvPr>
        </p:nvSpPr>
        <p:spPr bwMode="auto">
          <a:xfrm>
            <a:off x="1539090" y="1682132"/>
            <a:ext cx="765921" cy="1336745"/>
          </a:xfrm>
          <a:custGeom>
            <a:avLst/>
            <a:gdLst>
              <a:gd name="T0" fmla="*/ 0 w 1197"/>
              <a:gd name="T1" fmla="*/ 0 h 2058"/>
              <a:gd name="T2" fmla="*/ 0 w 1197"/>
              <a:gd name="T3" fmla="*/ 0 h 2058"/>
              <a:gd name="T4" fmla="*/ 0 w 1197"/>
              <a:gd name="T5" fmla="*/ 0 h 2058"/>
              <a:gd name="T6" fmla="*/ 0 w 1197"/>
              <a:gd name="T7" fmla="*/ 0 h 2058"/>
              <a:gd name="T8" fmla="*/ 0 w 1197"/>
              <a:gd name="T9" fmla="*/ 0 h 2058"/>
              <a:gd name="T10" fmla="*/ 0 w 1197"/>
              <a:gd name="T11" fmla="*/ 0 h 2058"/>
              <a:gd name="T12" fmla="*/ 0 w 1197"/>
              <a:gd name="T13" fmla="*/ 0 h 2058"/>
              <a:gd name="T14" fmla="*/ 0 w 1197"/>
              <a:gd name="T15" fmla="*/ 0 h 2058"/>
              <a:gd name="T16" fmla="*/ 0 w 1197"/>
              <a:gd name="T17" fmla="*/ 0 h 2058"/>
              <a:gd name="T18" fmla="*/ 0 w 1197"/>
              <a:gd name="T19" fmla="*/ 0 h 2058"/>
              <a:gd name="T20" fmla="*/ 0 w 1197"/>
              <a:gd name="T21" fmla="*/ 0 h 2058"/>
              <a:gd name="T22" fmla="*/ 0 w 1197"/>
              <a:gd name="T23" fmla="*/ 0 h 2058"/>
              <a:gd name="T24" fmla="*/ 0 w 1197"/>
              <a:gd name="T25" fmla="*/ 0 h 2058"/>
              <a:gd name="T26" fmla="*/ 0 w 1197"/>
              <a:gd name="T27" fmla="*/ 0 h 2058"/>
              <a:gd name="T28" fmla="*/ 0 w 1197"/>
              <a:gd name="T29" fmla="*/ 0 h 2058"/>
              <a:gd name="T30" fmla="*/ 0 w 1197"/>
              <a:gd name="T31" fmla="*/ 0 h 2058"/>
              <a:gd name="T32" fmla="*/ 0 w 1197"/>
              <a:gd name="T33" fmla="*/ 0 h 2058"/>
              <a:gd name="T34" fmla="*/ 0 w 1197"/>
              <a:gd name="T35" fmla="*/ 0 h 2058"/>
              <a:gd name="T36" fmla="*/ 0 w 1197"/>
              <a:gd name="T37" fmla="*/ 0 h 2058"/>
              <a:gd name="T38" fmla="*/ 0 w 1197"/>
              <a:gd name="T39" fmla="*/ 0 h 2058"/>
              <a:gd name="T40" fmla="*/ 0 w 1197"/>
              <a:gd name="T41" fmla="*/ 0 h 2058"/>
              <a:gd name="T42" fmla="*/ 0 w 1197"/>
              <a:gd name="T43" fmla="*/ 0 h 2058"/>
              <a:gd name="T44" fmla="*/ 0 w 1197"/>
              <a:gd name="T45" fmla="*/ 0 h 2058"/>
              <a:gd name="T46" fmla="*/ 0 w 1197"/>
              <a:gd name="T47" fmla="*/ 0 h 2058"/>
              <a:gd name="T48" fmla="*/ 0 w 1197"/>
              <a:gd name="T49" fmla="*/ 0 h 2058"/>
              <a:gd name="T50" fmla="*/ 0 w 1197"/>
              <a:gd name="T51" fmla="*/ 0 h 2058"/>
              <a:gd name="T52" fmla="*/ 0 w 1197"/>
              <a:gd name="T53" fmla="*/ 0 h 2058"/>
              <a:gd name="T54" fmla="*/ 0 w 1197"/>
              <a:gd name="T55" fmla="*/ 0 h 2058"/>
              <a:gd name="T56" fmla="*/ 0 w 1197"/>
              <a:gd name="T57" fmla="*/ 0 h 2058"/>
              <a:gd name="T58" fmla="*/ 0 w 1197"/>
              <a:gd name="T59" fmla="*/ 0 h 2058"/>
              <a:gd name="T60" fmla="*/ 0 w 1197"/>
              <a:gd name="T61" fmla="*/ 0 h 2058"/>
              <a:gd name="T62" fmla="*/ 0 w 1197"/>
              <a:gd name="T63" fmla="*/ 0 h 2058"/>
              <a:gd name="T64" fmla="*/ 0 w 1197"/>
              <a:gd name="T65" fmla="*/ 0 h 2058"/>
              <a:gd name="T66" fmla="*/ 0 w 1197"/>
              <a:gd name="T67" fmla="*/ 0 h 2058"/>
              <a:gd name="T68" fmla="*/ 0 w 1197"/>
              <a:gd name="T69" fmla="*/ 0 h 2058"/>
              <a:gd name="T70" fmla="*/ 0 w 1197"/>
              <a:gd name="T71" fmla="*/ 0 h 2058"/>
              <a:gd name="T72" fmla="*/ 0 w 1197"/>
              <a:gd name="T73" fmla="*/ 0 h 2058"/>
              <a:gd name="T74" fmla="*/ 0 w 1197"/>
              <a:gd name="T75" fmla="*/ 0 h 2058"/>
              <a:gd name="T76" fmla="*/ 0 w 1197"/>
              <a:gd name="T77" fmla="*/ 0 h 2058"/>
              <a:gd name="T78" fmla="*/ 0 w 1197"/>
              <a:gd name="T79" fmla="*/ 0 h 2058"/>
              <a:gd name="T80" fmla="*/ 0 w 1197"/>
              <a:gd name="T81" fmla="*/ 0 h 2058"/>
              <a:gd name="T82" fmla="*/ 0 w 1197"/>
              <a:gd name="T83" fmla="*/ 0 h 2058"/>
              <a:gd name="T84" fmla="*/ 0 w 1197"/>
              <a:gd name="T85" fmla="*/ 0 h 2058"/>
              <a:gd name="T86" fmla="*/ 0 w 1197"/>
              <a:gd name="T87" fmla="*/ 0 h 2058"/>
              <a:gd name="T88" fmla="*/ 0 w 1197"/>
              <a:gd name="T89" fmla="*/ 0 h 2058"/>
              <a:gd name="T90" fmla="*/ 0 w 1197"/>
              <a:gd name="T91" fmla="*/ 0 h 2058"/>
              <a:gd name="T92" fmla="*/ 0 w 1197"/>
              <a:gd name="T93" fmla="*/ 0 h 20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97" h="2058">
                <a:moveTo>
                  <a:pt x="1040" y="2047"/>
                </a:moveTo>
                <a:lnTo>
                  <a:pt x="678" y="2012"/>
                </a:lnTo>
                <a:lnTo>
                  <a:pt x="677" y="2008"/>
                </a:lnTo>
                <a:lnTo>
                  <a:pt x="673" y="1987"/>
                </a:lnTo>
                <a:lnTo>
                  <a:pt x="677" y="1979"/>
                </a:lnTo>
                <a:lnTo>
                  <a:pt x="678" y="1979"/>
                </a:lnTo>
                <a:lnTo>
                  <a:pt x="677" y="1968"/>
                </a:lnTo>
                <a:lnTo>
                  <a:pt x="673" y="1968"/>
                </a:lnTo>
                <a:lnTo>
                  <a:pt x="665" y="1957"/>
                </a:lnTo>
                <a:lnTo>
                  <a:pt x="666" y="1948"/>
                </a:lnTo>
                <a:lnTo>
                  <a:pt x="665" y="1893"/>
                </a:lnTo>
                <a:lnTo>
                  <a:pt x="633" y="1822"/>
                </a:lnTo>
                <a:lnTo>
                  <a:pt x="614" y="1804"/>
                </a:lnTo>
                <a:lnTo>
                  <a:pt x="598" y="1776"/>
                </a:lnTo>
                <a:lnTo>
                  <a:pt x="564" y="1742"/>
                </a:lnTo>
                <a:lnTo>
                  <a:pt x="539" y="1744"/>
                </a:lnTo>
                <a:lnTo>
                  <a:pt x="524" y="1730"/>
                </a:lnTo>
                <a:lnTo>
                  <a:pt x="535" y="1714"/>
                </a:lnTo>
                <a:lnTo>
                  <a:pt x="529" y="1701"/>
                </a:lnTo>
                <a:lnTo>
                  <a:pt x="531" y="1691"/>
                </a:lnTo>
                <a:lnTo>
                  <a:pt x="516" y="1676"/>
                </a:lnTo>
                <a:lnTo>
                  <a:pt x="480" y="1672"/>
                </a:lnTo>
                <a:lnTo>
                  <a:pt x="457" y="1660"/>
                </a:lnTo>
                <a:lnTo>
                  <a:pt x="430" y="1636"/>
                </a:lnTo>
                <a:lnTo>
                  <a:pt x="416" y="1595"/>
                </a:lnTo>
                <a:lnTo>
                  <a:pt x="390" y="1578"/>
                </a:lnTo>
                <a:lnTo>
                  <a:pt x="364" y="1573"/>
                </a:lnTo>
                <a:lnTo>
                  <a:pt x="295" y="1539"/>
                </a:lnTo>
                <a:lnTo>
                  <a:pt x="274" y="1539"/>
                </a:lnTo>
                <a:lnTo>
                  <a:pt x="244" y="1522"/>
                </a:lnTo>
                <a:lnTo>
                  <a:pt x="228" y="1506"/>
                </a:lnTo>
                <a:lnTo>
                  <a:pt x="228" y="1490"/>
                </a:lnTo>
                <a:lnTo>
                  <a:pt x="235" y="1479"/>
                </a:lnTo>
                <a:lnTo>
                  <a:pt x="243" y="1444"/>
                </a:lnTo>
                <a:lnTo>
                  <a:pt x="247" y="1424"/>
                </a:lnTo>
                <a:lnTo>
                  <a:pt x="250" y="1417"/>
                </a:lnTo>
                <a:lnTo>
                  <a:pt x="244" y="1389"/>
                </a:lnTo>
                <a:lnTo>
                  <a:pt x="230" y="1380"/>
                </a:lnTo>
                <a:lnTo>
                  <a:pt x="228" y="1359"/>
                </a:lnTo>
                <a:lnTo>
                  <a:pt x="231" y="1354"/>
                </a:lnTo>
                <a:lnTo>
                  <a:pt x="235" y="1354"/>
                </a:lnTo>
                <a:lnTo>
                  <a:pt x="235" y="1337"/>
                </a:lnTo>
                <a:lnTo>
                  <a:pt x="226" y="1319"/>
                </a:lnTo>
                <a:lnTo>
                  <a:pt x="173" y="1241"/>
                </a:lnTo>
                <a:lnTo>
                  <a:pt x="169" y="1221"/>
                </a:lnTo>
                <a:lnTo>
                  <a:pt x="163" y="1200"/>
                </a:lnTo>
                <a:lnTo>
                  <a:pt x="158" y="1185"/>
                </a:lnTo>
                <a:lnTo>
                  <a:pt x="125" y="1132"/>
                </a:lnTo>
                <a:lnTo>
                  <a:pt x="128" y="1090"/>
                </a:lnTo>
                <a:lnTo>
                  <a:pt x="137" y="1076"/>
                </a:lnTo>
                <a:lnTo>
                  <a:pt x="146" y="1075"/>
                </a:lnTo>
                <a:lnTo>
                  <a:pt x="164" y="1055"/>
                </a:lnTo>
                <a:lnTo>
                  <a:pt x="165" y="1024"/>
                </a:lnTo>
                <a:lnTo>
                  <a:pt x="156" y="1016"/>
                </a:lnTo>
                <a:lnTo>
                  <a:pt x="129" y="1006"/>
                </a:lnTo>
                <a:lnTo>
                  <a:pt x="111" y="982"/>
                </a:lnTo>
                <a:lnTo>
                  <a:pt x="101" y="962"/>
                </a:lnTo>
                <a:lnTo>
                  <a:pt x="102" y="896"/>
                </a:lnTo>
                <a:lnTo>
                  <a:pt x="109" y="887"/>
                </a:lnTo>
                <a:lnTo>
                  <a:pt x="103" y="873"/>
                </a:lnTo>
                <a:lnTo>
                  <a:pt x="111" y="868"/>
                </a:lnTo>
                <a:lnTo>
                  <a:pt x="111" y="836"/>
                </a:lnTo>
                <a:lnTo>
                  <a:pt x="118" y="834"/>
                </a:lnTo>
                <a:lnTo>
                  <a:pt x="125" y="849"/>
                </a:lnTo>
                <a:lnTo>
                  <a:pt x="125" y="873"/>
                </a:lnTo>
                <a:lnTo>
                  <a:pt x="128" y="877"/>
                </a:lnTo>
                <a:lnTo>
                  <a:pt x="149" y="895"/>
                </a:lnTo>
                <a:lnTo>
                  <a:pt x="156" y="888"/>
                </a:lnTo>
                <a:lnTo>
                  <a:pt x="157" y="873"/>
                </a:lnTo>
                <a:lnTo>
                  <a:pt x="146" y="834"/>
                </a:lnTo>
                <a:lnTo>
                  <a:pt x="144" y="815"/>
                </a:lnTo>
                <a:lnTo>
                  <a:pt x="146" y="787"/>
                </a:lnTo>
                <a:lnTo>
                  <a:pt x="140" y="786"/>
                </a:lnTo>
                <a:lnTo>
                  <a:pt x="125" y="802"/>
                </a:lnTo>
                <a:lnTo>
                  <a:pt x="125" y="815"/>
                </a:lnTo>
                <a:lnTo>
                  <a:pt x="118" y="820"/>
                </a:lnTo>
                <a:lnTo>
                  <a:pt x="101" y="815"/>
                </a:lnTo>
                <a:lnTo>
                  <a:pt x="78" y="785"/>
                </a:lnTo>
                <a:lnTo>
                  <a:pt x="54" y="774"/>
                </a:lnTo>
                <a:lnTo>
                  <a:pt x="66" y="754"/>
                </a:lnTo>
                <a:lnTo>
                  <a:pt x="66" y="681"/>
                </a:lnTo>
                <a:lnTo>
                  <a:pt x="36" y="650"/>
                </a:lnTo>
                <a:lnTo>
                  <a:pt x="21" y="629"/>
                </a:lnTo>
                <a:lnTo>
                  <a:pt x="0" y="566"/>
                </a:lnTo>
                <a:lnTo>
                  <a:pt x="12" y="551"/>
                </a:lnTo>
                <a:lnTo>
                  <a:pt x="5" y="533"/>
                </a:lnTo>
                <a:lnTo>
                  <a:pt x="3" y="520"/>
                </a:lnTo>
                <a:lnTo>
                  <a:pt x="16" y="476"/>
                </a:lnTo>
                <a:lnTo>
                  <a:pt x="31" y="456"/>
                </a:lnTo>
                <a:lnTo>
                  <a:pt x="36" y="449"/>
                </a:lnTo>
                <a:lnTo>
                  <a:pt x="31" y="410"/>
                </a:lnTo>
                <a:lnTo>
                  <a:pt x="12" y="370"/>
                </a:lnTo>
                <a:lnTo>
                  <a:pt x="12" y="359"/>
                </a:lnTo>
                <a:lnTo>
                  <a:pt x="4" y="348"/>
                </a:lnTo>
                <a:lnTo>
                  <a:pt x="0" y="336"/>
                </a:lnTo>
                <a:lnTo>
                  <a:pt x="0" y="319"/>
                </a:lnTo>
                <a:lnTo>
                  <a:pt x="0" y="298"/>
                </a:lnTo>
                <a:lnTo>
                  <a:pt x="0" y="286"/>
                </a:lnTo>
                <a:lnTo>
                  <a:pt x="0" y="272"/>
                </a:lnTo>
                <a:lnTo>
                  <a:pt x="12" y="241"/>
                </a:lnTo>
                <a:lnTo>
                  <a:pt x="66" y="179"/>
                </a:lnTo>
                <a:lnTo>
                  <a:pt x="66" y="164"/>
                </a:lnTo>
                <a:lnTo>
                  <a:pt x="71" y="145"/>
                </a:lnTo>
                <a:lnTo>
                  <a:pt x="81" y="133"/>
                </a:lnTo>
                <a:lnTo>
                  <a:pt x="95" y="113"/>
                </a:lnTo>
                <a:lnTo>
                  <a:pt x="102" y="58"/>
                </a:lnTo>
                <a:lnTo>
                  <a:pt x="90" y="35"/>
                </a:lnTo>
                <a:lnTo>
                  <a:pt x="102" y="8"/>
                </a:lnTo>
                <a:lnTo>
                  <a:pt x="111" y="0"/>
                </a:lnTo>
                <a:lnTo>
                  <a:pt x="677" y="152"/>
                </a:lnTo>
                <a:lnTo>
                  <a:pt x="535" y="711"/>
                </a:lnTo>
                <a:lnTo>
                  <a:pt x="1158" y="1629"/>
                </a:lnTo>
                <a:lnTo>
                  <a:pt x="1157" y="1655"/>
                </a:lnTo>
                <a:lnTo>
                  <a:pt x="1158" y="1668"/>
                </a:lnTo>
                <a:lnTo>
                  <a:pt x="1157" y="1676"/>
                </a:lnTo>
                <a:lnTo>
                  <a:pt x="1165" y="1697"/>
                </a:lnTo>
                <a:lnTo>
                  <a:pt x="1165" y="1715"/>
                </a:lnTo>
                <a:lnTo>
                  <a:pt x="1171" y="1730"/>
                </a:lnTo>
                <a:lnTo>
                  <a:pt x="1177" y="1752"/>
                </a:lnTo>
                <a:lnTo>
                  <a:pt x="1189" y="1756"/>
                </a:lnTo>
                <a:lnTo>
                  <a:pt x="1194" y="1770"/>
                </a:lnTo>
                <a:lnTo>
                  <a:pt x="1197" y="1792"/>
                </a:lnTo>
                <a:lnTo>
                  <a:pt x="1194" y="1795"/>
                </a:lnTo>
                <a:lnTo>
                  <a:pt x="1189" y="1792"/>
                </a:lnTo>
                <a:lnTo>
                  <a:pt x="1170" y="1805"/>
                </a:lnTo>
                <a:lnTo>
                  <a:pt x="1150" y="1813"/>
                </a:lnTo>
                <a:lnTo>
                  <a:pt x="1134" y="1835"/>
                </a:lnTo>
                <a:lnTo>
                  <a:pt x="1120" y="1889"/>
                </a:lnTo>
                <a:lnTo>
                  <a:pt x="1088" y="1928"/>
                </a:lnTo>
                <a:lnTo>
                  <a:pt x="1073" y="1928"/>
                </a:lnTo>
                <a:lnTo>
                  <a:pt x="1072" y="1934"/>
                </a:lnTo>
                <a:lnTo>
                  <a:pt x="1076" y="1948"/>
                </a:lnTo>
                <a:lnTo>
                  <a:pt x="1075" y="1963"/>
                </a:lnTo>
                <a:lnTo>
                  <a:pt x="1067" y="1983"/>
                </a:lnTo>
                <a:lnTo>
                  <a:pt x="1073" y="1996"/>
                </a:lnTo>
                <a:lnTo>
                  <a:pt x="1093" y="2012"/>
                </a:lnTo>
                <a:lnTo>
                  <a:pt x="1099" y="2019"/>
                </a:lnTo>
                <a:lnTo>
                  <a:pt x="1089" y="2027"/>
                </a:lnTo>
                <a:lnTo>
                  <a:pt x="1087" y="2044"/>
                </a:lnTo>
                <a:lnTo>
                  <a:pt x="1075" y="2058"/>
                </a:lnTo>
                <a:lnTo>
                  <a:pt x="1067" y="2057"/>
                </a:lnTo>
                <a:lnTo>
                  <a:pt x="1040" y="2047"/>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6" name="5836424.5335.62556.75495">
            <a:extLst>
              <a:ext uri="{FF2B5EF4-FFF2-40B4-BE49-F238E27FC236}">
                <a16:creationId xmlns:a16="http://schemas.microsoft.com/office/drawing/2014/main" id="{A5CA2AD4-BB24-5CD0-A558-71FAC1B4A811}"/>
              </a:ext>
            </a:extLst>
          </p:cNvPr>
          <p:cNvSpPr>
            <a:spLocks/>
          </p:cNvSpPr>
          <p:nvPr>
            <p:custDataLst>
              <p:tags r:id="rId6"/>
            </p:custDataLst>
          </p:nvPr>
        </p:nvSpPr>
        <p:spPr bwMode="auto">
          <a:xfrm>
            <a:off x="2201507" y="2510071"/>
            <a:ext cx="656504" cy="772241"/>
          </a:xfrm>
          <a:custGeom>
            <a:avLst/>
            <a:gdLst>
              <a:gd name="T0" fmla="*/ 0 w 1025"/>
              <a:gd name="T1" fmla="*/ 0 h 1187"/>
              <a:gd name="T2" fmla="*/ 0 w 1025"/>
              <a:gd name="T3" fmla="*/ 0 h 1187"/>
              <a:gd name="T4" fmla="*/ 0 w 1025"/>
              <a:gd name="T5" fmla="*/ 0 h 1187"/>
              <a:gd name="T6" fmla="*/ 0 w 1025"/>
              <a:gd name="T7" fmla="*/ 0 h 1187"/>
              <a:gd name="T8" fmla="*/ 0 w 1025"/>
              <a:gd name="T9" fmla="*/ 0 h 1187"/>
              <a:gd name="T10" fmla="*/ 0 w 1025"/>
              <a:gd name="T11" fmla="*/ 0 h 1187"/>
              <a:gd name="T12" fmla="*/ 0 w 1025"/>
              <a:gd name="T13" fmla="*/ 0 h 1187"/>
              <a:gd name="T14" fmla="*/ 0 w 1025"/>
              <a:gd name="T15" fmla="*/ 0 h 1187"/>
              <a:gd name="T16" fmla="*/ 0 w 1025"/>
              <a:gd name="T17" fmla="*/ 0 h 1187"/>
              <a:gd name="T18" fmla="*/ 0 w 1025"/>
              <a:gd name="T19" fmla="*/ 0 h 1187"/>
              <a:gd name="T20" fmla="*/ 0 w 1025"/>
              <a:gd name="T21" fmla="*/ 0 h 1187"/>
              <a:gd name="T22" fmla="*/ 0 w 1025"/>
              <a:gd name="T23" fmla="*/ 0 h 1187"/>
              <a:gd name="T24" fmla="*/ 0 w 1025"/>
              <a:gd name="T25" fmla="*/ 0 h 1187"/>
              <a:gd name="T26" fmla="*/ 0 w 1025"/>
              <a:gd name="T27" fmla="*/ 0 h 1187"/>
              <a:gd name="T28" fmla="*/ 0 w 1025"/>
              <a:gd name="T29" fmla="*/ 0 h 1187"/>
              <a:gd name="T30" fmla="*/ 0 w 1025"/>
              <a:gd name="T31" fmla="*/ 0 h 1187"/>
              <a:gd name="T32" fmla="*/ 0 w 1025"/>
              <a:gd name="T33" fmla="*/ 0 h 1187"/>
              <a:gd name="T34" fmla="*/ 0 w 1025"/>
              <a:gd name="T35" fmla="*/ 0 h 1187"/>
              <a:gd name="T36" fmla="*/ 0 w 1025"/>
              <a:gd name="T37" fmla="*/ 0 h 1187"/>
              <a:gd name="T38" fmla="*/ 0 w 1025"/>
              <a:gd name="T39" fmla="*/ 0 h 1187"/>
              <a:gd name="T40" fmla="*/ 0 w 1025"/>
              <a:gd name="T41" fmla="*/ 0 h 1187"/>
              <a:gd name="T42" fmla="*/ 0 w 1025"/>
              <a:gd name="T43" fmla="*/ 0 h 1187"/>
              <a:gd name="T44" fmla="*/ 0 w 1025"/>
              <a:gd name="T45" fmla="*/ 0 h 1187"/>
              <a:gd name="T46" fmla="*/ 0 w 1025"/>
              <a:gd name="T47" fmla="*/ 0 h 1187"/>
              <a:gd name="T48" fmla="*/ 0 w 1025"/>
              <a:gd name="T49" fmla="*/ 0 h 1187"/>
              <a:gd name="T50" fmla="*/ 0 w 1025"/>
              <a:gd name="T51" fmla="*/ 0 h 1187"/>
              <a:gd name="T52" fmla="*/ 0 w 1025"/>
              <a:gd name="T53" fmla="*/ 0 h 1187"/>
              <a:gd name="T54" fmla="*/ 0 w 1025"/>
              <a:gd name="T55" fmla="*/ 0 h 1187"/>
              <a:gd name="T56" fmla="*/ 0 w 1025"/>
              <a:gd name="T57" fmla="*/ 0 h 1187"/>
              <a:gd name="T58" fmla="*/ 0 w 1025"/>
              <a:gd name="T59" fmla="*/ 0 h 1187"/>
              <a:gd name="T60" fmla="*/ 0 w 1025"/>
              <a:gd name="T61" fmla="*/ 0 h 1187"/>
              <a:gd name="T62" fmla="*/ 0 w 1025"/>
              <a:gd name="T63" fmla="*/ 0 h 1187"/>
              <a:gd name="T64" fmla="*/ 0 w 1025"/>
              <a:gd name="T65" fmla="*/ 0 h 1187"/>
              <a:gd name="T66" fmla="*/ 0 w 1025"/>
              <a:gd name="T67" fmla="*/ 0 h 1187"/>
              <a:gd name="T68" fmla="*/ 0 w 1025"/>
              <a:gd name="T69" fmla="*/ 0 h 1187"/>
              <a:gd name="T70" fmla="*/ 0 w 1025"/>
              <a:gd name="T71" fmla="*/ 0 h 1187"/>
              <a:gd name="T72" fmla="*/ 0 w 1025"/>
              <a:gd name="T73" fmla="*/ 0 h 1187"/>
              <a:gd name="T74" fmla="*/ 0 w 1025"/>
              <a:gd name="T75" fmla="*/ 0 h 1187"/>
              <a:gd name="T76" fmla="*/ 0 w 1025"/>
              <a:gd name="T77" fmla="*/ 0 h 1187"/>
              <a:gd name="T78" fmla="*/ 0 w 1025"/>
              <a:gd name="T79" fmla="*/ 0 h 1187"/>
              <a:gd name="T80" fmla="*/ 0 w 1025"/>
              <a:gd name="T81" fmla="*/ 0 h 1187"/>
              <a:gd name="T82" fmla="*/ 0 w 1025"/>
              <a:gd name="T83" fmla="*/ 0 h 1187"/>
              <a:gd name="T84" fmla="*/ 0 w 1025"/>
              <a:gd name="T85" fmla="*/ 0 h 1187"/>
              <a:gd name="T86" fmla="*/ 0 w 1025"/>
              <a:gd name="T87" fmla="*/ 0 h 1187"/>
              <a:gd name="T88" fmla="*/ 0 w 1025"/>
              <a:gd name="T89" fmla="*/ 0 h 1187"/>
              <a:gd name="T90" fmla="*/ 0 w 1025"/>
              <a:gd name="T91" fmla="*/ 0 h 1187"/>
              <a:gd name="T92" fmla="*/ 0 w 1025"/>
              <a:gd name="T93" fmla="*/ 0 h 1187"/>
              <a:gd name="T94" fmla="*/ 0 w 1025"/>
              <a:gd name="T95" fmla="*/ 0 h 1187"/>
              <a:gd name="T96" fmla="*/ 0 w 1025"/>
              <a:gd name="T97" fmla="*/ 0 h 1187"/>
              <a:gd name="T98" fmla="*/ 0 w 1025"/>
              <a:gd name="T99" fmla="*/ 0 h 1187"/>
              <a:gd name="T100" fmla="*/ 0 w 1025"/>
              <a:gd name="T101" fmla="*/ 0 h 1187"/>
              <a:gd name="T102" fmla="*/ 0 w 1025"/>
              <a:gd name="T103" fmla="*/ 0 h 11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25" h="1187">
                <a:moveTo>
                  <a:pt x="873" y="1185"/>
                </a:moveTo>
                <a:lnTo>
                  <a:pt x="1025" y="114"/>
                </a:lnTo>
                <a:lnTo>
                  <a:pt x="281" y="0"/>
                </a:lnTo>
                <a:lnTo>
                  <a:pt x="262" y="95"/>
                </a:lnTo>
                <a:lnTo>
                  <a:pt x="233" y="176"/>
                </a:lnTo>
                <a:lnTo>
                  <a:pt x="219" y="176"/>
                </a:lnTo>
                <a:lnTo>
                  <a:pt x="207" y="168"/>
                </a:lnTo>
                <a:lnTo>
                  <a:pt x="209" y="160"/>
                </a:lnTo>
                <a:lnTo>
                  <a:pt x="199" y="146"/>
                </a:lnTo>
                <a:lnTo>
                  <a:pt x="163" y="140"/>
                </a:lnTo>
                <a:lnTo>
                  <a:pt x="141" y="144"/>
                </a:lnTo>
                <a:lnTo>
                  <a:pt x="133" y="152"/>
                </a:lnTo>
                <a:lnTo>
                  <a:pt x="140" y="187"/>
                </a:lnTo>
                <a:lnTo>
                  <a:pt x="131" y="279"/>
                </a:lnTo>
                <a:lnTo>
                  <a:pt x="137" y="291"/>
                </a:lnTo>
                <a:lnTo>
                  <a:pt x="127" y="333"/>
                </a:lnTo>
                <a:lnTo>
                  <a:pt x="123" y="344"/>
                </a:lnTo>
                <a:lnTo>
                  <a:pt x="124" y="354"/>
                </a:lnTo>
                <a:lnTo>
                  <a:pt x="123" y="380"/>
                </a:lnTo>
                <a:lnTo>
                  <a:pt x="124" y="393"/>
                </a:lnTo>
                <a:lnTo>
                  <a:pt x="123" y="401"/>
                </a:lnTo>
                <a:lnTo>
                  <a:pt x="131" y="422"/>
                </a:lnTo>
                <a:lnTo>
                  <a:pt x="131" y="440"/>
                </a:lnTo>
                <a:lnTo>
                  <a:pt x="137" y="455"/>
                </a:lnTo>
                <a:lnTo>
                  <a:pt x="143" y="477"/>
                </a:lnTo>
                <a:lnTo>
                  <a:pt x="155" y="481"/>
                </a:lnTo>
                <a:lnTo>
                  <a:pt x="160" y="495"/>
                </a:lnTo>
                <a:lnTo>
                  <a:pt x="163" y="517"/>
                </a:lnTo>
                <a:lnTo>
                  <a:pt x="160" y="520"/>
                </a:lnTo>
                <a:lnTo>
                  <a:pt x="155" y="517"/>
                </a:lnTo>
                <a:lnTo>
                  <a:pt x="136" y="530"/>
                </a:lnTo>
                <a:lnTo>
                  <a:pt x="116" y="538"/>
                </a:lnTo>
                <a:lnTo>
                  <a:pt x="100" y="560"/>
                </a:lnTo>
                <a:lnTo>
                  <a:pt x="86" y="614"/>
                </a:lnTo>
                <a:lnTo>
                  <a:pt x="54" y="653"/>
                </a:lnTo>
                <a:lnTo>
                  <a:pt x="39" y="653"/>
                </a:lnTo>
                <a:lnTo>
                  <a:pt x="38" y="659"/>
                </a:lnTo>
                <a:lnTo>
                  <a:pt x="42" y="673"/>
                </a:lnTo>
                <a:lnTo>
                  <a:pt x="41" y="688"/>
                </a:lnTo>
                <a:lnTo>
                  <a:pt x="33" y="708"/>
                </a:lnTo>
                <a:lnTo>
                  <a:pt x="39" y="721"/>
                </a:lnTo>
                <a:lnTo>
                  <a:pt x="59" y="737"/>
                </a:lnTo>
                <a:lnTo>
                  <a:pt x="65" y="744"/>
                </a:lnTo>
                <a:lnTo>
                  <a:pt x="55" y="752"/>
                </a:lnTo>
                <a:lnTo>
                  <a:pt x="53" y="769"/>
                </a:lnTo>
                <a:lnTo>
                  <a:pt x="41" y="783"/>
                </a:lnTo>
                <a:lnTo>
                  <a:pt x="33" y="782"/>
                </a:lnTo>
                <a:lnTo>
                  <a:pt x="6" y="772"/>
                </a:lnTo>
                <a:lnTo>
                  <a:pt x="0" y="817"/>
                </a:lnTo>
                <a:lnTo>
                  <a:pt x="552" y="1138"/>
                </a:lnTo>
                <a:lnTo>
                  <a:pt x="873" y="1187"/>
                </a:lnTo>
                <a:lnTo>
                  <a:pt x="873" y="118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7" name="5837370.875311.7570.62545.755">
            <a:extLst>
              <a:ext uri="{FF2B5EF4-FFF2-40B4-BE49-F238E27FC236}">
                <a16:creationId xmlns:a16="http://schemas.microsoft.com/office/drawing/2014/main" id="{D9212283-1A3D-BCCA-165E-F4EBE968676E}"/>
              </a:ext>
            </a:extLst>
          </p:cNvPr>
          <p:cNvSpPr>
            <a:spLocks/>
          </p:cNvSpPr>
          <p:nvPr>
            <p:custDataLst>
              <p:tags r:id="rId7"/>
            </p:custDataLst>
          </p:nvPr>
        </p:nvSpPr>
        <p:spPr bwMode="auto">
          <a:xfrm>
            <a:off x="1880649" y="1779979"/>
            <a:ext cx="613624" cy="961915"/>
          </a:xfrm>
          <a:custGeom>
            <a:avLst/>
            <a:gdLst>
              <a:gd name="T0" fmla="*/ 0 w 957"/>
              <a:gd name="T1" fmla="*/ 0 h 1477"/>
              <a:gd name="T2" fmla="*/ 0 w 957"/>
              <a:gd name="T3" fmla="*/ 0 h 1477"/>
              <a:gd name="T4" fmla="*/ 0 w 957"/>
              <a:gd name="T5" fmla="*/ 0 h 1477"/>
              <a:gd name="T6" fmla="*/ 0 w 957"/>
              <a:gd name="T7" fmla="*/ 0 h 1477"/>
              <a:gd name="T8" fmla="*/ 0 w 957"/>
              <a:gd name="T9" fmla="*/ 0 h 1477"/>
              <a:gd name="T10" fmla="*/ 0 w 957"/>
              <a:gd name="T11" fmla="*/ 0 h 1477"/>
              <a:gd name="T12" fmla="*/ 0 w 957"/>
              <a:gd name="T13" fmla="*/ 0 h 1477"/>
              <a:gd name="T14" fmla="*/ 0 w 957"/>
              <a:gd name="T15" fmla="*/ 0 h 1477"/>
              <a:gd name="T16" fmla="*/ 0 w 957"/>
              <a:gd name="T17" fmla="*/ 0 h 1477"/>
              <a:gd name="T18" fmla="*/ 0 w 957"/>
              <a:gd name="T19" fmla="*/ 0 h 1477"/>
              <a:gd name="T20" fmla="*/ 0 w 957"/>
              <a:gd name="T21" fmla="*/ 0 h 1477"/>
              <a:gd name="T22" fmla="*/ 0 w 957"/>
              <a:gd name="T23" fmla="*/ 0 h 1477"/>
              <a:gd name="T24" fmla="*/ 0 w 957"/>
              <a:gd name="T25" fmla="*/ 0 h 1477"/>
              <a:gd name="T26" fmla="*/ 0 w 957"/>
              <a:gd name="T27" fmla="*/ 0 h 1477"/>
              <a:gd name="T28" fmla="*/ 0 w 957"/>
              <a:gd name="T29" fmla="*/ 0 h 1477"/>
              <a:gd name="T30" fmla="*/ 0 w 957"/>
              <a:gd name="T31" fmla="*/ 0 h 1477"/>
              <a:gd name="T32" fmla="*/ 0 w 957"/>
              <a:gd name="T33" fmla="*/ 0 h 1477"/>
              <a:gd name="T34" fmla="*/ 0 w 957"/>
              <a:gd name="T35" fmla="*/ 0 h 1477"/>
              <a:gd name="T36" fmla="*/ 0 w 957"/>
              <a:gd name="T37" fmla="*/ 0 h 1477"/>
              <a:gd name="T38" fmla="*/ 0 w 957"/>
              <a:gd name="T39" fmla="*/ 0 h 1477"/>
              <a:gd name="T40" fmla="*/ 0 w 957"/>
              <a:gd name="T41" fmla="*/ 0 h 14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57" h="1477">
                <a:moveTo>
                  <a:pt x="142" y="0"/>
                </a:moveTo>
                <a:lnTo>
                  <a:pt x="0" y="559"/>
                </a:lnTo>
                <a:lnTo>
                  <a:pt x="623" y="1477"/>
                </a:lnTo>
                <a:lnTo>
                  <a:pt x="622" y="1467"/>
                </a:lnTo>
                <a:lnTo>
                  <a:pt x="626" y="1456"/>
                </a:lnTo>
                <a:lnTo>
                  <a:pt x="636" y="1414"/>
                </a:lnTo>
                <a:lnTo>
                  <a:pt x="630" y="1402"/>
                </a:lnTo>
                <a:lnTo>
                  <a:pt x="639" y="1310"/>
                </a:lnTo>
                <a:lnTo>
                  <a:pt x="632" y="1275"/>
                </a:lnTo>
                <a:lnTo>
                  <a:pt x="640" y="1267"/>
                </a:lnTo>
                <a:lnTo>
                  <a:pt x="662" y="1263"/>
                </a:lnTo>
                <a:lnTo>
                  <a:pt x="698" y="1269"/>
                </a:lnTo>
                <a:lnTo>
                  <a:pt x="708" y="1283"/>
                </a:lnTo>
                <a:lnTo>
                  <a:pt x="706" y="1291"/>
                </a:lnTo>
                <a:lnTo>
                  <a:pt x="718" y="1299"/>
                </a:lnTo>
                <a:lnTo>
                  <a:pt x="732" y="1299"/>
                </a:lnTo>
                <a:lnTo>
                  <a:pt x="761" y="1218"/>
                </a:lnTo>
                <a:lnTo>
                  <a:pt x="780" y="1123"/>
                </a:lnTo>
                <a:lnTo>
                  <a:pt x="957" y="183"/>
                </a:lnTo>
                <a:lnTo>
                  <a:pt x="546" y="97"/>
                </a:lnTo>
                <a:lnTo>
                  <a:pt x="142" y="0"/>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8" name="5838379.625349.12550.37540.55">
            <a:extLst>
              <a:ext uri="{FF2B5EF4-FFF2-40B4-BE49-F238E27FC236}">
                <a16:creationId xmlns:a16="http://schemas.microsoft.com/office/drawing/2014/main" id="{C9CBB8D1-5AB2-4485-E263-6BDF85DE5D65}"/>
              </a:ext>
            </a:extLst>
          </p:cNvPr>
          <p:cNvSpPr>
            <a:spLocks/>
          </p:cNvSpPr>
          <p:nvPr>
            <p:custDataLst>
              <p:tags r:id="rId8"/>
            </p:custDataLst>
          </p:nvPr>
        </p:nvSpPr>
        <p:spPr bwMode="auto">
          <a:xfrm>
            <a:off x="2380420" y="1898901"/>
            <a:ext cx="544129" cy="686436"/>
          </a:xfrm>
          <a:custGeom>
            <a:avLst/>
            <a:gdLst>
              <a:gd name="T0" fmla="*/ 0 w 849"/>
              <a:gd name="T1" fmla="*/ 0 h 1054"/>
              <a:gd name="T2" fmla="*/ 0 w 849"/>
              <a:gd name="T3" fmla="*/ 0 h 1054"/>
              <a:gd name="T4" fmla="*/ 0 w 849"/>
              <a:gd name="T5" fmla="*/ 0 h 1054"/>
              <a:gd name="T6" fmla="*/ 0 w 849"/>
              <a:gd name="T7" fmla="*/ 0 h 1054"/>
              <a:gd name="T8" fmla="*/ 0 w 849"/>
              <a:gd name="T9" fmla="*/ 0 h 1054"/>
              <a:gd name="T10" fmla="*/ 0 w 849"/>
              <a:gd name="T11" fmla="*/ 0 h 1054"/>
              <a:gd name="T12" fmla="*/ 0 w 849"/>
              <a:gd name="T13" fmla="*/ 0 h 10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9" h="1054">
                <a:moveTo>
                  <a:pt x="744" y="1054"/>
                </a:moveTo>
                <a:lnTo>
                  <a:pt x="849" y="301"/>
                </a:lnTo>
                <a:lnTo>
                  <a:pt x="567" y="258"/>
                </a:lnTo>
                <a:lnTo>
                  <a:pt x="598" y="76"/>
                </a:lnTo>
                <a:lnTo>
                  <a:pt x="177" y="0"/>
                </a:lnTo>
                <a:lnTo>
                  <a:pt x="0" y="940"/>
                </a:lnTo>
                <a:lnTo>
                  <a:pt x="744" y="1054"/>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69" name="5839315355.87546.62573.6255">
            <a:extLst>
              <a:ext uri="{FF2B5EF4-FFF2-40B4-BE49-F238E27FC236}">
                <a16:creationId xmlns:a16="http://schemas.microsoft.com/office/drawing/2014/main" id="{91887754-0991-31B7-FAF9-911A23CAB442}"/>
              </a:ext>
            </a:extLst>
          </p:cNvPr>
          <p:cNvSpPr>
            <a:spLocks/>
          </p:cNvSpPr>
          <p:nvPr>
            <p:custDataLst>
              <p:tags r:id="rId9"/>
            </p:custDataLst>
          </p:nvPr>
        </p:nvSpPr>
        <p:spPr bwMode="auto">
          <a:xfrm>
            <a:off x="2470615" y="1019780"/>
            <a:ext cx="987712" cy="635255"/>
          </a:xfrm>
          <a:custGeom>
            <a:avLst/>
            <a:gdLst>
              <a:gd name="T0" fmla="*/ 0 w 1541"/>
              <a:gd name="T1" fmla="*/ 0 h 977"/>
              <a:gd name="T2" fmla="*/ 0 w 1541"/>
              <a:gd name="T3" fmla="*/ 0 h 977"/>
              <a:gd name="T4" fmla="*/ 0 w 1541"/>
              <a:gd name="T5" fmla="*/ 0 h 977"/>
              <a:gd name="T6" fmla="*/ 0 w 1541"/>
              <a:gd name="T7" fmla="*/ 0 h 977"/>
              <a:gd name="T8" fmla="*/ 0 w 1541"/>
              <a:gd name="T9" fmla="*/ 0 h 977"/>
              <a:gd name="T10" fmla="*/ 0 w 1541"/>
              <a:gd name="T11" fmla="*/ 0 h 977"/>
              <a:gd name="T12" fmla="*/ 0 w 1541"/>
              <a:gd name="T13" fmla="*/ 0 h 977"/>
              <a:gd name="T14" fmla="*/ 0 w 1541"/>
              <a:gd name="T15" fmla="*/ 0 h 977"/>
              <a:gd name="T16" fmla="*/ 0 w 1541"/>
              <a:gd name="T17" fmla="*/ 0 h 977"/>
              <a:gd name="T18" fmla="*/ 0 w 1541"/>
              <a:gd name="T19" fmla="*/ 0 h 977"/>
              <a:gd name="T20" fmla="*/ 0 w 1541"/>
              <a:gd name="T21" fmla="*/ 0 h 977"/>
              <a:gd name="T22" fmla="*/ 0 w 1541"/>
              <a:gd name="T23" fmla="*/ 0 h 977"/>
              <a:gd name="T24" fmla="*/ 0 w 1541"/>
              <a:gd name="T25" fmla="*/ 0 h 977"/>
              <a:gd name="T26" fmla="*/ 0 w 1541"/>
              <a:gd name="T27" fmla="*/ 0 h 977"/>
              <a:gd name="T28" fmla="*/ 0 w 1541"/>
              <a:gd name="T29" fmla="*/ 0 h 977"/>
              <a:gd name="T30" fmla="*/ 0 w 1541"/>
              <a:gd name="T31" fmla="*/ 0 h 977"/>
              <a:gd name="T32" fmla="*/ 0 w 1541"/>
              <a:gd name="T33" fmla="*/ 0 h 977"/>
              <a:gd name="T34" fmla="*/ 0 w 1541"/>
              <a:gd name="T35" fmla="*/ 0 h 977"/>
              <a:gd name="T36" fmla="*/ 0 w 1541"/>
              <a:gd name="T37" fmla="*/ 0 h 977"/>
              <a:gd name="T38" fmla="*/ 0 w 1541"/>
              <a:gd name="T39" fmla="*/ 0 h 977"/>
              <a:gd name="T40" fmla="*/ 0 w 1541"/>
              <a:gd name="T41" fmla="*/ 0 h 977"/>
              <a:gd name="T42" fmla="*/ 0 w 1541"/>
              <a:gd name="T43" fmla="*/ 0 h 977"/>
              <a:gd name="T44" fmla="*/ 0 w 1541"/>
              <a:gd name="T45" fmla="*/ 0 h 977"/>
              <a:gd name="T46" fmla="*/ 0 w 1541"/>
              <a:gd name="T47" fmla="*/ 0 h 977"/>
              <a:gd name="T48" fmla="*/ 0 w 1541"/>
              <a:gd name="T49" fmla="*/ 0 h 977"/>
              <a:gd name="T50" fmla="*/ 0 w 1541"/>
              <a:gd name="T51" fmla="*/ 0 h 977"/>
              <a:gd name="T52" fmla="*/ 0 w 1541"/>
              <a:gd name="T53" fmla="*/ 0 h 977"/>
              <a:gd name="T54" fmla="*/ 0 w 1541"/>
              <a:gd name="T55" fmla="*/ 0 h 977"/>
              <a:gd name="T56" fmla="*/ 0 w 1541"/>
              <a:gd name="T57" fmla="*/ 0 h 977"/>
              <a:gd name="T58" fmla="*/ 0 w 1541"/>
              <a:gd name="T59" fmla="*/ 0 h 977"/>
              <a:gd name="T60" fmla="*/ 0 w 1541"/>
              <a:gd name="T61" fmla="*/ 0 h 977"/>
              <a:gd name="T62" fmla="*/ 0 w 1541"/>
              <a:gd name="T63" fmla="*/ 0 h 977"/>
              <a:gd name="T64" fmla="*/ 0 w 1541"/>
              <a:gd name="T65" fmla="*/ 0 h 977"/>
              <a:gd name="T66" fmla="*/ 0 w 1541"/>
              <a:gd name="T67" fmla="*/ 0 h 977"/>
              <a:gd name="T68" fmla="*/ 0 w 1541"/>
              <a:gd name="T69" fmla="*/ 0 h 977"/>
              <a:gd name="T70" fmla="*/ 0 w 1541"/>
              <a:gd name="T71" fmla="*/ 0 h 9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41" h="977">
                <a:moveTo>
                  <a:pt x="1477" y="977"/>
                </a:moveTo>
                <a:lnTo>
                  <a:pt x="538" y="862"/>
                </a:lnTo>
                <a:lnTo>
                  <a:pt x="522" y="955"/>
                </a:lnTo>
                <a:lnTo>
                  <a:pt x="522" y="958"/>
                </a:lnTo>
                <a:lnTo>
                  <a:pt x="511" y="946"/>
                </a:lnTo>
                <a:lnTo>
                  <a:pt x="504" y="923"/>
                </a:lnTo>
                <a:lnTo>
                  <a:pt x="488" y="901"/>
                </a:lnTo>
                <a:lnTo>
                  <a:pt x="472" y="917"/>
                </a:lnTo>
                <a:lnTo>
                  <a:pt x="472" y="930"/>
                </a:lnTo>
                <a:lnTo>
                  <a:pt x="433" y="930"/>
                </a:lnTo>
                <a:lnTo>
                  <a:pt x="426" y="932"/>
                </a:lnTo>
                <a:lnTo>
                  <a:pt x="407" y="924"/>
                </a:lnTo>
                <a:lnTo>
                  <a:pt x="375" y="923"/>
                </a:lnTo>
                <a:lnTo>
                  <a:pt x="369" y="917"/>
                </a:lnTo>
                <a:lnTo>
                  <a:pt x="362" y="919"/>
                </a:lnTo>
                <a:lnTo>
                  <a:pt x="343" y="928"/>
                </a:lnTo>
                <a:lnTo>
                  <a:pt x="334" y="928"/>
                </a:lnTo>
                <a:lnTo>
                  <a:pt x="303" y="917"/>
                </a:lnTo>
                <a:lnTo>
                  <a:pt x="293" y="923"/>
                </a:lnTo>
                <a:lnTo>
                  <a:pt x="285" y="938"/>
                </a:lnTo>
                <a:lnTo>
                  <a:pt x="270" y="928"/>
                </a:lnTo>
                <a:lnTo>
                  <a:pt x="258" y="908"/>
                </a:lnTo>
                <a:lnTo>
                  <a:pt x="258" y="900"/>
                </a:lnTo>
                <a:lnTo>
                  <a:pt x="265" y="873"/>
                </a:lnTo>
                <a:lnTo>
                  <a:pt x="260" y="864"/>
                </a:lnTo>
                <a:lnTo>
                  <a:pt x="248" y="841"/>
                </a:lnTo>
                <a:lnTo>
                  <a:pt x="231" y="841"/>
                </a:lnTo>
                <a:lnTo>
                  <a:pt x="215" y="818"/>
                </a:lnTo>
                <a:lnTo>
                  <a:pt x="223" y="806"/>
                </a:lnTo>
                <a:lnTo>
                  <a:pt x="223" y="793"/>
                </a:lnTo>
                <a:lnTo>
                  <a:pt x="209" y="771"/>
                </a:lnTo>
                <a:lnTo>
                  <a:pt x="203" y="744"/>
                </a:lnTo>
                <a:lnTo>
                  <a:pt x="203" y="709"/>
                </a:lnTo>
                <a:lnTo>
                  <a:pt x="205" y="685"/>
                </a:lnTo>
                <a:lnTo>
                  <a:pt x="195" y="677"/>
                </a:lnTo>
                <a:lnTo>
                  <a:pt x="193" y="673"/>
                </a:lnTo>
                <a:lnTo>
                  <a:pt x="186" y="661"/>
                </a:lnTo>
                <a:lnTo>
                  <a:pt x="182" y="656"/>
                </a:lnTo>
                <a:lnTo>
                  <a:pt x="174" y="661"/>
                </a:lnTo>
                <a:lnTo>
                  <a:pt x="136" y="695"/>
                </a:lnTo>
                <a:lnTo>
                  <a:pt x="127" y="695"/>
                </a:lnTo>
                <a:lnTo>
                  <a:pt x="100" y="669"/>
                </a:lnTo>
                <a:lnTo>
                  <a:pt x="109" y="653"/>
                </a:lnTo>
                <a:lnTo>
                  <a:pt x="107" y="641"/>
                </a:lnTo>
                <a:lnTo>
                  <a:pt x="107" y="626"/>
                </a:lnTo>
                <a:lnTo>
                  <a:pt x="129" y="611"/>
                </a:lnTo>
                <a:lnTo>
                  <a:pt x="132" y="594"/>
                </a:lnTo>
                <a:lnTo>
                  <a:pt x="127" y="591"/>
                </a:lnTo>
                <a:lnTo>
                  <a:pt x="129" y="564"/>
                </a:lnTo>
                <a:lnTo>
                  <a:pt x="140" y="551"/>
                </a:lnTo>
                <a:lnTo>
                  <a:pt x="137" y="541"/>
                </a:lnTo>
                <a:lnTo>
                  <a:pt x="167" y="480"/>
                </a:lnTo>
                <a:lnTo>
                  <a:pt x="158" y="470"/>
                </a:lnTo>
                <a:lnTo>
                  <a:pt x="132" y="466"/>
                </a:lnTo>
                <a:lnTo>
                  <a:pt x="129" y="449"/>
                </a:lnTo>
                <a:lnTo>
                  <a:pt x="109" y="447"/>
                </a:lnTo>
                <a:lnTo>
                  <a:pt x="98" y="426"/>
                </a:lnTo>
                <a:lnTo>
                  <a:pt x="92" y="404"/>
                </a:lnTo>
                <a:lnTo>
                  <a:pt x="69" y="355"/>
                </a:lnTo>
                <a:lnTo>
                  <a:pt x="35" y="320"/>
                </a:lnTo>
                <a:lnTo>
                  <a:pt x="25" y="298"/>
                </a:lnTo>
                <a:lnTo>
                  <a:pt x="14" y="289"/>
                </a:lnTo>
                <a:lnTo>
                  <a:pt x="23" y="281"/>
                </a:lnTo>
                <a:lnTo>
                  <a:pt x="29" y="259"/>
                </a:lnTo>
                <a:lnTo>
                  <a:pt x="23" y="231"/>
                </a:lnTo>
                <a:lnTo>
                  <a:pt x="0" y="176"/>
                </a:lnTo>
                <a:lnTo>
                  <a:pt x="31" y="0"/>
                </a:lnTo>
                <a:lnTo>
                  <a:pt x="168" y="22"/>
                </a:lnTo>
                <a:lnTo>
                  <a:pt x="549" y="90"/>
                </a:lnTo>
                <a:lnTo>
                  <a:pt x="937" y="152"/>
                </a:lnTo>
                <a:lnTo>
                  <a:pt x="1541" y="218"/>
                </a:lnTo>
                <a:lnTo>
                  <a:pt x="1490" y="793"/>
                </a:lnTo>
                <a:lnTo>
                  <a:pt x="1477" y="977"/>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0" name="5840356.125376.12541.37550.255">
            <a:extLst>
              <a:ext uri="{FF2B5EF4-FFF2-40B4-BE49-F238E27FC236}">
                <a16:creationId xmlns:a16="http://schemas.microsoft.com/office/drawing/2014/main" id="{C905346D-62A2-9080-DA54-28EB12B40E12}"/>
              </a:ext>
            </a:extLst>
          </p:cNvPr>
          <p:cNvSpPr>
            <a:spLocks/>
          </p:cNvSpPr>
          <p:nvPr>
            <p:custDataLst>
              <p:tags r:id="rId10"/>
            </p:custDataLst>
          </p:nvPr>
        </p:nvSpPr>
        <p:spPr bwMode="auto">
          <a:xfrm>
            <a:off x="2742679" y="1579768"/>
            <a:ext cx="672768" cy="562999"/>
          </a:xfrm>
          <a:custGeom>
            <a:avLst/>
            <a:gdLst>
              <a:gd name="T0" fmla="*/ 0 w 1052"/>
              <a:gd name="T1" fmla="*/ 0 h 864"/>
              <a:gd name="T2" fmla="*/ 0 w 1052"/>
              <a:gd name="T3" fmla="*/ 0 h 864"/>
              <a:gd name="T4" fmla="*/ 0 w 1052"/>
              <a:gd name="T5" fmla="*/ 0 h 864"/>
              <a:gd name="T6" fmla="*/ 0 w 1052"/>
              <a:gd name="T7" fmla="*/ 0 h 864"/>
              <a:gd name="T8" fmla="*/ 0 w 1052"/>
              <a:gd name="T9" fmla="*/ 0 h 864"/>
              <a:gd name="T10" fmla="*/ 0 w 1052"/>
              <a:gd name="T11" fmla="*/ 0 h 864"/>
              <a:gd name="T12" fmla="*/ 0 w 1052"/>
              <a:gd name="T13" fmla="*/ 0 h 864"/>
              <a:gd name="T14" fmla="*/ 0 w 1052"/>
              <a:gd name="T15" fmla="*/ 0 h 864"/>
              <a:gd name="T16" fmla="*/ 0 w 1052"/>
              <a:gd name="T17" fmla="*/ 0 h 864"/>
              <a:gd name="T18" fmla="*/ 0 w 1052"/>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2" h="864">
                <a:moveTo>
                  <a:pt x="987" y="864"/>
                </a:moveTo>
                <a:lnTo>
                  <a:pt x="1019" y="489"/>
                </a:lnTo>
                <a:lnTo>
                  <a:pt x="1052" y="115"/>
                </a:lnTo>
                <a:lnTo>
                  <a:pt x="113" y="0"/>
                </a:lnTo>
                <a:lnTo>
                  <a:pt x="97" y="93"/>
                </a:lnTo>
                <a:lnTo>
                  <a:pt x="32" y="567"/>
                </a:lnTo>
                <a:lnTo>
                  <a:pt x="31" y="567"/>
                </a:lnTo>
                <a:lnTo>
                  <a:pt x="0" y="749"/>
                </a:lnTo>
                <a:lnTo>
                  <a:pt x="282" y="792"/>
                </a:lnTo>
                <a:lnTo>
                  <a:pt x="987" y="864"/>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1" name="5841430377.37551.87550.3755">
            <a:extLst>
              <a:ext uri="{FF2B5EF4-FFF2-40B4-BE49-F238E27FC236}">
                <a16:creationId xmlns:a16="http://schemas.microsoft.com/office/drawing/2014/main" id="{5ADD168B-68ED-475F-E665-475ADFB613DD}"/>
              </a:ext>
            </a:extLst>
          </p:cNvPr>
          <p:cNvSpPr>
            <a:spLocks/>
          </p:cNvSpPr>
          <p:nvPr>
            <p:custDataLst>
              <p:tags r:id="rId11"/>
            </p:custDataLst>
          </p:nvPr>
        </p:nvSpPr>
        <p:spPr bwMode="auto">
          <a:xfrm>
            <a:off x="2760423" y="2585338"/>
            <a:ext cx="674247" cy="706006"/>
          </a:xfrm>
          <a:custGeom>
            <a:avLst/>
            <a:gdLst>
              <a:gd name="T0" fmla="*/ 0 w 1055"/>
              <a:gd name="T1" fmla="*/ 0 h 1088"/>
              <a:gd name="T2" fmla="*/ 0 w 1055"/>
              <a:gd name="T3" fmla="*/ 0 h 1088"/>
              <a:gd name="T4" fmla="*/ 0 w 1055"/>
              <a:gd name="T5" fmla="*/ 0 h 1088"/>
              <a:gd name="T6" fmla="*/ 0 w 1055"/>
              <a:gd name="T7" fmla="*/ 0 h 1088"/>
              <a:gd name="T8" fmla="*/ 0 w 1055"/>
              <a:gd name="T9" fmla="*/ 0 h 1088"/>
              <a:gd name="T10" fmla="*/ 0 w 1055"/>
              <a:gd name="T11" fmla="*/ 0 h 1088"/>
              <a:gd name="T12" fmla="*/ 0 w 1055"/>
              <a:gd name="T13" fmla="*/ 0 h 1088"/>
              <a:gd name="T14" fmla="*/ 0 w 1055"/>
              <a:gd name="T15" fmla="*/ 0 h 1088"/>
              <a:gd name="T16" fmla="*/ 0 w 1055"/>
              <a:gd name="T17" fmla="*/ 0 h 1088"/>
              <a:gd name="T18" fmla="*/ 0 w 1055"/>
              <a:gd name="T19" fmla="*/ 0 h 1088"/>
              <a:gd name="T20" fmla="*/ 0 w 1055"/>
              <a:gd name="T21" fmla="*/ 0 h 1088"/>
              <a:gd name="T22" fmla="*/ 0 w 1055"/>
              <a:gd name="T23" fmla="*/ 0 h 1088"/>
              <a:gd name="T24" fmla="*/ 0 w 1055"/>
              <a:gd name="T25" fmla="*/ 0 h 1088"/>
              <a:gd name="T26" fmla="*/ 0 w 1055"/>
              <a:gd name="T27" fmla="*/ 0 h 1088"/>
              <a:gd name="T28" fmla="*/ 0 w 1055"/>
              <a:gd name="T29" fmla="*/ 0 h 1088"/>
              <a:gd name="T30" fmla="*/ 0 w 1055"/>
              <a:gd name="T31" fmla="*/ 0 h 1088"/>
              <a:gd name="T32" fmla="*/ 0 w 1055"/>
              <a:gd name="T33" fmla="*/ 0 h 10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55" h="1088">
                <a:moveTo>
                  <a:pt x="152" y="0"/>
                </a:moveTo>
                <a:lnTo>
                  <a:pt x="0" y="1071"/>
                </a:lnTo>
                <a:lnTo>
                  <a:pt x="0" y="1073"/>
                </a:lnTo>
                <a:lnTo>
                  <a:pt x="137" y="1088"/>
                </a:lnTo>
                <a:lnTo>
                  <a:pt x="150" y="1005"/>
                </a:lnTo>
                <a:lnTo>
                  <a:pt x="410" y="1037"/>
                </a:lnTo>
                <a:lnTo>
                  <a:pt x="409" y="1034"/>
                </a:lnTo>
                <a:lnTo>
                  <a:pt x="403" y="1024"/>
                </a:lnTo>
                <a:lnTo>
                  <a:pt x="409" y="1007"/>
                </a:lnTo>
                <a:lnTo>
                  <a:pt x="409" y="1005"/>
                </a:lnTo>
                <a:lnTo>
                  <a:pt x="403" y="1003"/>
                </a:lnTo>
                <a:lnTo>
                  <a:pt x="407" y="1001"/>
                </a:lnTo>
                <a:lnTo>
                  <a:pt x="978" y="1049"/>
                </a:lnTo>
                <a:lnTo>
                  <a:pt x="1040" y="196"/>
                </a:lnTo>
                <a:lnTo>
                  <a:pt x="1047" y="196"/>
                </a:lnTo>
                <a:lnTo>
                  <a:pt x="1055" y="103"/>
                </a:lnTo>
                <a:lnTo>
                  <a:pt x="152" y="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2" name="5842439.375396.62598.25100.55">
            <a:extLst>
              <a:ext uri="{FF2B5EF4-FFF2-40B4-BE49-F238E27FC236}">
                <a16:creationId xmlns:a16="http://schemas.microsoft.com/office/drawing/2014/main" id="{1C401F87-DE32-9297-6FB8-12B0DDDFA978}"/>
              </a:ext>
            </a:extLst>
          </p:cNvPr>
          <p:cNvSpPr>
            <a:spLocks/>
          </p:cNvSpPr>
          <p:nvPr>
            <p:custDataLst>
              <p:tags r:id="rId12"/>
            </p:custDataLst>
          </p:nvPr>
        </p:nvSpPr>
        <p:spPr bwMode="auto">
          <a:xfrm>
            <a:off x="3017702" y="2713292"/>
            <a:ext cx="1345536" cy="1336745"/>
          </a:xfrm>
          <a:custGeom>
            <a:avLst/>
            <a:gdLst>
              <a:gd name="T0" fmla="*/ 0 w 2105"/>
              <a:gd name="T1" fmla="*/ 0 h 2057"/>
              <a:gd name="T2" fmla="*/ 0 w 2105"/>
              <a:gd name="T3" fmla="*/ 0 h 2057"/>
              <a:gd name="T4" fmla="*/ 0 w 2105"/>
              <a:gd name="T5" fmla="*/ 0 h 2057"/>
              <a:gd name="T6" fmla="*/ 0 w 2105"/>
              <a:gd name="T7" fmla="*/ 0 h 2057"/>
              <a:gd name="T8" fmla="*/ 0 w 2105"/>
              <a:gd name="T9" fmla="*/ 0 h 2057"/>
              <a:gd name="T10" fmla="*/ 0 w 2105"/>
              <a:gd name="T11" fmla="*/ 0 h 2057"/>
              <a:gd name="T12" fmla="*/ 0 w 2105"/>
              <a:gd name="T13" fmla="*/ 0 h 2057"/>
              <a:gd name="T14" fmla="*/ 0 w 2105"/>
              <a:gd name="T15" fmla="*/ 0 h 2057"/>
              <a:gd name="T16" fmla="*/ 0 w 2105"/>
              <a:gd name="T17" fmla="*/ 0 h 2057"/>
              <a:gd name="T18" fmla="*/ 0 w 2105"/>
              <a:gd name="T19" fmla="*/ 0 h 2057"/>
              <a:gd name="T20" fmla="*/ 0 w 2105"/>
              <a:gd name="T21" fmla="*/ 0 h 2057"/>
              <a:gd name="T22" fmla="*/ 0 w 2105"/>
              <a:gd name="T23" fmla="*/ 0 h 2057"/>
              <a:gd name="T24" fmla="*/ 0 w 2105"/>
              <a:gd name="T25" fmla="*/ 0 h 2057"/>
              <a:gd name="T26" fmla="*/ 0 w 2105"/>
              <a:gd name="T27" fmla="*/ 0 h 2057"/>
              <a:gd name="T28" fmla="*/ 0 w 2105"/>
              <a:gd name="T29" fmla="*/ 0 h 2057"/>
              <a:gd name="T30" fmla="*/ 0 w 2105"/>
              <a:gd name="T31" fmla="*/ 0 h 2057"/>
              <a:gd name="T32" fmla="*/ 0 w 2105"/>
              <a:gd name="T33" fmla="*/ 0 h 2057"/>
              <a:gd name="T34" fmla="*/ 0 w 2105"/>
              <a:gd name="T35" fmla="*/ 0 h 2057"/>
              <a:gd name="T36" fmla="*/ 0 w 2105"/>
              <a:gd name="T37" fmla="*/ 0 h 2057"/>
              <a:gd name="T38" fmla="*/ 0 w 2105"/>
              <a:gd name="T39" fmla="*/ 0 h 2057"/>
              <a:gd name="T40" fmla="*/ 0 w 2105"/>
              <a:gd name="T41" fmla="*/ 0 h 2057"/>
              <a:gd name="T42" fmla="*/ 0 w 2105"/>
              <a:gd name="T43" fmla="*/ 0 h 2057"/>
              <a:gd name="T44" fmla="*/ 0 w 2105"/>
              <a:gd name="T45" fmla="*/ 0 h 2057"/>
              <a:gd name="T46" fmla="*/ 0 w 2105"/>
              <a:gd name="T47" fmla="*/ 0 h 2057"/>
              <a:gd name="T48" fmla="*/ 0 w 2105"/>
              <a:gd name="T49" fmla="*/ 0 h 2057"/>
              <a:gd name="T50" fmla="*/ 0 w 2105"/>
              <a:gd name="T51" fmla="*/ 0 h 2057"/>
              <a:gd name="T52" fmla="*/ 0 w 2105"/>
              <a:gd name="T53" fmla="*/ 0 h 2057"/>
              <a:gd name="T54" fmla="*/ 0 w 2105"/>
              <a:gd name="T55" fmla="*/ 0 h 2057"/>
              <a:gd name="T56" fmla="*/ 0 w 2105"/>
              <a:gd name="T57" fmla="*/ 0 h 2057"/>
              <a:gd name="T58" fmla="*/ 0 w 2105"/>
              <a:gd name="T59" fmla="*/ 0 h 2057"/>
              <a:gd name="T60" fmla="*/ 0 w 2105"/>
              <a:gd name="T61" fmla="*/ 0 h 2057"/>
              <a:gd name="T62" fmla="*/ 0 w 2105"/>
              <a:gd name="T63" fmla="*/ 0 h 2057"/>
              <a:gd name="T64" fmla="*/ 0 w 2105"/>
              <a:gd name="T65" fmla="*/ 0 h 2057"/>
              <a:gd name="T66" fmla="*/ 0 w 2105"/>
              <a:gd name="T67" fmla="*/ 0 h 2057"/>
              <a:gd name="T68" fmla="*/ 0 w 2105"/>
              <a:gd name="T69" fmla="*/ 0 h 2057"/>
              <a:gd name="T70" fmla="*/ 0 w 2105"/>
              <a:gd name="T71" fmla="*/ 0 h 2057"/>
              <a:gd name="T72" fmla="*/ 0 w 2105"/>
              <a:gd name="T73" fmla="*/ 0 h 2057"/>
              <a:gd name="T74" fmla="*/ 0 w 2105"/>
              <a:gd name="T75" fmla="*/ 0 h 2057"/>
              <a:gd name="T76" fmla="*/ 0 w 2105"/>
              <a:gd name="T77" fmla="*/ 0 h 2057"/>
              <a:gd name="T78" fmla="*/ 0 w 2105"/>
              <a:gd name="T79" fmla="*/ 0 h 2057"/>
              <a:gd name="T80" fmla="*/ 0 w 2105"/>
              <a:gd name="T81" fmla="*/ 0 h 2057"/>
              <a:gd name="T82" fmla="*/ 0 w 2105"/>
              <a:gd name="T83" fmla="*/ 0 h 2057"/>
              <a:gd name="T84" fmla="*/ 0 w 2105"/>
              <a:gd name="T85" fmla="*/ 0 h 2057"/>
              <a:gd name="T86" fmla="*/ 0 w 2105"/>
              <a:gd name="T87" fmla="*/ 0 h 2057"/>
              <a:gd name="T88" fmla="*/ 0 w 2105"/>
              <a:gd name="T89" fmla="*/ 0 h 2057"/>
              <a:gd name="T90" fmla="*/ 0 w 2105"/>
              <a:gd name="T91" fmla="*/ 0 h 2057"/>
              <a:gd name="T92" fmla="*/ 0 w 2105"/>
              <a:gd name="T93" fmla="*/ 0 h 2057"/>
              <a:gd name="T94" fmla="*/ 0 w 2105"/>
              <a:gd name="T95" fmla="*/ 0 h 2057"/>
              <a:gd name="T96" fmla="*/ 0 w 2105"/>
              <a:gd name="T97" fmla="*/ 0 h 2057"/>
              <a:gd name="T98" fmla="*/ 0 w 2105"/>
              <a:gd name="T99" fmla="*/ 0 h 2057"/>
              <a:gd name="T100" fmla="*/ 0 w 2105"/>
              <a:gd name="T101" fmla="*/ 0 h 2057"/>
              <a:gd name="T102" fmla="*/ 0 w 2105"/>
              <a:gd name="T103" fmla="*/ 0 h 2057"/>
              <a:gd name="T104" fmla="*/ 0 w 2105"/>
              <a:gd name="T105" fmla="*/ 0 h 2057"/>
              <a:gd name="T106" fmla="*/ 0 w 2105"/>
              <a:gd name="T107" fmla="*/ 0 h 2057"/>
              <a:gd name="T108" fmla="*/ 0 w 2105"/>
              <a:gd name="T109" fmla="*/ 0 h 2057"/>
              <a:gd name="T110" fmla="*/ 0 w 2105"/>
              <a:gd name="T111" fmla="*/ 0 h 2057"/>
              <a:gd name="T112" fmla="*/ 0 w 2105"/>
              <a:gd name="T113" fmla="*/ 0 h 2057"/>
              <a:gd name="T114" fmla="*/ 0 w 2105"/>
              <a:gd name="T115" fmla="*/ 0 h 2057"/>
              <a:gd name="T116" fmla="*/ 0 w 2105"/>
              <a:gd name="T117" fmla="*/ 0 h 2057"/>
              <a:gd name="T118" fmla="*/ 0 w 2105"/>
              <a:gd name="T119" fmla="*/ 0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05" h="2057">
                <a:moveTo>
                  <a:pt x="1944" y="571"/>
                </a:moveTo>
                <a:lnTo>
                  <a:pt x="1936" y="571"/>
                </a:lnTo>
                <a:lnTo>
                  <a:pt x="1927" y="564"/>
                </a:lnTo>
                <a:lnTo>
                  <a:pt x="1917" y="560"/>
                </a:lnTo>
                <a:lnTo>
                  <a:pt x="1838" y="525"/>
                </a:lnTo>
                <a:lnTo>
                  <a:pt x="1835" y="528"/>
                </a:lnTo>
                <a:lnTo>
                  <a:pt x="1813" y="535"/>
                </a:lnTo>
                <a:lnTo>
                  <a:pt x="1778" y="529"/>
                </a:lnTo>
                <a:lnTo>
                  <a:pt x="1761" y="529"/>
                </a:lnTo>
                <a:lnTo>
                  <a:pt x="1752" y="531"/>
                </a:lnTo>
                <a:lnTo>
                  <a:pt x="1721" y="540"/>
                </a:lnTo>
                <a:lnTo>
                  <a:pt x="1692" y="544"/>
                </a:lnTo>
                <a:lnTo>
                  <a:pt x="1681" y="548"/>
                </a:lnTo>
                <a:lnTo>
                  <a:pt x="1655" y="566"/>
                </a:lnTo>
                <a:lnTo>
                  <a:pt x="1630" y="551"/>
                </a:lnTo>
                <a:lnTo>
                  <a:pt x="1620" y="544"/>
                </a:lnTo>
                <a:lnTo>
                  <a:pt x="1620" y="540"/>
                </a:lnTo>
                <a:lnTo>
                  <a:pt x="1616" y="537"/>
                </a:lnTo>
                <a:lnTo>
                  <a:pt x="1608" y="535"/>
                </a:lnTo>
                <a:lnTo>
                  <a:pt x="1603" y="544"/>
                </a:lnTo>
                <a:lnTo>
                  <a:pt x="1591" y="544"/>
                </a:lnTo>
                <a:lnTo>
                  <a:pt x="1573" y="539"/>
                </a:lnTo>
                <a:lnTo>
                  <a:pt x="1572" y="528"/>
                </a:lnTo>
                <a:lnTo>
                  <a:pt x="1567" y="528"/>
                </a:lnTo>
                <a:lnTo>
                  <a:pt x="1552" y="535"/>
                </a:lnTo>
                <a:lnTo>
                  <a:pt x="1537" y="549"/>
                </a:lnTo>
                <a:lnTo>
                  <a:pt x="1538" y="559"/>
                </a:lnTo>
                <a:lnTo>
                  <a:pt x="1529" y="566"/>
                </a:lnTo>
                <a:lnTo>
                  <a:pt x="1522" y="556"/>
                </a:lnTo>
                <a:lnTo>
                  <a:pt x="1525" y="540"/>
                </a:lnTo>
                <a:lnTo>
                  <a:pt x="1525" y="533"/>
                </a:lnTo>
                <a:lnTo>
                  <a:pt x="1512" y="533"/>
                </a:lnTo>
                <a:lnTo>
                  <a:pt x="1494" y="544"/>
                </a:lnTo>
                <a:lnTo>
                  <a:pt x="1490" y="544"/>
                </a:lnTo>
                <a:lnTo>
                  <a:pt x="1453" y="519"/>
                </a:lnTo>
                <a:lnTo>
                  <a:pt x="1440" y="523"/>
                </a:lnTo>
                <a:lnTo>
                  <a:pt x="1435" y="540"/>
                </a:lnTo>
                <a:lnTo>
                  <a:pt x="1401" y="535"/>
                </a:lnTo>
                <a:lnTo>
                  <a:pt x="1401" y="519"/>
                </a:lnTo>
                <a:lnTo>
                  <a:pt x="1400" y="516"/>
                </a:lnTo>
                <a:lnTo>
                  <a:pt x="1383" y="498"/>
                </a:lnTo>
                <a:lnTo>
                  <a:pt x="1383" y="494"/>
                </a:lnTo>
                <a:lnTo>
                  <a:pt x="1340" y="486"/>
                </a:lnTo>
                <a:lnTo>
                  <a:pt x="1328" y="498"/>
                </a:lnTo>
                <a:lnTo>
                  <a:pt x="1311" y="492"/>
                </a:lnTo>
                <a:lnTo>
                  <a:pt x="1298" y="477"/>
                </a:lnTo>
                <a:lnTo>
                  <a:pt x="1289" y="478"/>
                </a:lnTo>
                <a:lnTo>
                  <a:pt x="1283" y="482"/>
                </a:lnTo>
                <a:lnTo>
                  <a:pt x="1278" y="482"/>
                </a:lnTo>
                <a:lnTo>
                  <a:pt x="1263" y="477"/>
                </a:lnTo>
                <a:lnTo>
                  <a:pt x="1221" y="472"/>
                </a:lnTo>
                <a:lnTo>
                  <a:pt x="1217" y="464"/>
                </a:lnTo>
                <a:lnTo>
                  <a:pt x="1212" y="455"/>
                </a:lnTo>
                <a:lnTo>
                  <a:pt x="1213" y="442"/>
                </a:lnTo>
                <a:lnTo>
                  <a:pt x="1208" y="434"/>
                </a:lnTo>
                <a:lnTo>
                  <a:pt x="1187" y="425"/>
                </a:lnTo>
                <a:lnTo>
                  <a:pt x="1176" y="434"/>
                </a:lnTo>
                <a:lnTo>
                  <a:pt x="1146" y="435"/>
                </a:lnTo>
                <a:lnTo>
                  <a:pt x="1138" y="433"/>
                </a:lnTo>
                <a:lnTo>
                  <a:pt x="1117" y="402"/>
                </a:lnTo>
                <a:lnTo>
                  <a:pt x="1109" y="396"/>
                </a:lnTo>
                <a:lnTo>
                  <a:pt x="1093" y="394"/>
                </a:lnTo>
                <a:lnTo>
                  <a:pt x="1102" y="27"/>
                </a:lnTo>
                <a:lnTo>
                  <a:pt x="644" y="0"/>
                </a:lnTo>
                <a:lnTo>
                  <a:pt x="637" y="0"/>
                </a:lnTo>
                <a:lnTo>
                  <a:pt x="575" y="853"/>
                </a:lnTo>
                <a:lnTo>
                  <a:pt x="4" y="805"/>
                </a:lnTo>
                <a:lnTo>
                  <a:pt x="0" y="807"/>
                </a:lnTo>
                <a:lnTo>
                  <a:pt x="6" y="809"/>
                </a:lnTo>
                <a:lnTo>
                  <a:pt x="6" y="811"/>
                </a:lnTo>
                <a:lnTo>
                  <a:pt x="0" y="828"/>
                </a:lnTo>
                <a:lnTo>
                  <a:pt x="6" y="838"/>
                </a:lnTo>
                <a:lnTo>
                  <a:pt x="7" y="841"/>
                </a:lnTo>
                <a:lnTo>
                  <a:pt x="35" y="860"/>
                </a:lnTo>
                <a:lnTo>
                  <a:pt x="43" y="877"/>
                </a:lnTo>
                <a:lnTo>
                  <a:pt x="57" y="909"/>
                </a:lnTo>
                <a:lnTo>
                  <a:pt x="89" y="930"/>
                </a:lnTo>
                <a:lnTo>
                  <a:pt x="175" y="1034"/>
                </a:lnTo>
                <a:lnTo>
                  <a:pt x="246" y="1091"/>
                </a:lnTo>
                <a:lnTo>
                  <a:pt x="254" y="1100"/>
                </a:lnTo>
                <a:lnTo>
                  <a:pt x="258" y="1116"/>
                </a:lnTo>
                <a:lnTo>
                  <a:pt x="257" y="1135"/>
                </a:lnTo>
                <a:lnTo>
                  <a:pt x="261" y="1143"/>
                </a:lnTo>
                <a:lnTo>
                  <a:pt x="280" y="1170"/>
                </a:lnTo>
                <a:lnTo>
                  <a:pt x="276" y="1230"/>
                </a:lnTo>
                <a:lnTo>
                  <a:pt x="284" y="1249"/>
                </a:lnTo>
                <a:lnTo>
                  <a:pt x="311" y="1291"/>
                </a:lnTo>
                <a:lnTo>
                  <a:pt x="422" y="1376"/>
                </a:lnTo>
                <a:lnTo>
                  <a:pt x="497" y="1416"/>
                </a:lnTo>
                <a:lnTo>
                  <a:pt x="518" y="1421"/>
                </a:lnTo>
                <a:lnTo>
                  <a:pt x="535" y="1412"/>
                </a:lnTo>
                <a:lnTo>
                  <a:pt x="554" y="1392"/>
                </a:lnTo>
                <a:lnTo>
                  <a:pt x="561" y="1385"/>
                </a:lnTo>
                <a:lnTo>
                  <a:pt x="591" y="1308"/>
                </a:lnTo>
                <a:lnTo>
                  <a:pt x="610" y="1288"/>
                </a:lnTo>
                <a:lnTo>
                  <a:pt x="624" y="1282"/>
                </a:lnTo>
                <a:lnTo>
                  <a:pt x="645" y="1290"/>
                </a:lnTo>
                <a:lnTo>
                  <a:pt x="656" y="1288"/>
                </a:lnTo>
                <a:lnTo>
                  <a:pt x="661" y="1279"/>
                </a:lnTo>
                <a:lnTo>
                  <a:pt x="667" y="1267"/>
                </a:lnTo>
                <a:lnTo>
                  <a:pt x="683" y="1273"/>
                </a:lnTo>
                <a:lnTo>
                  <a:pt x="696" y="1282"/>
                </a:lnTo>
                <a:lnTo>
                  <a:pt x="738" y="1288"/>
                </a:lnTo>
                <a:lnTo>
                  <a:pt x="750" y="1291"/>
                </a:lnTo>
                <a:lnTo>
                  <a:pt x="778" y="1299"/>
                </a:lnTo>
                <a:lnTo>
                  <a:pt x="794" y="1291"/>
                </a:lnTo>
                <a:lnTo>
                  <a:pt x="828" y="1311"/>
                </a:lnTo>
                <a:lnTo>
                  <a:pt x="833" y="1330"/>
                </a:lnTo>
                <a:lnTo>
                  <a:pt x="840" y="1333"/>
                </a:lnTo>
                <a:lnTo>
                  <a:pt x="844" y="1343"/>
                </a:lnTo>
                <a:lnTo>
                  <a:pt x="847" y="1347"/>
                </a:lnTo>
                <a:lnTo>
                  <a:pt x="864" y="1351"/>
                </a:lnTo>
                <a:lnTo>
                  <a:pt x="884" y="1381"/>
                </a:lnTo>
                <a:lnTo>
                  <a:pt x="917" y="1406"/>
                </a:lnTo>
                <a:lnTo>
                  <a:pt x="931" y="1431"/>
                </a:lnTo>
                <a:lnTo>
                  <a:pt x="933" y="1445"/>
                </a:lnTo>
                <a:lnTo>
                  <a:pt x="980" y="1561"/>
                </a:lnTo>
                <a:lnTo>
                  <a:pt x="989" y="1584"/>
                </a:lnTo>
                <a:lnTo>
                  <a:pt x="1046" y="1644"/>
                </a:lnTo>
                <a:lnTo>
                  <a:pt x="1051" y="1660"/>
                </a:lnTo>
                <a:lnTo>
                  <a:pt x="1084" y="1702"/>
                </a:lnTo>
                <a:lnTo>
                  <a:pt x="1097" y="1711"/>
                </a:lnTo>
                <a:lnTo>
                  <a:pt x="1113" y="1725"/>
                </a:lnTo>
                <a:lnTo>
                  <a:pt x="1117" y="1737"/>
                </a:lnTo>
                <a:lnTo>
                  <a:pt x="1114" y="1772"/>
                </a:lnTo>
                <a:lnTo>
                  <a:pt x="1126" y="1792"/>
                </a:lnTo>
                <a:lnTo>
                  <a:pt x="1134" y="1839"/>
                </a:lnTo>
                <a:lnTo>
                  <a:pt x="1141" y="1850"/>
                </a:lnTo>
                <a:lnTo>
                  <a:pt x="1176" y="1926"/>
                </a:lnTo>
                <a:lnTo>
                  <a:pt x="1180" y="1945"/>
                </a:lnTo>
                <a:lnTo>
                  <a:pt x="1208" y="1948"/>
                </a:lnTo>
                <a:lnTo>
                  <a:pt x="1239" y="1971"/>
                </a:lnTo>
                <a:lnTo>
                  <a:pt x="1274" y="1977"/>
                </a:lnTo>
                <a:lnTo>
                  <a:pt x="1325" y="2012"/>
                </a:lnTo>
                <a:lnTo>
                  <a:pt x="1400" y="2020"/>
                </a:lnTo>
                <a:lnTo>
                  <a:pt x="1408" y="2022"/>
                </a:lnTo>
                <a:lnTo>
                  <a:pt x="1453" y="2051"/>
                </a:lnTo>
                <a:lnTo>
                  <a:pt x="1469" y="2057"/>
                </a:lnTo>
                <a:lnTo>
                  <a:pt x="1490" y="2032"/>
                </a:lnTo>
                <a:lnTo>
                  <a:pt x="1506" y="2042"/>
                </a:lnTo>
                <a:lnTo>
                  <a:pt x="1512" y="2031"/>
                </a:lnTo>
                <a:lnTo>
                  <a:pt x="1512" y="2023"/>
                </a:lnTo>
                <a:lnTo>
                  <a:pt x="1494" y="2015"/>
                </a:lnTo>
                <a:lnTo>
                  <a:pt x="1501" y="2011"/>
                </a:lnTo>
                <a:lnTo>
                  <a:pt x="1482" y="1989"/>
                </a:lnTo>
                <a:lnTo>
                  <a:pt x="1461" y="1901"/>
                </a:lnTo>
                <a:lnTo>
                  <a:pt x="1447" y="1864"/>
                </a:lnTo>
                <a:lnTo>
                  <a:pt x="1465" y="1809"/>
                </a:lnTo>
                <a:lnTo>
                  <a:pt x="1463" y="1795"/>
                </a:lnTo>
                <a:lnTo>
                  <a:pt x="1459" y="1792"/>
                </a:lnTo>
                <a:lnTo>
                  <a:pt x="1453" y="1789"/>
                </a:lnTo>
                <a:lnTo>
                  <a:pt x="1448" y="1785"/>
                </a:lnTo>
                <a:lnTo>
                  <a:pt x="1448" y="1780"/>
                </a:lnTo>
                <a:lnTo>
                  <a:pt x="1453" y="1777"/>
                </a:lnTo>
                <a:lnTo>
                  <a:pt x="1475" y="1760"/>
                </a:lnTo>
                <a:lnTo>
                  <a:pt x="1491" y="1718"/>
                </a:lnTo>
                <a:lnTo>
                  <a:pt x="1481" y="1714"/>
                </a:lnTo>
                <a:lnTo>
                  <a:pt x="1474" y="1686"/>
                </a:lnTo>
                <a:lnTo>
                  <a:pt x="1487" y="1671"/>
                </a:lnTo>
                <a:lnTo>
                  <a:pt x="1505" y="1683"/>
                </a:lnTo>
                <a:lnTo>
                  <a:pt x="1529" y="1660"/>
                </a:lnTo>
                <a:lnTo>
                  <a:pt x="1536" y="1636"/>
                </a:lnTo>
                <a:lnTo>
                  <a:pt x="1522" y="1628"/>
                </a:lnTo>
                <a:lnTo>
                  <a:pt x="1529" y="1619"/>
                </a:lnTo>
                <a:lnTo>
                  <a:pt x="1536" y="1621"/>
                </a:lnTo>
                <a:lnTo>
                  <a:pt x="1543" y="1623"/>
                </a:lnTo>
                <a:lnTo>
                  <a:pt x="1548" y="1616"/>
                </a:lnTo>
                <a:lnTo>
                  <a:pt x="1557" y="1620"/>
                </a:lnTo>
                <a:lnTo>
                  <a:pt x="1568" y="1620"/>
                </a:lnTo>
                <a:lnTo>
                  <a:pt x="1575" y="1619"/>
                </a:lnTo>
                <a:lnTo>
                  <a:pt x="1579" y="1608"/>
                </a:lnTo>
                <a:lnTo>
                  <a:pt x="1579" y="1590"/>
                </a:lnTo>
                <a:lnTo>
                  <a:pt x="1581" y="1584"/>
                </a:lnTo>
                <a:lnTo>
                  <a:pt x="1588" y="1580"/>
                </a:lnTo>
                <a:lnTo>
                  <a:pt x="1591" y="1584"/>
                </a:lnTo>
                <a:lnTo>
                  <a:pt x="1598" y="1584"/>
                </a:lnTo>
                <a:lnTo>
                  <a:pt x="1631" y="1577"/>
                </a:lnTo>
                <a:lnTo>
                  <a:pt x="1638" y="1576"/>
                </a:lnTo>
                <a:lnTo>
                  <a:pt x="1642" y="1568"/>
                </a:lnTo>
                <a:lnTo>
                  <a:pt x="1635" y="1561"/>
                </a:lnTo>
                <a:lnTo>
                  <a:pt x="1620" y="1547"/>
                </a:lnTo>
                <a:lnTo>
                  <a:pt x="1620" y="1541"/>
                </a:lnTo>
                <a:lnTo>
                  <a:pt x="1654" y="1530"/>
                </a:lnTo>
                <a:lnTo>
                  <a:pt x="1661" y="1522"/>
                </a:lnTo>
                <a:lnTo>
                  <a:pt x="1670" y="1518"/>
                </a:lnTo>
                <a:lnTo>
                  <a:pt x="1673" y="1522"/>
                </a:lnTo>
                <a:lnTo>
                  <a:pt x="1670" y="1525"/>
                </a:lnTo>
                <a:lnTo>
                  <a:pt x="1674" y="1537"/>
                </a:lnTo>
                <a:lnTo>
                  <a:pt x="1681" y="1537"/>
                </a:lnTo>
                <a:lnTo>
                  <a:pt x="1690" y="1530"/>
                </a:lnTo>
                <a:lnTo>
                  <a:pt x="1748" y="1515"/>
                </a:lnTo>
                <a:lnTo>
                  <a:pt x="1841" y="1449"/>
                </a:lnTo>
                <a:lnTo>
                  <a:pt x="1847" y="1429"/>
                </a:lnTo>
                <a:lnTo>
                  <a:pt x="1896" y="1389"/>
                </a:lnTo>
                <a:lnTo>
                  <a:pt x="1896" y="1385"/>
                </a:lnTo>
                <a:lnTo>
                  <a:pt x="1876" y="1355"/>
                </a:lnTo>
                <a:lnTo>
                  <a:pt x="1878" y="1334"/>
                </a:lnTo>
                <a:lnTo>
                  <a:pt x="1911" y="1323"/>
                </a:lnTo>
                <a:lnTo>
                  <a:pt x="1917" y="1323"/>
                </a:lnTo>
                <a:lnTo>
                  <a:pt x="1915" y="1350"/>
                </a:lnTo>
                <a:lnTo>
                  <a:pt x="1917" y="1354"/>
                </a:lnTo>
                <a:lnTo>
                  <a:pt x="1955" y="1350"/>
                </a:lnTo>
                <a:lnTo>
                  <a:pt x="1958" y="1362"/>
                </a:lnTo>
                <a:lnTo>
                  <a:pt x="2023" y="1329"/>
                </a:lnTo>
                <a:lnTo>
                  <a:pt x="2066" y="1324"/>
                </a:lnTo>
                <a:lnTo>
                  <a:pt x="2068" y="1323"/>
                </a:lnTo>
                <a:lnTo>
                  <a:pt x="2066" y="1315"/>
                </a:lnTo>
                <a:lnTo>
                  <a:pt x="2057" y="1311"/>
                </a:lnTo>
                <a:lnTo>
                  <a:pt x="2052" y="1299"/>
                </a:lnTo>
                <a:lnTo>
                  <a:pt x="2057" y="1291"/>
                </a:lnTo>
                <a:lnTo>
                  <a:pt x="2062" y="1286"/>
                </a:lnTo>
                <a:lnTo>
                  <a:pt x="2072" y="1273"/>
                </a:lnTo>
                <a:lnTo>
                  <a:pt x="2091" y="1230"/>
                </a:lnTo>
                <a:lnTo>
                  <a:pt x="2074" y="1209"/>
                </a:lnTo>
                <a:lnTo>
                  <a:pt x="2074" y="1197"/>
                </a:lnTo>
                <a:lnTo>
                  <a:pt x="2081" y="1189"/>
                </a:lnTo>
                <a:lnTo>
                  <a:pt x="2078" y="1175"/>
                </a:lnTo>
                <a:lnTo>
                  <a:pt x="2087" y="1157"/>
                </a:lnTo>
                <a:lnTo>
                  <a:pt x="2093" y="1146"/>
                </a:lnTo>
                <a:lnTo>
                  <a:pt x="2100" y="1127"/>
                </a:lnTo>
                <a:lnTo>
                  <a:pt x="2105" y="1091"/>
                </a:lnTo>
                <a:lnTo>
                  <a:pt x="2105" y="1068"/>
                </a:lnTo>
                <a:lnTo>
                  <a:pt x="2100" y="1041"/>
                </a:lnTo>
                <a:lnTo>
                  <a:pt x="2092" y="1021"/>
                </a:lnTo>
                <a:lnTo>
                  <a:pt x="2087" y="1014"/>
                </a:lnTo>
                <a:lnTo>
                  <a:pt x="2089" y="1003"/>
                </a:lnTo>
                <a:lnTo>
                  <a:pt x="2084" y="994"/>
                </a:lnTo>
                <a:lnTo>
                  <a:pt x="2072" y="977"/>
                </a:lnTo>
                <a:lnTo>
                  <a:pt x="2062" y="969"/>
                </a:lnTo>
                <a:lnTo>
                  <a:pt x="2061" y="960"/>
                </a:lnTo>
                <a:lnTo>
                  <a:pt x="2068" y="943"/>
                </a:lnTo>
                <a:lnTo>
                  <a:pt x="2050" y="916"/>
                </a:lnTo>
                <a:lnTo>
                  <a:pt x="2029" y="896"/>
                </a:lnTo>
                <a:lnTo>
                  <a:pt x="2023" y="885"/>
                </a:lnTo>
                <a:lnTo>
                  <a:pt x="2018" y="691"/>
                </a:lnTo>
                <a:lnTo>
                  <a:pt x="2018" y="592"/>
                </a:lnTo>
                <a:lnTo>
                  <a:pt x="1991" y="587"/>
                </a:lnTo>
                <a:lnTo>
                  <a:pt x="1976" y="595"/>
                </a:lnTo>
                <a:lnTo>
                  <a:pt x="1964" y="592"/>
                </a:lnTo>
                <a:lnTo>
                  <a:pt x="1944" y="571"/>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3" name="5843394384.62541.552.3755">
            <a:extLst>
              <a:ext uri="{FF2B5EF4-FFF2-40B4-BE49-F238E27FC236}">
                <a16:creationId xmlns:a16="http://schemas.microsoft.com/office/drawing/2014/main" id="{6F8DC759-8FDC-552E-4260-AA29F8DFA982}"/>
              </a:ext>
            </a:extLst>
          </p:cNvPr>
          <p:cNvSpPr>
            <a:spLocks/>
          </p:cNvSpPr>
          <p:nvPr>
            <p:custDataLst>
              <p:tags r:id="rId13"/>
            </p:custDataLst>
          </p:nvPr>
        </p:nvSpPr>
        <p:spPr bwMode="auto">
          <a:xfrm>
            <a:off x="2858011" y="2096102"/>
            <a:ext cx="699383" cy="564504"/>
          </a:xfrm>
          <a:custGeom>
            <a:avLst/>
            <a:gdLst>
              <a:gd name="T0" fmla="*/ 0 w 1096"/>
              <a:gd name="T1" fmla="*/ 0 h 867"/>
              <a:gd name="T2" fmla="*/ 0 w 1096"/>
              <a:gd name="T3" fmla="*/ 0 h 867"/>
              <a:gd name="T4" fmla="*/ 0 w 1096"/>
              <a:gd name="T5" fmla="*/ 0 h 867"/>
              <a:gd name="T6" fmla="*/ 0 w 1096"/>
              <a:gd name="T7" fmla="*/ 0 h 867"/>
              <a:gd name="T8" fmla="*/ 0 w 1096"/>
              <a:gd name="T9" fmla="*/ 0 h 867"/>
              <a:gd name="T10" fmla="*/ 0 w 1096"/>
              <a:gd name="T11" fmla="*/ 0 h 867"/>
              <a:gd name="T12" fmla="*/ 0 w 1096"/>
              <a:gd name="T13" fmla="*/ 0 h 867"/>
              <a:gd name="T14" fmla="*/ 0 w 1096"/>
              <a:gd name="T15" fmla="*/ 0 h 8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6" h="867">
                <a:moveTo>
                  <a:pt x="0" y="753"/>
                </a:moveTo>
                <a:lnTo>
                  <a:pt x="105" y="0"/>
                </a:lnTo>
                <a:lnTo>
                  <a:pt x="810" y="72"/>
                </a:lnTo>
                <a:lnTo>
                  <a:pt x="1096" y="99"/>
                </a:lnTo>
                <a:lnTo>
                  <a:pt x="1084" y="290"/>
                </a:lnTo>
                <a:lnTo>
                  <a:pt x="1052" y="867"/>
                </a:lnTo>
                <a:lnTo>
                  <a:pt x="903" y="856"/>
                </a:lnTo>
                <a:lnTo>
                  <a:pt x="0" y="75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4" name="5844407.875434.87528.553.3755">
            <a:extLst>
              <a:ext uri="{FF2B5EF4-FFF2-40B4-BE49-F238E27FC236}">
                <a16:creationId xmlns:a16="http://schemas.microsoft.com/office/drawing/2014/main" id="{07AAEDF9-6084-781A-E7AB-74821649075D}"/>
              </a:ext>
            </a:extLst>
          </p:cNvPr>
          <p:cNvSpPr>
            <a:spLocks/>
          </p:cNvSpPr>
          <p:nvPr>
            <p:custDataLst>
              <p:tags r:id="rId14"/>
            </p:custDataLst>
          </p:nvPr>
        </p:nvSpPr>
        <p:spPr bwMode="auto">
          <a:xfrm>
            <a:off x="3529301" y="2284270"/>
            <a:ext cx="715648" cy="388379"/>
          </a:xfrm>
          <a:custGeom>
            <a:avLst/>
            <a:gdLst>
              <a:gd name="T0" fmla="*/ 0 w 1118"/>
              <a:gd name="T1" fmla="*/ 0 h 599"/>
              <a:gd name="T2" fmla="*/ 0 w 1118"/>
              <a:gd name="T3" fmla="*/ 0 h 599"/>
              <a:gd name="T4" fmla="*/ 0 w 1118"/>
              <a:gd name="T5" fmla="*/ 0 h 599"/>
              <a:gd name="T6" fmla="*/ 0 w 1118"/>
              <a:gd name="T7" fmla="*/ 0 h 599"/>
              <a:gd name="T8" fmla="*/ 0 w 1118"/>
              <a:gd name="T9" fmla="*/ 0 h 599"/>
              <a:gd name="T10" fmla="*/ 0 w 1118"/>
              <a:gd name="T11" fmla="*/ 0 h 599"/>
              <a:gd name="T12" fmla="*/ 0 w 1118"/>
              <a:gd name="T13" fmla="*/ 0 h 599"/>
              <a:gd name="T14" fmla="*/ 0 w 1118"/>
              <a:gd name="T15" fmla="*/ 0 h 599"/>
              <a:gd name="T16" fmla="*/ 0 w 1118"/>
              <a:gd name="T17" fmla="*/ 0 h 599"/>
              <a:gd name="T18" fmla="*/ 0 w 1118"/>
              <a:gd name="T19" fmla="*/ 0 h 599"/>
              <a:gd name="T20" fmla="*/ 0 w 1118"/>
              <a:gd name="T21" fmla="*/ 0 h 599"/>
              <a:gd name="T22" fmla="*/ 0 w 1118"/>
              <a:gd name="T23" fmla="*/ 0 h 599"/>
              <a:gd name="T24" fmla="*/ 0 w 1118"/>
              <a:gd name="T25" fmla="*/ 0 h 599"/>
              <a:gd name="T26" fmla="*/ 0 w 1118"/>
              <a:gd name="T27" fmla="*/ 0 h 5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18" h="599">
                <a:moveTo>
                  <a:pt x="32" y="0"/>
                </a:moveTo>
                <a:lnTo>
                  <a:pt x="1002" y="20"/>
                </a:lnTo>
                <a:lnTo>
                  <a:pt x="1064" y="71"/>
                </a:lnTo>
                <a:lnTo>
                  <a:pt x="1042" y="92"/>
                </a:lnTo>
                <a:lnTo>
                  <a:pt x="1038" y="116"/>
                </a:lnTo>
                <a:lnTo>
                  <a:pt x="1053" y="127"/>
                </a:lnTo>
                <a:lnTo>
                  <a:pt x="1065" y="137"/>
                </a:lnTo>
                <a:lnTo>
                  <a:pt x="1076" y="170"/>
                </a:lnTo>
                <a:lnTo>
                  <a:pt x="1089" y="181"/>
                </a:lnTo>
                <a:lnTo>
                  <a:pt x="1106" y="182"/>
                </a:lnTo>
                <a:lnTo>
                  <a:pt x="1115" y="186"/>
                </a:lnTo>
                <a:lnTo>
                  <a:pt x="1118" y="599"/>
                </a:lnTo>
                <a:lnTo>
                  <a:pt x="0" y="577"/>
                </a:lnTo>
                <a:lnTo>
                  <a:pt x="32"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5" name="5845379.625423.37529.12559.3755">
            <a:extLst>
              <a:ext uri="{FF2B5EF4-FFF2-40B4-BE49-F238E27FC236}">
                <a16:creationId xmlns:a16="http://schemas.microsoft.com/office/drawing/2014/main" id="{17C42DEC-B032-1296-11BF-561ACBD20F3D}"/>
              </a:ext>
            </a:extLst>
          </p:cNvPr>
          <p:cNvSpPr>
            <a:spLocks/>
          </p:cNvSpPr>
          <p:nvPr>
            <p:custDataLst>
              <p:tags r:id="rId15"/>
            </p:custDataLst>
          </p:nvPr>
        </p:nvSpPr>
        <p:spPr bwMode="auto">
          <a:xfrm>
            <a:off x="3375525" y="1898901"/>
            <a:ext cx="795493" cy="397410"/>
          </a:xfrm>
          <a:custGeom>
            <a:avLst/>
            <a:gdLst>
              <a:gd name="T0" fmla="*/ 0 w 1245"/>
              <a:gd name="T1" fmla="*/ 0 h 613"/>
              <a:gd name="T2" fmla="*/ 0 w 1245"/>
              <a:gd name="T3" fmla="*/ 0 h 613"/>
              <a:gd name="T4" fmla="*/ 0 w 1245"/>
              <a:gd name="T5" fmla="*/ 0 h 613"/>
              <a:gd name="T6" fmla="*/ 0 w 1245"/>
              <a:gd name="T7" fmla="*/ 0 h 613"/>
              <a:gd name="T8" fmla="*/ 0 w 1245"/>
              <a:gd name="T9" fmla="*/ 0 h 613"/>
              <a:gd name="T10" fmla="*/ 0 w 1245"/>
              <a:gd name="T11" fmla="*/ 0 h 613"/>
              <a:gd name="T12" fmla="*/ 0 w 1245"/>
              <a:gd name="T13" fmla="*/ 0 h 613"/>
              <a:gd name="T14" fmla="*/ 0 w 1245"/>
              <a:gd name="T15" fmla="*/ 0 h 613"/>
              <a:gd name="T16" fmla="*/ 0 w 1245"/>
              <a:gd name="T17" fmla="*/ 0 h 613"/>
              <a:gd name="T18" fmla="*/ 0 w 1245"/>
              <a:gd name="T19" fmla="*/ 0 h 613"/>
              <a:gd name="T20" fmla="*/ 0 w 1245"/>
              <a:gd name="T21" fmla="*/ 0 h 613"/>
              <a:gd name="T22" fmla="*/ 0 w 1245"/>
              <a:gd name="T23" fmla="*/ 0 h 613"/>
              <a:gd name="T24" fmla="*/ 0 w 1245"/>
              <a:gd name="T25" fmla="*/ 0 h 613"/>
              <a:gd name="T26" fmla="*/ 0 w 1245"/>
              <a:gd name="T27" fmla="*/ 0 h 613"/>
              <a:gd name="T28" fmla="*/ 0 w 1245"/>
              <a:gd name="T29" fmla="*/ 0 h 613"/>
              <a:gd name="T30" fmla="*/ 0 w 1245"/>
              <a:gd name="T31" fmla="*/ 0 h 613"/>
              <a:gd name="T32" fmla="*/ 0 w 1245"/>
              <a:gd name="T33" fmla="*/ 0 h 613"/>
              <a:gd name="T34" fmla="*/ 0 w 1245"/>
              <a:gd name="T35" fmla="*/ 0 h 613"/>
              <a:gd name="T36" fmla="*/ 0 w 1245"/>
              <a:gd name="T37" fmla="*/ 0 h 613"/>
              <a:gd name="T38" fmla="*/ 0 w 1245"/>
              <a:gd name="T39" fmla="*/ 0 h 613"/>
              <a:gd name="T40" fmla="*/ 0 w 1245"/>
              <a:gd name="T41" fmla="*/ 0 h 613"/>
              <a:gd name="T42" fmla="*/ 0 w 1245"/>
              <a:gd name="T43" fmla="*/ 0 h 613"/>
              <a:gd name="T44" fmla="*/ 0 w 1245"/>
              <a:gd name="T45" fmla="*/ 0 h 613"/>
              <a:gd name="T46" fmla="*/ 0 w 1245"/>
              <a:gd name="T47" fmla="*/ 0 h 613"/>
              <a:gd name="T48" fmla="*/ 0 w 1245"/>
              <a:gd name="T49" fmla="*/ 0 h 613"/>
              <a:gd name="T50" fmla="*/ 0 w 1245"/>
              <a:gd name="T51" fmla="*/ 0 h 613"/>
              <a:gd name="T52" fmla="*/ 0 w 1245"/>
              <a:gd name="T53" fmla="*/ 0 h 613"/>
              <a:gd name="T54" fmla="*/ 0 w 1245"/>
              <a:gd name="T55" fmla="*/ 0 h 613"/>
              <a:gd name="T56" fmla="*/ 0 w 1245"/>
              <a:gd name="T57" fmla="*/ 0 h 613"/>
              <a:gd name="T58" fmla="*/ 0 w 1245"/>
              <a:gd name="T59" fmla="*/ 0 h 613"/>
              <a:gd name="T60" fmla="*/ 0 w 1245"/>
              <a:gd name="T61" fmla="*/ 0 h 613"/>
              <a:gd name="T62" fmla="*/ 0 w 1245"/>
              <a:gd name="T63" fmla="*/ 0 h 613"/>
              <a:gd name="T64" fmla="*/ 0 w 1245"/>
              <a:gd name="T65" fmla="*/ 0 h 613"/>
              <a:gd name="T66" fmla="*/ 0 w 1245"/>
              <a:gd name="T67" fmla="*/ 0 h 613"/>
              <a:gd name="T68" fmla="*/ 0 w 1245"/>
              <a:gd name="T69" fmla="*/ 0 h 613"/>
              <a:gd name="T70" fmla="*/ 0 w 1245"/>
              <a:gd name="T71" fmla="*/ 0 h 613"/>
              <a:gd name="T72" fmla="*/ 0 w 1245"/>
              <a:gd name="T73" fmla="*/ 0 h 613"/>
              <a:gd name="T74" fmla="*/ 0 w 1245"/>
              <a:gd name="T75" fmla="*/ 0 h 613"/>
              <a:gd name="T76" fmla="*/ 0 w 1245"/>
              <a:gd name="T77" fmla="*/ 0 h 613"/>
              <a:gd name="T78" fmla="*/ 0 w 1245"/>
              <a:gd name="T79" fmla="*/ 0 h 613"/>
              <a:gd name="T80" fmla="*/ 0 w 1245"/>
              <a:gd name="T81" fmla="*/ 0 h 613"/>
              <a:gd name="T82" fmla="*/ 0 w 1245"/>
              <a:gd name="T83" fmla="*/ 0 h 613"/>
              <a:gd name="T84" fmla="*/ 0 w 1245"/>
              <a:gd name="T85" fmla="*/ 0 h 613"/>
              <a:gd name="T86" fmla="*/ 0 w 1245"/>
              <a:gd name="T87" fmla="*/ 0 h 613"/>
              <a:gd name="T88" fmla="*/ 0 w 1245"/>
              <a:gd name="T89" fmla="*/ 0 h 613"/>
              <a:gd name="T90" fmla="*/ 0 w 1245"/>
              <a:gd name="T91" fmla="*/ 0 h 6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45" h="613">
                <a:moveTo>
                  <a:pt x="0" y="375"/>
                </a:moveTo>
                <a:lnTo>
                  <a:pt x="32" y="0"/>
                </a:lnTo>
                <a:lnTo>
                  <a:pt x="799" y="41"/>
                </a:lnTo>
                <a:lnTo>
                  <a:pt x="824" y="70"/>
                </a:lnTo>
                <a:lnTo>
                  <a:pt x="845" y="70"/>
                </a:lnTo>
                <a:lnTo>
                  <a:pt x="868" y="67"/>
                </a:lnTo>
                <a:lnTo>
                  <a:pt x="881" y="78"/>
                </a:lnTo>
                <a:lnTo>
                  <a:pt x="894" y="102"/>
                </a:lnTo>
                <a:lnTo>
                  <a:pt x="910" y="106"/>
                </a:lnTo>
                <a:lnTo>
                  <a:pt x="934" y="102"/>
                </a:lnTo>
                <a:lnTo>
                  <a:pt x="953" y="88"/>
                </a:lnTo>
                <a:lnTo>
                  <a:pt x="977" y="88"/>
                </a:lnTo>
                <a:lnTo>
                  <a:pt x="993" y="90"/>
                </a:lnTo>
                <a:lnTo>
                  <a:pt x="1056" y="128"/>
                </a:lnTo>
                <a:lnTo>
                  <a:pt x="1083" y="149"/>
                </a:lnTo>
                <a:lnTo>
                  <a:pt x="1083" y="167"/>
                </a:lnTo>
                <a:lnTo>
                  <a:pt x="1103" y="183"/>
                </a:lnTo>
                <a:lnTo>
                  <a:pt x="1103" y="196"/>
                </a:lnTo>
                <a:lnTo>
                  <a:pt x="1094" y="221"/>
                </a:lnTo>
                <a:lnTo>
                  <a:pt x="1110" y="233"/>
                </a:lnTo>
                <a:lnTo>
                  <a:pt x="1117" y="268"/>
                </a:lnTo>
                <a:lnTo>
                  <a:pt x="1135" y="280"/>
                </a:lnTo>
                <a:lnTo>
                  <a:pt x="1130" y="296"/>
                </a:lnTo>
                <a:lnTo>
                  <a:pt x="1135" y="312"/>
                </a:lnTo>
                <a:lnTo>
                  <a:pt x="1155" y="328"/>
                </a:lnTo>
                <a:lnTo>
                  <a:pt x="1161" y="341"/>
                </a:lnTo>
                <a:lnTo>
                  <a:pt x="1155" y="354"/>
                </a:lnTo>
                <a:lnTo>
                  <a:pt x="1151" y="386"/>
                </a:lnTo>
                <a:lnTo>
                  <a:pt x="1169" y="398"/>
                </a:lnTo>
                <a:lnTo>
                  <a:pt x="1176" y="413"/>
                </a:lnTo>
                <a:lnTo>
                  <a:pt x="1162" y="426"/>
                </a:lnTo>
                <a:lnTo>
                  <a:pt x="1169" y="441"/>
                </a:lnTo>
                <a:lnTo>
                  <a:pt x="1181" y="456"/>
                </a:lnTo>
                <a:lnTo>
                  <a:pt x="1176" y="470"/>
                </a:lnTo>
                <a:lnTo>
                  <a:pt x="1181" y="489"/>
                </a:lnTo>
                <a:lnTo>
                  <a:pt x="1186" y="501"/>
                </a:lnTo>
                <a:lnTo>
                  <a:pt x="1194" y="520"/>
                </a:lnTo>
                <a:lnTo>
                  <a:pt x="1213" y="534"/>
                </a:lnTo>
                <a:lnTo>
                  <a:pt x="1216" y="559"/>
                </a:lnTo>
                <a:lnTo>
                  <a:pt x="1237" y="585"/>
                </a:lnTo>
                <a:lnTo>
                  <a:pt x="1245" y="590"/>
                </a:lnTo>
                <a:lnTo>
                  <a:pt x="1241" y="606"/>
                </a:lnTo>
                <a:lnTo>
                  <a:pt x="1244" y="613"/>
                </a:lnTo>
                <a:lnTo>
                  <a:pt x="274" y="593"/>
                </a:lnTo>
                <a:lnTo>
                  <a:pt x="286" y="402"/>
                </a:lnTo>
                <a:lnTo>
                  <a:pt x="0" y="37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6" name="5846352.875424.87533.7550.3755">
            <a:extLst>
              <a:ext uri="{FF2B5EF4-FFF2-40B4-BE49-F238E27FC236}">
                <a16:creationId xmlns:a16="http://schemas.microsoft.com/office/drawing/2014/main" id="{E45A090C-900E-9A8B-CA0D-7DC303333078}"/>
              </a:ext>
            </a:extLst>
          </p:cNvPr>
          <p:cNvSpPr>
            <a:spLocks/>
          </p:cNvSpPr>
          <p:nvPr>
            <p:custDataLst>
              <p:tags r:id="rId16"/>
            </p:custDataLst>
          </p:nvPr>
        </p:nvSpPr>
        <p:spPr bwMode="auto">
          <a:xfrm>
            <a:off x="3394747" y="1536113"/>
            <a:ext cx="675725" cy="457625"/>
          </a:xfrm>
          <a:custGeom>
            <a:avLst/>
            <a:gdLst>
              <a:gd name="T0" fmla="*/ 0 w 1058"/>
              <a:gd name="T1" fmla="*/ 0 h 707"/>
              <a:gd name="T2" fmla="*/ 0 w 1058"/>
              <a:gd name="T3" fmla="*/ 0 h 707"/>
              <a:gd name="T4" fmla="*/ 0 w 1058"/>
              <a:gd name="T5" fmla="*/ 0 h 707"/>
              <a:gd name="T6" fmla="*/ 0 w 1058"/>
              <a:gd name="T7" fmla="*/ 0 h 707"/>
              <a:gd name="T8" fmla="*/ 0 w 1058"/>
              <a:gd name="T9" fmla="*/ 0 h 707"/>
              <a:gd name="T10" fmla="*/ 0 w 1058"/>
              <a:gd name="T11" fmla="*/ 0 h 707"/>
              <a:gd name="T12" fmla="*/ 0 w 1058"/>
              <a:gd name="T13" fmla="*/ 0 h 707"/>
              <a:gd name="T14" fmla="*/ 0 w 1058"/>
              <a:gd name="T15" fmla="*/ 0 h 707"/>
              <a:gd name="T16" fmla="*/ 0 w 1058"/>
              <a:gd name="T17" fmla="*/ 0 h 707"/>
              <a:gd name="T18" fmla="*/ 0 w 1058"/>
              <a:gd name="T19" fmla="*/ 0 h 707"/>
              <a:gd name="T20" fmla="*/ 0 w 1058"/>
              <a:gd name="T21" fmla="*/ 0 h 707"/>
              <a:gd name="T22" fmla="*/ 0 w 1058"/>
              <a:gd name="T23" fmla="*/ 0 h 707"/>
              <a:gd name="T24" fmla="*/ 0 w 1058"/>
              <a:gd name="T25" fmla="*/ 0 h 707"/>
              <a:gd name="T26" fmla="*/ 0 w 1058"/>
              <a:gd name="T27" fmla="*/ 0 h 707"/>
              <a:gd name="T28" fmla="*/ 0 w 1058"/>
              <a:gd name="T29" fmla="*/ 0 h 707"/>
              <a:gd name="T30" fmla="*/ 0 w 1058"/>
              <a:gd name="T31" fmla="*/ 0 h 707"/>
              <a:gd name="T32" fmla="*/ 0 w 1058"/>
              <a:gd name="T33" fmla="*/ 0 h 707"/>
              <a:gd name="T34" fmla="*/ 0 w 1058"/>
              <a:gd name="T35" fmla="*/ 0 h 707"/>
              <a:gd name="T36" fmla="*/ 0 w 1058"/>
              <a:gd name="T37" fmla="*/ 0 h 707"/>
              <a:gd name="T38" fmla="*/ 0 w 1058"/>
              <a:gd name="T39" fmla="*/ 0 h 707"/>
              <a:gd name="T40" fmla="*/ 0 w 1058"/>
              <a:gd name="T41" fmla="*/ 0 h 707"/>
              <a:gd name="T42" fmla="*/ 0 w 1058"/>
              <a:gd name="T43" fmla="*/ 0 h 707"/>
              <a:gd name="T44" fmla="*/ 0 w 1058"/>
              <a:gd name="T45" fmla="*/ 0 h 707"/>
              <a:gd name="T46" fmla="*/ 0 w 1058"/>
              <a:gd name="T47" fmla="*/ 0 h 707"/>
              <a:gd name="T48" fmla="*/ 0 w 1058"/>
              <a:gd name="T49" fmla="*/ 0 h 707"/>
              <a:gd name="T50" fmla="*/ 0 w 1058"/>
              <a:gd name="T51" fmla="*/ 0 h 707"/>
              <a:gd name="T52" fmla="*/ 0 w 1058"/>
              <a:gd name="T53" fmla="*/ 0 h 707"/>
              <a:gd name="T54" fmla="*/ 0 w 1058"/>
              <a:gd name="T55" fmla="*/ 0 h 707"/>
              <a:gd name="T56" fmla="*/ 0 w 1058"/>
              <a:gd name="T57" fmla="*/ 0 h 707"/>
              <a:gd name="T58" fmla="*/ 0 w 1058"/>
              <a:gd name="T59" fmla="*/ 0 h 707"/>
              <a:gd name="T60" fmla="*/ 0 w 1058"/>
              <a:gd name="T61" fmla="*/ 0 h 707"/>
              <a:gd name="T62" fmla="*/ 0 w 1058"/>
              <a:gd name="T63" fmla="*/ 0 h 707"/>
              <a:gd name="T64" fmla="*/ 0 w 1058"/>
              <a:gd name="T65" fmla="*/ 0 h 707"/>
              <a:gd name="T66" fmla="*/ 0 w 1058"/>
              <a:gd name="T67" fmla="*/ 0 h 707"/>
              <a:gd name="T68" fmla="*/ 0 w 1058"/>
              <a:gd name="T69" fmla="*/ 0 h 707"/>
              <a:gd name="T70" fmla="*/ 0 w 1058"/>
              <a:gd name="T71" fmla="*/ 0 h 7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8" h="707">
                <a:moveTo>
                  <a:pt x="0" y="558"/>
                </a:moveTo>
                <a:lnTo>
                  <a:pt x="33" y="184"/>
                </a:lnTo>
                <a:lnTo>
                  <a:pt x="46" y="0"/>
                </a:lnTo>
                <a:lnTo>
                  <a:pt x="1037" y="41"/>
                </a:lnTo>
                <a:lnTo>
                  <a:pt x="1037" y="55"/>
                </a:lnTo>
                <a:lnTo>
                  <a:pt x="1033" y="76"/>
                </a:lnTo>
                <a:lnTo>
                  <a:pt x="1012" y="100"/>
                </a:lnTo>
                <a:lnTo>
                  <a:pt x="1013" y="122"/>
                </a:lnTo>
                <a:lnTo>
                  <a:pt x="1055" y="165"/>
                </a:lnTo>
                <a:lnTo>
                  <a:pt x="1058" y="509"/>
                </a:lnTo>
                <a:lnTo>
                  <a:pt x="1044" y="507"/>
                </a:lnTo>
                <a:lnTo>
                  <a:pt x="1036" y="509"/>
                </a:lnTo>
                <a:lnTo>
                  <a:pt x="1037" y="525"/>
                </a:lnTo>
                <a:lnTo>
                  <a:pt x="1040" y="533"/>
                </a:lnTo>
                <a:lnTo>
                  <a:pt x="1037" y="556"/>
                </a:lnTo>
                <a:lnTo>
                  <a:pt x="1047" y="561"/>
                </a:lnTo>
                <a:lnTo>
                  <a:pt x="1055" y="593"/>
                </a:lnTo>
                <a:lnTo>
                  <a:pt x="1040" y="601"/>
                </a:lnTo>
                <a:lnTo>
                  <a:pt x="1044" y="617"/>
                </a:lnTo>
                <a:lnTo>
                  <a:pt x="1035" y="654"/>
                </a:lnTo>
                <a:lnTo>
                  <a:pt x="1044" y="685"/>
                </a:lnTo>
                <a:lnTo>
                  <a:pt x="1051" y="702"/>
                </a:lnTo>
                <a:lnTo>
                  <a:pt x="1051" y="707"/>
                </a:lnTo>
                <a:lnTo>
                  <a:pt x="1024" y="686"/>
                </a:lnTo>
                <a:lnTo>
                  <a:pt x="961" y="648"/>
                </a:lnTo>
                <a:lnTo>
                  <a:pt x="945" y="646"/>
                </a:lnTo>
                <a:lnTo>
                  <a:pt x="921" y="646"/>
                </a:lnTo>
                <a:lnTo>
                  <a:pt x="902" y="660"/>
                </a:lnTo>
                <a:lnTo>
                  <a:pt x="878" y="664"/>
                </a:lnTo>
                <a:lnTo>
                  <a:pt x="862" y="660"/>
                </a:lnTo>
                <a:lnTo>
                  <a:pt x="849" y="636"/>
                </a:lnTo>
                <a:lnTo>
                  <a:pt x="836" y="625"/>
                </a:lnTo>
                <a:lnTo>
                  <a:pt x="813" y="628"/>
                </a:lnTo>
                <a:lnTo>
                  <a:pt x="792" y="628"/>
                </a:lnTo>
                <a:lnTo>
                  <a:pt x="767" y="599"/>
                </a:lnTo>
                <a:lnTo>
                  <a:pt x="0" y="558"/>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7" name="5847324470.7553.2547.3755">
            <a:extLst>
              <a:ext uri="{FF2B5EF4-FFF2-40B4-BE49-F238E27FC236}">
                <a16:creationId xmlns:a16="http://schemas.microsoft.com/office/drawing/2014/main" id="{444D82A3-6A6C-B972-1E3C-A05F442D4AAF}"/>
              </a:ext>
            </a:extLst>
          </p:cNvPr>
          <p:cNvSpPr>
            <a:spLocks/>
          </p:cNvSpPr>
          <p:nvPr>
            <p:custDataLst>
              <p:tags r:id="rId17"/>
            </p:custDataLst>
          </p:nvPr>
        </p:nvSpPr>
        <p:spPr bwMode="auto">
          <a:xfrm>
            <a:off x="4009850" y="1143219"/>
            <a:ext cx="634324" cy="724070"/>
          </a:xfrm>
          <a:custGeom>
            <a:avLst/>
            <a:gdLst>
              <a:gd name="T0" fmla="*/ 0 w 993"/>
              <a:gd name="T1" fmla="*/ 0 h 1114"/>
              <a:gd name="T2" fmla="*/ 0 w 993"/>
              <a:gd name="T3" fmla="*/ 0 h 1114"/>
              <a:gd name="T4" fmla="*/ 0 w 993"/>
              <a:gd name="T5" fmla="*/ 0 h 1114"/>
              <a:gd name="T6" fmla="*/ 0 w 993"/>
              <a:gd name="T7" fmla="*/ 0 h 1114"/>
              <a:gd name="T8" fmla="*/ 0 w 993"/>
              <a:gd name="T9" fmla="*/ 0 h 1114"/>
              <a:gd name="T10" fmla="*/ 0 w 993"/>
              <a:gd name="T11" fmla="*/ 0 h 1114"/>
              <a:gd name="T12" fmla="*/ 0 w 993"/>
              <a:gd name="T13" fmla="*/ 0 h 1114"/>
              <a:gd name="T14" fmla="*/ 0 w 993"/>
              <a:gd name="T15" fmla="*/ 0 h 1114"/>
              <a:gd name="T16" fmla="*/ 0 w 993"/>
              <a:gd name="T17" fmla="*/ 0 h 1114"/>
              <a:gd name="T18" fmla="*/ 0 w 993"/>
              <a:gd name="T19" fmla="*/ 0 h 1114"/>
              <a:gd name="T20" fmla="*/ 0 w 993"/>
              <a:gd name="T21" fmla="*/ 0 h 1114"/>
              <a:gd name="T22" fmla="*/ 0 w 993"/>
              <a:gd name="T23" fmla="*/ 0 h 1114"/>
              <a:gd name="T24" fmla="*/ 0 w 993"/>
              <a:gd name="T25" fmla="*/ 0 h 1114"/>
              <a:gd name="T26" fmla="*/ 0 w 993"/>
              <a:gd name="T27" fmla="*/ 0 h 1114"/>
              <a:gd name="T28" fmla="*/ 0 w 993"/>
              <a:gd name="T29" fmla="*/ 0 h 1114"/>
              <a:gd name="T30" fmla="*/ 0 w 993"/>
              <a:gd name="T31" fmla="*/ 0 h 1114"/>
              <a:gd name="T32" fmla="*/ 0 w 993"/>
              <a:gd name="T33" fmla="*/ 0 h 1114"/>
              <a:gd name="T34" fmla="*/ 0 w 993"/>
              <a:gd name="T35" fmla="*/ 0 h 1114"/>
              <a:gd name="T36" fmla="*/ 0 w 993"/>
              <a:gd name="T37" fmla="*/ 0 h 1114"/>
              <a:gd name="T38" fmla="*/ 0 w 993"/>
              <a:gd name="T39" fmla="*/ 0 h 1114"/>
              <a:gd name="T40" fmla="*/ 0 w 993"/>
              <a:gd name="T41" fmla="*/ 0 h 1114"/>
              <a:gd name="T42" fmla="*/ 0 w 993"/>
              <a:gd name="T43" fmla="*/ 0 h 1114"/>
              <a:gd name="T44" fmla="*/ 0 w 993"/>
              <a:gd name="T45" fmla="*/ 0 h 1114"/>
              <a:gd name="T46" fmla="*/ 0 w 993"/>
              <a:gd name="T47" fmla="*/ 0 h 1114"/>
              <a:gd name="T48" fmla="*/ 0 w 993"/>
              <a:gd name="T49" fmla="*/ 0 h 1114"/>
              <a:gd name="T50" fmla="*/ 0 w 993"/>
              <a:gd name="T51" fmla="*/ 0 h 1114"/>
              <a:gd name="T52" fmla="*/ 0 w 993"/>
              <a:gd name="T53" fmla="*/ 0 h 1114"/>
              <a:gd name="T54" fmla="*/ 0 w 993"/>
              <a:gd name="T55" fmla="*/ 0 h 1114"/>
              <a:gd name="T56" fmla="*/ 0 w 993"/>
              <a:gd name="T57" fmla="*/ 0 h 1114"/>
              <a:gd name="T58" fmla="*/ 0 w 993"/>
              <a:gd name="T59" fmla="*/ 0 h 1114"/>
              <a:gd name="T60" fmla="*/ 0 w 993"/>
              <a:gd name="T61" fmla="*/ 0 h 1114"/>
              <a:gd name="T62" fmla="*/ 0 w 993"/>
              <a:gd name="T63" fmla="*/ 0 h 1114"/>
              <a:gd name="T64" fmla="*/ 0 w 993"/>
              <a:gd name="T65" fmla="*/ 0 h 1114"/>
              <a:gd name="T66" fmla="*/ 0 w 993"/>
              <a:gd name="T67" fmla="*/ 0 h 1114"/>
              <a:gd name="T68" fmla="*/ 0 w 993"/>
              <a:gd name="T69" fmla="*/ 0 h 1114"/>
              <a:gd name="T70" fmla="*/ 0 w 993"/>
              <a:gd name="T71" fmla="*/ 0 h 1114"/>
              <a:gd name="T72" fmla="*/ 0 w 993"/>
              <a:gd name="T73" fmla="*/ 0 h 1114"/>
              <a:gd name="T74" fmla="*/ 0 w 993"/>
              <a:gd name="T75" fmla="*/ 0 h 1114"/>
              <a:gd name="T76" fmla="*/ 0 w 993"/>
              <a:gd name="T77" fmla="*/ 0 h 1114"/>
              <a:gd name="T78" fmla="*/ 0 w 993"/>
              <a:gd name="T79" fmla="*/ 0 h 1114"/>
              <a:gd name="T80" fmla="*/ 0 w 993"/>
              <a:gd name="T81" fmla="*/ 0 h 1114"/>
              <a:gd name="T82" fmla="*/ 0 w 993"/>
              <a:gd name="T83" fmla="*/ 0 h 1114"/>
              <a:gd name="T84" fmla="*/ 0 w 993"/>
              <a:gd name="T85" fmla="*/ 0 h 1114"/>
              <a:gd name="T86" fmla="*/ 0 w 993"/>
              <a:gd name="T87" fmla="*/ 0 h 1114"/>
              <a:gd name="T88" fmla="*/ 0 w 993"/>
              <a:gd name="T89" fmla="*/ 0 h 1114"/>
              <a:gd name="T90" fmla="*/ 0 w 993"/>
              <a:gd name="T91" fmla="*/ 0 h 1114"/>
              <a:gd name="T92" fmla="*/ 0 w 993"/>
              <a:gd name="T93" fmla="*/ 0 h 1114"/>
              <a:gd name="T94" fmla="*/ 0 w 993"/>
              <a:gd name="T95" fmla="*/ 0 h 1114"/>
              <a:gd name="T96" fmla="*/ 0 w 993"/>
              <a:gd name="T97" fmla="*/ 0 h 1114"/>
              <a:gd name="T98" fmla="*/ 0 w 993"/>
              <a:gd name="T99" fmla="*/ 0 h 1114"/>
              <a:gd name="T100" fmla="*/ 0 w 993"/>
              <a:gd name="T101" fmla="*/ 0 h 1114"/>
              <a:gd name="T102" fmla="*/ 0 w 993"/>
              <a:gd name="T103" fmla="*/ 0 h 1114"/>
              <a:gd name="T104" fmla="*/ 0 w 993"/>
              <a:gd name="T105" fmla="*/ 0 h 11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3" h="1114">
                <a:moveTo>
                  <a:pt x="97" y="1114"/>
                </a:moveTo>
                <a:lnTo>
                  <a:pt x="94" y="770"/>
                </a:lnTo>
                <a:lnTo>
                  <a:pt x="52" y="727"/>
                </a:lnTo>
                <a:lnTo>
                  <a:pt x="51" y="705"/>
                </a:lnTo>
                <a:lnTo>
                  <a:pt x="72" y="681"/>
                </a:lnTo>
                <a:lnTo>
                  <a:pt x="76" y="660"/>
                </a:lnTo>
                <a:lnTo>
                  <a:pt x="76" y="646"/>
                </a:lnTo>
                <a:lnTo>
                  <a:pt x="75" y="618"/>
                </a:lnTo>
                <a:lnTo>
                  <a:pt x="76" y="592"/>
                </a:lnTo>
                <a:lnTo>
                  <a:pt x="59" y="525"/>
                </a:lnTo>
                <a:lnTo>
                  <a:pt x="56" y="511"/>
                </a:lnTo>
                <a:lnTo>
                  <a:pt x="56" y="476"/>
                </a:lnTo>
                <a:lnTo>
                  <a:pt x="56" y="458"/>
                </a:lnTo>
                <a:lnTo>
                  <a:pt x="51" y="363"/>
                </a:lnTo>
                <a:lnTo>
                  <a:pt x="38" y="308"/>
                </a:lnTo>
                <a:lnTo>
                  <a:pt x="20" y="290"/>
                </a:lnTo>
                <a:lnTo>
                  <a:pt x="8" y="228"/>
                </a:lnTo>
                <a:lnTo>
                  <a:pt x="5" y="176"/>
                </a:lnTo>
                <a:lnTo>
                  <a:pt x="13" y="144"/>
                </a:lnTo>
                <a:lnTo>
                  <a:pt x="16" y="129"/>
                </a:lnTo>
                <a:lnTo>
                  <a:pt x="0" y="86"/>
                </a:lnTo>
                <a:lnTo>
                  <a:pt x="0" y="69"/>
                </a:lnTo>
                <a:lnTo>
                  <a:pt x="250" y="67"/>
                </a:lnTo>
                <a:lnTo>
                  <a:pt x="252" y="30"/>
                </a:lnTo>
                <a:lnTo>
                  <a:pt x="256" y="0"/>
                </a:lnTo>
                <a:lnTo>
                  <a:pt x="283" y="0"/>
                </a:lnTo>
                <a:lnTo>
                  <a:pt x="309" y="11"/>
                </a:lnTo>
                <a:lnTo>
                  <a:pt x="312" y="54"/>
                </a:lnTo>
                <a:lnTo>
                  <a:pt x="316" y="75"/>
                </a:lnTo>
                <a:lnTo>
                  <a:pt x="314" y="104"/>
                </a:lnTo>
                <a:lnTo>
                  <a:pt x="344" y="125"/>
                </a:lnTo>
                <a:lnTo>
                  <a:pt x="355" y="122"/>
                </a:lnTo>
                <a:lnTo>
                  <a:pt x="375" y="125"/>
                </a:lnTo>
                <a:lnTo>
                  <a:pt x="385" y="137"/>
                </a:lnTo>
                <a:lnTo>
                  <a:pt x="406" y="132"/>
                </a:lnTo>
                <a:lnTo>
                  <a:pt x="431" y="137"/>
                </a:lnTo>
                <a:lnTo>
                  <a:pt x="436" y="148"/>
                </a:lnTo>
                <a:lnTo>
                  <a:pt x="436" y="159"/>
                </a:lnTo>
                <a:lnTo>
                  <a:pt x="471" y="156"/>
                </a:lnTo>
                <a:lnTo>
                  <a:pt x="486" y="137"/>
                </a:lnTo>
                <a:lnTo>
                  <a:pt x="540" y="136"/>
                </a:lnTo>
                <a:lnTo>
                  <a:pt x="572" y="148"/>
                </a:lnTo>
                <a:lnTo>
                  <a:pt x="582" y="148"/>
                </a:lnTo>
                <a:lnTo>
                  <a:pt x="576" y="159"/>
                </a:lnTo>
                <a:lnTo>
                  <a:pt x="590" y="169"/>
                </a:lnTo>
                <a:lnTo>
                  <a:pt x="594" y="167"/>
                </a:lnTo>
                <a:lnTo>
                  <a:pt x="602" y="175"/>
                </a:lnTo>
                <a:lnTo>
                  <a:pt x="607" y="195"/>
                </a:lnTo>
                <a:lnTo>
                  <a:pt x="621" y="203"/>
                </a:lnTo>
                <a:lnTo>
                  <a:pt x="633" y="185"/>
                </a:lnTo>
                <a:lnTo>
                  <a:pt x="643" y="183"/>
                </a:lnTo>
                <a:lnTo>
                  <a:pt x="657" y="185"/>
                </a:lnTo>
                <a:lnTo>
                  <a:pt x="664" y="203"/>
                </a:lnTo>
                <a:lnTo>
                  <a:pt x="697" y="210"/>
                </a:lnTo>
                <a:lnTo>
                  <a:pt x="705" y="220"/>
                </a:lnTo>
                <a:lnTo>
                  <a:pt x="720" y="232"/>
                </a:lnTo>
                <a:lnTo>
                  <a:pt x="740" y="232"/>
                </a:lnTo>
                <a:lnTo>
                  <a:pt x="759" y="228"/>
                </a:lnTo>
                <a:lnTo>
                  <a:pt x="806" y="194"/>
                </a:lnTo>
                <a:lnTo>
                  <a:pt x="811" y="196"/>
                </a:lnTo>
                <a:lnTo>
                  <a:pt x="827" y="216"/>
                </a:lnTo>
                <a:lnTo>
                  <a:pt x="903" y="214"/>
                </a:lnTo>
                <a:lnTo>
                  <a:pt x="913" y="216"/>
                </a:lnTo>
                <a:lnTo>
                  <a:pt x="923" y="220"/>
                </a:lnTo>
                <a:lnTo>
                  <a:pt x="946" y="235"/>
                </a:lnTo>
                <a:lnTo>
                  <a:pt x="960" y="228"/>
                </a:lnTo>
                <a:lnTo>
                  <a:pt x="993" y="226"/>
                </a:lnTo>
                <a:lnTo>
                  <a:pt x="974" y="245"/>
                </a:lnTo>
                <a:lnTo>
                  <a:pt x="927" y="271"/>
                </a:lnTo>
                <a:lnTo>
                  <a:pt x="907" y="277"/>
                </a:lnTo>
                <a:lnTo>
                  <a:pt x="888" y="282"/>
                </a:lnTo>
                <a:lnTo>
                  <a:pt x="868" y="304"/>
                </a:lnTo>
                <a:lnTo>
                  <a:pt x="829" y="317"/>
                </a:lnTo>
                <a:lnTo>
                  <a:pt x="810" y="332"/>
                </a:lnTo>
                <a:lnTo>
                  <a:pt x="751" y="400"/>
                </a:lnTo>
                <a:lnTo>
                  <a:pt x="658" y="484"/>
                </a:lnTo>
                <a:lnTo>
                  <a:pt x="655" y="497"/>
                </a:lnTo>
                <a:lnTo>
                  <a:pt x="642" y="507"/>
                </a:lnTo>
                <a:lnTo>
                  <a:pt x="647" y="607"/>
                </a:lnTo>
                <a:lnTo>
                  <a:pt x="630" y="619"/>
                </a:lnTo>
                <a:lnTo>
                  <a:pt x="621" y="625"/>
                </a:lnTo>
                <a:lnTo>
                  <a:pt x="582" y="653"/>
                </a:lnTo>
                <a:lnTo>
                  <a:pt x="580" y="674"/>
                </a:lnTo>
                <a:lnTo>
                  <a:pt x="576" y="678"/>
                </a:lnTo>
                <a:lnTo>
                  <a:pt x="569" y="704"/>
                </a:lnTo>
                <a:lnTo>
                  <a:pt x="587" y="715"/>
                </a:lnTo>
                <a:lnTo>
                  <a:pt x="602" y="740"/>
                </a:lnTo>
                <a:lnTo>
                  <a:pt x="590" y="763"/>
                </a:lnTo>
                <a:lnTo>
                  <a:pt x="591" y="778"/>
                </a:lnTo>
                <a:lnTo>
                  <a:pt x="587" y="814"/>
                </a:lnTo>
                <a:lnTo>
                  <a:pt x="587" y="864"/>
                </a:lnTo>
                <a:lnTo>
                  <a:pt x="594" y="873"/>
                </a:lnTo>
                <a:lnTo>
                  <a:pt x="611" y="883"/>
                </a:lnTo>
                <a:lnTo>
                  <a:pt x="615" y="892"/>
                </a:lnTo>
                <a:lnTo>
                  <a:pt x="653" y="897"/>
                </a:lnTo>
                <a:lnTo>
                  <a:pt x="657" y="901"/>
                </a:lnTo>
                <a:lnTo>
                  <a:pt x="657" y="913"/>
                </a:lnTo>
                <a:lnTo>
                  <a:pt x="661" y="918"/>
                </a:lnTo>
                <a:lnTo>
                  <a:pt x="706" y="939"/>
                </a:lnTo>
                <a:lnTo>
                  <a:pt x="721" y="965"/>
                </a:lnTo>
                <a:lnTo>
                  <a:pt x="759" y="991"/>
                </a:lnTo>
                <a:lnTo>
                  <a:pt x="801" y="1024"/>
                </a:lnTo>
                <a:lnTo>
                  <a:pt x="806" y="1032"/>
                </a:lnTo>
                <a:lnTo>
                  <a:pt x="805" y="1059"/>
                </a:lnTo>
                <a:lnTo>
                  <a:pt x="807" y="1092"/>
                </a:lnTo>
                <a:lnTo>
                  <a:pt x="97" y="1114"/>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8" name="5848376.125474.2528.62543.255">
            <a:extLst>
              <a:ext uri="{FF2B5EF4-FFF2-40B4-BE49-F238E27FC236}">
                <a16:creationId xmlns:a16="http://schemas.microsoft.com/office/drawing/2014/main" id="{F0841625-2A6A-F0FE-8F66-BBDC204D842A}"/>
              </a:ext>
            </a:extLst>
          </p:cNvPr>
          <p:cNvSpPr>
            <a:spLocks/>
          </p:cNvSpPr>
          <p:nvPr>
            <p:custDataLst>
              <p:tags r:id="rId18"/>
            </p:custDataLst>
          </p:nvPr>
        </p:nvSpPr>
        <p:spPr bwMode="auto">
          <a:xfrm>
            <a:off x="4057166" y="1852236"/>
            <a:ext cx="579616" cy="389884"/>
          </a:xfrm>
          <a:custGeom>
            <a:avLst/>
            <a:gdLst>
              <a:gd name="T0" fmla="*/ 0 w 907"/>
              <a:gd name="T1" fmla="*/ 0 h 598"/>
              <a:gd name="T2" fmla="*/ 0 w 907"/>
              <a:gd name="T3" fmla="*/ 0 h 598"/>
              <a:gd name="T4" fmla="*/ 0 w 907"/>
              <a:gd name="T5" fmla="*/ 0 h 598"/>
              <a:gd name="T6" fmla="*/ 0 w 907"/>
              <a:gd name="T7" fmla="*/ 0 h 598"/>
              <a:gd name="T8" fmla="*/ 0 w 907"/>
              <a:gd name="T9" fmla="*/ 0 h 598"/>
              <a:gd name="T10" fmla="*/ 0 w 907"/>
              <a:gd name="T11" fmla="*/ 0 h 598"/>
              <a:gd name="T12" fmla="*/ 0 w 907"/>
              <a:gd name="T13" fmla="*/ 0 h 598"/>
              <a:gd name="T14" fmla="*/ 0 w 907"/>
              <a:gd name="T15" fmla="*/ 0 h 598"/>
              <a:gd name="T16" fmla="*/ 0 w 907"/>
              <a:gd name="T17" fmla="*/ 0 h 598"/>
              <a:gd name="T18" fmla="*/ 0 w 907"/>
              <a:gd name="T19" fmla="*/ 0 h 598"/>
              <a:gd name="T20" fmla="*/ 0 w 907"/>
              <a:gd name="T21" fmla="*/ 0 h 598"/>
              <a:gd name="T22" fmla="*/ 0 w 907"/>
              <a:gd name="T23" fmla="*/ 0 h 598"/>
              <a:gd name="T24" fmla="*/ 0 w 907"/>
              <a:gd name="T25" fmla="*/ 0 h 598"/>
              <a:gd name="T26" fmla="*/ 0 w 907"/>
              <a:gd name="T27" fmla="*/ 0 h 598"/>
              <a:gd name="T28" fmla="*/ 0 w 907"/>
              <a:gd name="T29" fmla="*/ 0 h 598"/>
              <a:gd name="T30" fmla="*/ 0 w 907"/>
              <a:gd name="T31" fmla="*/ 0 h 598"/>
              <a:gd name="T32" fmla="*/ 0 w 907"/>
              <a:gd name="T33" fmla="*/ 0 h 598"/>
              <a:gd name="T34" fmla="*/ 0 w 907"/>
              <a:gd name="T35" fmla="*/ 0 h 598"/>
              <a:gd name="T36" fmla="*/ 0 w 907"/>
              <a:gd name="T37" fmla="*/ 0 h 598"/>
              <a:gd name="T38" fmla="*/ 0 w 907"/>
              <a:gd name="T39" fmla="*/ 0 h 598"/>
              <a:gd name="T40" fmla="*/ 0 w 907"/>
              <a:gd name="T41" fmla="*/ 0 h 598"/>
              <a:gd name="T42" fmla="*/ 0 w 907"/>
              <a:gd name="T43" fmla="*/ 0 h 598"/>
              <a:gd name="T44" fmla="*/ 0 w 907"/>
              <a:gd name="T45" fmla="*/ 0 h 598"/>
              <a:gd name="T46" fmla="*/ 0 w 907"/>
              <a:gd name="T47" fmla="*/ 0 h 598"/>
              <a:gd name="T48" fmla="*/ 0 w 907"/>
              <a:gd name="T49" fmla="*/ 0 h 598"/>
              <a:gd name="T50" fmla="*/ 0 w 907"/>
              <a:gd name="T51" fmla="*/ 0 h 598"/>
              <a:gd name="T52" fmla="*/ 0 w 907"/>
              <a:gd name="T53" fmla="*/ 0 h 598"/>
              <a:gd name="T54" fmla="*/ 0 w 907"/>
              <a:gd name="T55" fmla="*/ 0 h 598"/>
              <a:gd name="T56" fmla="*/ 0 w 907"/>
              <a:gd name="T57" fmla="*/ 0 h 598"/>
              <a:gd name="T58" fmla="*/ 0 w 907"/>
              <a:gd name="T59" fmla="*/ 0 h 598"/>
              <a:gd name="T60" fmla="*/ 0 w 907"/>
              <a:gd name="T61" fmla="*/ 0 h 598"/>
              <a:gd name="T62" fmla="*/ 0 w 907"/>
              <a:gd name="T63" fmla="*/ 0 h 598"/>
              <a:gd name="T64" fmla="*/ 0 w 907"/>
              <a:gd name="T65" fmla="*/ 0 h 598"/>
              <a:gd name="T66" fmla="*/ 0 w 907"/>
              <a:gd name="T67" fmla="*/ 0 h 598"/>
              <a:gd name="T68" fmla="*/ 0 w 907"/>
              <a:gd name="T69" fmla="*/ 0 h 5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 h="598">
                <a:moveTo>
                  <a:pt x="23" y="22"/>
                </a:moveTo>
                <a:lnTo>
                  <a:pt x="733" y="0"/>
                </a:lnTo>
                <a:lnTo>
                  <a:pt x="745" y="22"/>
                </a:lnTo>
                <a:lnTo>
                  <a:pt x="759" y="40"/>
                </a:lnTo>
                <a:lnTo>
                  <a:pt x="759" y="53"/>
                </a:lnTo>
                <a:lnTo>
                  <a:pt x="749" y="70"/>
                </a:lnTo>
                <a:lnTo>
                  <a:pt x="755" y="95"/>
                </a:lnTo>
                <a:lnTo>
                  <a:pt x="768" y="147"/>
                </a:lnTo>
                <a:lnTo>
                  <a:pt x="814" y="159"/>
                </a:lnTo>
                <a:lnTo>
                  <a:pt x="825" y="173"/>
                </a:lnTo>
                <a:lnTo>
                  <a:pt x="833" y="188"/>
                </a:lnTo>
                <a:lnTo>
                  <a:pt x="837" y="198"/>
                </a:lnTo>
                <a:lnTo>
                  <a:pt x="869" y="215"/>
                </a:lnTo>
                <a:lnTo>
                  <a:pt x="872" y="234"/>
                </a:lnTo>
                <a:lnTo>
                  <a:pt x="900" y="251"/>
                </a:lnTo>
                <a:lnTo>
                  <a:pt x="907" y="285"/>
                </a:lnTo>
                <a:lnTo>
                  <a:pt x="904" y="298"/>
                </a:lnTo>
                <a:lnTo>
                  <a:pt x="898" y="320"/>
                </a:lnTo>
                <a:lnTo>
                  <a:pt x="886" y="331"/>
                </a:lnTo>
                <a:lnTo>
                  <a:pt x="886" y="344"/>
                </a:lnTo>
                <a:lnTo>
                  <a:pt x="860" y="374"/>
                </a:lnTo>
                <a:lnTo>
                  <a:pt x="837" y="382"/>
                </a:lnTo>
                <a:lnTo>
                  <a:pt x="831" y="386"/>
                </a:lnTo>
                <a:lnTo>
                  <a:pt x="802" y="386"/>
                </a:lnTo>
                <a:lnTo>
                  <a:pt x="788" y="399"/>
                </a:lnTo>
                <a:lnTo>
                  <a:pt x="776" y="414"/>
                </a:lnTo>
                <a:lnTo>
                  <a:pt x="778" y="431"/>
                </a:lnTo>
                <a:lnTo>
                  <a:pt x="796" y="449"/>
                </a:lnTo>
                <a:lnTo>
                  <a:pt x="802" y="462"/>
                </a:lnTo>
                <a:lnTo>
                  <a:pt x="796" y="490"/>
                </a:lnTo>
                <a:lnTo>
                  <a:pt x="774" y="539"/>
                </a:lnTo>
                <a:lnTo>
                  <a:pt x="753" y="553"/>
                </a:lnTo>
                <a:lnTo>
                  <a:pt x="748" y="566"/>
                </a:lnTo>
                <a:lnTo>
                  <a:pt x="749" y="584"/>
                </a:lnTo>
                <a:lnTo>
                  <a:pt x="733" y="598"/>
                </a:lnTo>
                <a:lnTo>
                  <a:pt x="696" y="553"/>
                </a:lnTo>
                <a:lnTo>
                  <a:pt x="119" y="572"/>
                </a:lnTo>
                <a:lnTo>
                  <a:pt x="114" y="560"/>
                </a:lnTo>
                <a:lnTo>
                  <a:pt x="109" y="541"/>
                </a:lnTo>
                <a:lnTo>
                  <a:pt x="114" y="527"/>
                </a:lnTo>
                <a:lnTo>
                  <a:pt x="102" y="512"/>
                </a:lnTo>
                <a:lnTo>
                  <a:pt x="95" y="497"/>
                </a:lnTo>
                <a:lnTo>
                  <a:pt x="109" y="484"/>
                </a:lnTo>
                <a:lnTo>
                  <a:pt x="102" y="469"/>
                </a:lnTo>
                <a:lnTo>
                  <a:pt x="84" y="457"/>
                </a:lnTo>
                <a:lnTo>
                  <a:pt x="88" y="425"/>
                </a:lnTo>
                <a:lnTo>
                  <a:pt x="94" y="412"/>
                </a:lnTo>
                <a:lnTo>
                  <a:pt x="88" y="399"/>
                </a:lnTo>
                <a:lnTo>
                  <a:pt x="68" y="383"/>
                </a:lnTo>
                <a:lnTo>
                  <a:pt x="63" y="367"/>
                </a:lnTo>
                <a:lnTo>
                  <a:pt x="68" y="351"/>
                </a:lnTo>
                <a:lnTo>
                  <a:pt x="50" y="339"/>
                </a:lnTo>
                <a:lnTo>
                  <a:pt x="43" y="304"/>
                </a:lnTo>
                <a:lnTo>
                  <a:pt x="27" y="292"/>
                </a:lnTo>
                <a:lnTo>
                  <a:pt x="36" y="267"/>
                </a:lnTo>
                <a:lnTo>
                  <a:pt x="36" y="254"/>
                </a:lnTo>
                <a:lnTo>
                  <a:pt x="16" y="238"/>
                </a:lnTo>
                <a:lnTo>
                  <a:pt x="16" y="220"/>
                </a:lnTo>
                <a:lnTo>
                  <a:pt x="16" y="215"/>
                </a:lnTo>
                <a:lnTo>
                  <a:pt x="9" y="198"/>
                </a:lnTo>
                <a:lnTo>
                  <a:pt x="0" y="167"/>
                </a:lnTo>
                <a:lnTo>
                  <a:pt x="9" y="130"/>
                </a:lnTo>
                <a:lnTo>
                  <a:pt x="5" y="114"/>
                </a:lnTo>
                <a:lnTo>
                  <a:pt x="20" y="106"/>
                </a:lnTo>
                <a:lnTo>
                  <a:pt x="12" y="74"/>
                </a:lnTo>
                <a:lnTo>
                  <a:pt x="2" y="69"/>
                </a:lnTo>
                <a:lnTo>
                  <a:pt x="5" y="46"/>
                </a:lnTo>
                <a:lnTo>
                  <a:pt x="2" y="38"/>
                </a:lnTo>
                <a:lnTo>
                  <a:pt x="1" y="22"/>
                </a:lnTo>
                <a:lnTo>
                  <a:pt x="9" y="20"/>
                </a:lnTo>
                <a:lnTo>
                  <a:pt x="23" y="22"/>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79" name="5849402.62548041.87548.1255">
            <a:extLst>
              <a:ext uri="{FF2B5EF4-FFF2-40B4-BE49-F238E27FC236}">
                <a16:creationId xmlns:a16="http://schemas.microsoft.com/office/drawing/2014/main" id="{72B66879-FC31-17CC-A7FD-8C0D4CA96AAE}"/>
              </a:ext>
            </a:extLst>
          </p:cNvPr>
          <p:cNvSpPr>
            <a:spLocks/>
          </p:cNvSpPr>
          <p:nvPr>
            <p:custDataLst>
              <p:tags r:id="rId19"/>
            </p:custDataLst>
          </p:nvPr>
        </p:nvSpPr>
        <p:spPr bwMode="auto">
          <a:xfrm>
            <a:off x="4134053" y="2212013"/>
            <a:ext cx="644675" cy="570525"/>
          </a:xfrm>
          <a:custGeom>
            <a:avLst/>
            <a:gdLst>
              <a:gd name="T0" fmla="*/ 0 w 1009"/>
              <a:gd name="T1" fmla="*/ 0 h 876"/>
              <a:gd name="T2" fmla="*/ 0 w 1009"/>
              <a:gd name="T3" fmla="*/ 0 h 876"/>
              <a:gd name="T4" fmla="*/ 0 w 1009"/>
              <a:gd name="T5" fmla="*/ 0 h 876"/>
              <a:gd name="T6" fmla="*/ 0 w 1009"/>
              <a:gd name="T7" fmla="*/ 0 h 876"/>
              <a:gd name="T8" fmla="*/ 0 w 1009"/>
              <a:gd name="T9" fmla="*/ 0 h 876"/>
              <a:gd name="T10" fmla="*/ 0 w 1009"/>
              <a:gd name="T11" fmla="*/ 0 h 876"/>
              <a:gd name="T12" fmla="*/ 0 w 1009"/>
              <a:gd name="T13" fmla="*/ 0 h 876"/>
              <a:gd name="T14" fmla="*/ 0 w 1009"/>
              <a:gd name="T15" fmla="*/ 0 h 876"/>
              <a:gd name="T16" fmla="*/ 0 w 1009"/>
              <a:gd name="T17" fmla="*/ 0 h 876"/>
              <a:gd name="T18" fmla="*/ 0 w 1009"/>
              <a:gd name="T19" fmla="*/ 0 h 876"/>
              <a:gd name="T20" fmla="*/ 0 w 1009"/>
              <a:gd name="T21" fmla="*/ 0 h 876"/>
              <a:gd name="T22" fmla="*/ 0 w 1009"/>
              <a:gd name="T23" fmla="*/ 0 h 876"/>
              <a:gd name="T24" fmla="*/ 0 w 1009"/>
              <a:gd name="T25" fmla="*/ 0 h 876"/>
              <a:gd name="T26" fmla="*/ 0 w 1009"/>
              <a:gd name="T27" fmla="*/ 0 h 876"/>
              <a:gd name="T28" fmla="*/ 0 w 1009"/>
              <a:gd name="T29" fmla="*/ 0 h 876"/>
              <a:gd name="T30" fmla="*/ 0 w 1009"/>
              <a:gd name="T31" fmla="*/ 0 h 876"/>
              <a:gd name="T32" fmla="*/ 0 w 1009"/>
              <a:gd name="T33" fmla="*/ 0 h 876"/>
              <a:gd name="T34" fmla="*/ 0 w 1009"/>
              <a:gd name="T35" fmla="*/ 0 h 876"/>
              <a:gd name="T36" fmla="*/ 0 w 1009"/>
              <a:gd name="T37" fmla="*/ 0 h 876"/>
              <a:gd name="T38" fmla="*/ 0 w 1009"/>
              <a:gd name="T39" fmla="*/ 0 h 876"/>
              <a:gd name="T40" fmla="*/ 0 w 1009"/>
              <a:gd name="T41" fmla="*/ 0 h 876"/>
              <a:gd name="T42" fmla="*/ 0 w 1009"/>
              <a:gd name="T43" fmla="*/ 0 h 876"/>
              <a:gd name="T44" fmla="*/ 0 w 1009"/>
              <a:gd name="T45" fmla="*/ 0 h 876"/>
              <a:gd name="T46" fmla="*/ 0 w 1009"/>
              <a:gd name="T47" fmla="*/ 0 h 876"/>
              <a:gd name="T48" fmla="*/ 0 w 1009"/>
              <a:gd name="T49" fmla="*/ 0 h 876"/>
              <a:gd name="T50" fmla="*/ 0 w 1009"/>
              <a:gd name="T51" fmla="*/ 0 h 876"/>
              <a:gd name="T52" fmla="*/ 0 w 1009"/>
              <a:gd name="T53" fmla="*/ 0 h 876"/>
              <a:gd name="T54" fmla="*/ 0 w 1009"/>
              <a:gd name="T55" fmla="*/ 0 h 876"/>
              <a:gd name="T56" fmla="*/ 0 w 1009"/>
              <a:gd name="T57" fmla="*/ 0 h 876"/>
              <a:gd name="T58" fmla="*/ 0 w 1009"/>
              <a:gd name="T59" fmla="*/ 0 h 876"/>
              <a:gd name="T60" fmla="*/ 0 w 1009"/>
              <a:gd name="T61" fmla="*/ 0 h 876"/>
              <a:gd name="T62" fmla="*/ 0 w 1009"/>
              <a:gd name="T63" fmla="*/ 0 h 876"/>
              <a:gd name="T64" fmla="*/ 0 w 1009"/>
              <a:gd name="T65" fmla="*/ 0 h 876"/>
              <a:gd name="T66" fmla="*/ 0 w 1009"/>
              <a:gd name="T67" fmla="*/ 0 h 876"/>
              <a:gd name="T68" fmla="*/ 0 w 1009"/>
              <a:gd name="T69" fmla="*/ 0 h 876"/>
              <a:gd name="T70" fmla="*/ 0 w 1009"/>
              <a:gd name="T71" fmla="*/ 0 h 876"/>
              <a:gd name="T72" fmla="*/ 0 w 1009"/>
              <a:gd name="T73" fmla="*/ 0 h 876"/>
              <a:gd name="T74" fmla="*/ 0 w 1009"/>
              <a:gd name="T75" fmla="*/ 0 h 8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09" h="876">
                <a:moveTo>
                  <a:pt x="176" y="804"/>
                </a:moveTo>
                <a:lnTo>
                  <a:pt x="848" y="774"/>
                </a:lnTo>
                <a:lnTo>
                  <a:pt x="847" y="780"/>
                </a:lnTo>
                <a:lnTo>
                  <a:pt x="861" y="794"/>
                </a:lnTo>
                <a:lnTo>
                  <a:pt x="865" y="810"/>
                </a:lnTo>
                <a:lnTo>
                  <a:pt x="864" y="825"/>
                </a:lnTo>
                <a:lnTo>
                  <a:pt x="843" y="840"/>
                </a:lnTo>
                <a:lnTo>
                  <a:pt x="825" y="861"/>
                </a:lnTo>
                <a:lnTo>
                  <a:pt x="824" y="876"/>
                </a:lnTo>
                <a:lnTo>
                  <a:pt x="927" y="867"/>
                </a:lnTo>
                <a:lnTo>
                  <a:pt x="934" y="840"/>
                </a:lnTo>
                <a:lnTo>
                  <a:pt x="933" y="831"/>
                </a:lnTo>
                <a:lnTo>
                  <a:pt x="938" y="797"/>
                </a:lnTo>
                <a:lnTo>
                  <a:pt x="949" y="770"/>
                </a:lnTo>
                <a:lnTo>
                  <a:pt x="958" y="758"/>
                </a:lnTo>
                <a:lnTo>
                  <a:pt x="977" y="747"/>
                </a:lnTo>
                <a:lnTo>
                  <a:pt x="982" y="751"/>
                </a:lnTo>
                <a:lnTo>
                  <a:pt x="994" y="746"/>
                </a:lnTo>
                <a:lnTo>
                  <a:pt x="1009" y="695"/>
                </a:lnTo>
                <a:lnTo>
                  <a:pt x="1004" y="680"/>
                </a:lnTo>
                <a:lnTo>
                  <a:pt x="998" y="673"/>
                </a:lnTo>
                <a:lnTo>
                  <a:pt x="989" y="672"/>
                </a:lnTo>
                <a:lnTo>
                  <a:pt x="985" y="667"/>
                </a:lnTo>
                <a:lnTo>
                  <a:pt x="982" y="665"/>
                </a:lnTo>
                <a:lnTo>
                  <a:pt x="976" y="665"/>
                </a:lnTo>
                <a:lnTo>
                  <a:pt x="974" y="672"/>
                </a:lnTo>
                <a:lnTo>
                  <a:pt x="966" y="673"/>
                </a:lnTo>
                <a:lnTo>
                  <a:pt x="938" y="626"/>
                </a:lnTo>
                <a:lnTo>
                  <a:pt x="938" y="614"/>
                </a:lnTo>
                <a:lnTo>
                  <a:pt x="949" y="604"/>
                </a:lnTo>
                <a:lnTo>
                  <a:pt x="949" y="594"/>
                </a:lnTo>
                <a:lnTo>
                  <a:pt x="937" y="579"/>
                </a:lnTo>
                <a:lnTo>
                  <a:pt x="929" y="544"/>
                </a:lnTo>
                <a:lnTo>
                  <a:pt x="888" y="508"/>
                </a:lnTo>
                <a:lnTo>
                  <a:pt x="865" y="501"/>
                </a:lnTo>
                <a:lnTo>
                  <a:pt x="824" y="473"/>
                </a:lnTo>
                <a:lnTo>
                  <a:pt x="800" y="453"/>
                </a:lnTo>
                <a:lnTo>
                  <a:pt x="790" y="430"/>
                </a:lnTo>
                <a:lnTo>
                  <a:pt x="796" y="418"/>
                </a:lnTo>
                <a:lnTo>
                  <a:pt x="821" y="386"/>
                </a:lnTo>
                <a:lnTo>
                  <a:pt x="817" y="359"/>
                </a:lnTo>
                <a:lnTo>
                  <a:pt x="825" y="338"/>
                </a:lnTo>
                <a:lnTo>
                  <a:pt x="820" y="322"/>
                </a:lnTo>
                <a:lnTo>
                  <a:pt x="783" y="307"/>
                </a:lnTo>
                <a:lnTo>
                  <a:pt x="771" y="311"/>
                </a:lnTo>
                <a:lnTo>
                  <a:pt x="758" y="323"/>
                </a:lnTo>
                <a:lnTo>
                  <a:pt x="753" y="317"/>
                </a:lnTo>
                <a:lnTo>
                  <a:pt x="726" y="253"/>
                </a:lnTo>
                <a:lnTo>
                  <a:pt x="714" y="238"/>
                </a:lnTo>
                <a:lnTo>
                  <a:pt x="673" y="203"/>
                </a:lnTo>
                <a:lnTo>
                  <a:pt x="629" y="156"/>
                </a:lnTo>
                <a:lnTo>
                  <a:pt x="626" y="142"/>
                </a:lnTo>
                <a:lnTo>
                  <a:pt x="613" y="109"/>
                </a:lnTo>
                <a:lnTo>
                  <a:pt x="610" y="73"/>
                </a:lnTo>
                <a:lnTo>
                  <a:pt x="614" y="53"/>
                </a:lnTo>
                <a:lnTo>
                  <a:pt x="614" y="45"/>
                </a:lnTo>
                <a:lnTo>
                  <a:pt x="577" y="0"/>
                </a:lnTo>
                <a:lnTo>
                  <a:pt x="0" y="19"/>
                </a:lnTo>
                <a:lnTo>
                  <a:pt x="8" y="38"/>
                </a:lnTo>
                <a:lnTo>
                  <a:pt x="27" y="52"/>
                </a:lnTo>
                <a:lnTo>
                  <a:pt x="30" y="77"/>
                </a:lnTo>
                <a:lnTo>
                  <a:pt x="51" y="103"/>
                </a:lnTo>
                <a:lnTo>
                  <a:pt x="59" y="108"/>
                </a:lnTo>
                <a:lnTo>
                  <a:pt x="55" y="124"/>
                </a:lnTo>
                <a:lnTo>
                  <a:pt x="58" y="131"/>
                </a:lnTo>
                <a:lnTo>
                  <a:pt x="120" y="182"/>
                </a:lnTo>
                <a:lnTo>
                  <a:pt x="98" y="203"/>
                </a:lnTo>
                <a:lnTo>
                  <a:pt x="94" y="227"/>
                </a:lnTo>
                <a:lnTo>
                  <a:pt x="109" y="238"/>
                </a:lnTo>
                <a:lnTo>
                  <a:pt x="121" y="248"/>
                </a:lnTo>
                <a:lnTo>
                  <a:pt x="132" y="281"/>
                </a:lnTo>
                <a:lnTo>
                  <a:pt x="145" y="292"/>
                </a:lnTo>
                <a:lnTo>
                  <a:pt x="162" y="293"/>
                </a:lnTo>
                <a:lnTo>
                  <a:pt x="171" y="297"/>
                </a:lnTo>
                <a:lnTo>
                  <a:pt x="174" y="710"/>
                </a:lnTo>
                <a:lnTo>
                  <a:pt x="176" y="804"/>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0" name="5850439.625488.37532.7535.8755">
            <a:extLst>
              <a:ext uri="{FF2B5EF4-FFF2-40B4-BE49-F238E27FC236}">
                <a16:creationId xmlns:a16="http://schemas.microsoft.com/office/drawing/2014/main" id="{C7645238-A8D6-6A36-C3E5-07F3605E26B4}"/>
              </a:ext>
            </a:extLst>
          </p:cNvPr>
          <p:cNvSpPr>
            <a:spLocks/>
          </p:cNvSpPr>
          <p:nvPr>
            <p:custDataLst>
              <p:tags r:id="rId20"/>
            </p:custDataLst>
          </p:nvPr>
        </p:nvSpPr>
        <p:spPr bwMode="auto">
          <a:xfrm>
            <a:off x="4246428" y="2714797"/>
            <a:ext cx="480549" cy="447087"/>
          </a:xfrm>
          <a:custGeom>
            <a:avLst/>
            <a:gdLst>
              <a:gd name="T0" fmla="*/ 0 w 751"/>
              <a:gd name="T1" fmla="*/ 0 h 687"/>
              <a:gd name="T2" fmla="*/ 0 w 751"/>
              <a:gd name="T3" fmla="*/ 0 h 687"/>
              <a:gd name="T4" fmla="*/ 0 w 751"/>
              <a:gd name="T5" fmla="*/ 0 h 687"/>
              <a:gd name="T6" fmla="*/ 0 w 751"/>
              <a:gd name="T7" fmla="*/ 0 h 687"/>
              <a:gd name="T8" fmla="*/ 0 w 751"/>
              <a:gd name="T9" fmla="*/ 0 h 687"/>
              <a:gd name="T10" fmla="*/ 0 w 751"/>
              <a:gd name="T11" fmla="*/ 0 h 687"/>
              <a:gd name="T12" fmla="*/ 0 w 751"/>
              <a:gd name="T13" fmla="*/ 0 h 687"/>
              <a:gd name="T14" fmla="*/ 0 w 751"/>
              <a:gd name="T15" fmla="*/ 0 h 687"/>
              <a:gd name="T16" fmla="*/ 0 w 751"/>
              <a:gd name="T17" fmla="*/ 0 h 687"/>
              <a:gd name="T18" fmla="*/ 0 w 751"/>
              <a:gd name="T19" fmla="*/ 0 h 687"/>
              <a:gd name="T20" fmla="*/ 0 w 751"/>
              <a:gd name="T21" fmla="*/ 0 h 687"/>
              <a:gd name="T22" fmla="*/ 0 w 751"/>
              <a:gd name="T23" fmla="*/ 0 h 687"/>
              <a:gd name="T24" fmla="*/ 0 w 751"/>
              <a:gd name="T25" fmla="*/ 0 h 687"/>
              <a:gd name="T26" fmla="*/ 0 w 751"/>
              <a:gd name="T27" fmla="*/ 0 h 687"/>
              <a:gd name="T28" fmla="*/ 0 w 751"/>
              <a:gd name="T29" fmla="*/ 0 h 687"/>
              <a:gd name="T30" fmla="*/ 0 w 751"/>
              <a:gd name="T31" fmla="*/ 0 h 687"/>
              <a:gd name="T32" fmla="*/ 0 w 751"/>
              <a:gd name="T33" fmla="*/ 0 h 687"/>
              <a:gd name="T34" fmla="*/ 0 w 751"/>
              <a:gd name="T35" fmla="*/ 0 h 687"/>
              <a:gd name="T36" fmla="*/ 0 w 751"/>
              <a:gd name="T37" fmla="*/ 0 h 687"/>
              <a:gd name="T38" fmla="*/ 0 w 751"/>
              <a:gd name="T39" fmla="*/ 0 h 687"/>
              <a:gd name="T40" fmla="*/ 0 w 751"/>
              <a:gd name="T41" fmla="*/ 0 h 687"/>
              <a:gd name="T42" fmla="*/ 0 w 751"/>
              <a:gd name="T43" fmla="*/ 0 h 687"/>
              <a:gd name="T44" fmla="*/ 0 w 751"/>
              <a:gd name="T45" fmla="*/ 0 h 687"/>
              <a:gd name="T46" fmla="*/ 0 w 751"/>
              <a:gd name="T47" fmla="*/ 0 h 687"/>
              <a:gd name="T48" fmla="*/ 0 w 751"/>
              <a:gd name="T49" fmla="*/ 0 h 687"/>
              <a:gd name="T50" fmla="*/ 0 w 751"/>
              <a:gd name="T51" fmla="*/ 0 h 687"/>
              <a:gd name="T52" fmla="*/ 0 w 751"/>
              <a:gd name="T53" fmla="*/ 0 h 687"/>
              <a:gd name="T54" fmla="*/ 0 w 751"/>
              <a:gd name="T55" fmla="*/ 0 h 687"/>
              <a:gd name="T56" fmla="*/ 0 w 751"/>
              <a:gd name="T57" fmla="*/ 0 h 687"/>
              <a:gd name="T58" fmla="*/ 0 w 751"/>
              <a:gd name="T59" fmla="*/ 0 h 687"/>
              <a:gd name="T60" fmla="*/ 0 w 751"/>
              <a:gd name="T61" fmla="*/ 0 h 687"/>
              <a:gd name="T62" fmla="*/ 0 w 751"/>
              <a:gd name="T63" fmla="*/ 0 h 687"/>
              <a:gd name="T64" fmla="*/ 0 w 751"/>
              <a:gd name="T65" fmla="*/ 0 h 687"/>
              <a:gd name="T66" fmla="*/ 0 w 751"/>
              <a:gd name="T67" fmla="*/ 0 h 687"/>
              <a:gd name="T68" fmla="*/ 0 w 751"/>
              <a:gd name="T69" fmla="*/ 0 h 687"/>
              <a:gd name="T70" fmla="*/ 0 w 751"/>
              <a:gd name="T71" fmla="*/ 0 h 687"/>
              <a:gd name="T72" fmla="*/ 0 w 751"/>
              <a:gd name="T73" fmla="*/ 0 h 687"/>
              <a:gd name="T74" fmla="*/ 0 w 751"/>
              <a:gd name="T75" fmla="*/ 0 h 687"/>
              <a:gd name="T76" fmla="*/ 0 w 751"/>
              <a:gd name="T77" fmla="*/ 0 h 687"/>
              <a:gd name="T78" fmla="*/ 0 w 751"/>
              <a:gd name="T79" fmla="*/ 0 h 687"/>
              <a:gd name="T80" fmla="*/ 0 w 751"/>
              <a:gd name="T81" fmla="*/ 0 h 687"/>
              <a:gd name="T82" fmla="*/ 0 w 751"/>
              <a:gd name="T83" fmla="*/ 0 h 687"/>
              <a:gd name="T84" fmla="*/ 0 w 751"/>
              <a:gd name="T85" fmla="*/ 0 h 687"/>
              <a:gd name="T86" fmla="*/ 0 w 751"/>
              <a:gd name="T87" fmla="*/ 0 h 687"/>
              <a:gd name="T88" fmla="*/ 0 w 751"/>
              <a:gd name="T89" fmla="*/ 0 h 687"/>
              <a:gd name="T90" fmla="*/ 0 w 751"/>
              <a:gd name="T91" fmla="*/ 0 h 687"/>
              <a:gd name="T92" fmla="*/ 0 w 751"/>
              <a:gd name="T93" fmla="*/ 0 h 687"/>
              <a:gd name="T94" fmla="*/ 0 w 751"/>
              <a:gd name="T95" fmla="*/ 0 h 687"/>
              <a:gd name="T96" fmla="*/ 0 w 751"/>
              <a:gd name="T97" fmla="*/ 0 h 6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1" h="687">
                <a:moveTo>
                  <a:pt x="0" y="30"/>
                </a:moveTo>
                <a:lnTo>
                  <a:pt x="672" y="0"/>
                </a:lnTo>
                <a:lnTo>
                  <a:pt x="671" y="6"/>
                </a:lnTo>
                <a:lnTo>
                  <a:pt x="685" y="20"/>
                </a:lnTo>
                <a:lnTo>
                  <a:pt x="689" y="36"/>
                </a:lnTo>
                <a:lnTo>
                  <a:pt x="688" y="51"/>
                </a:lnTo>
                <a:lnTo>
                  <a:pt x="667" y="66"/>
                </a:lnTo>
                <a:lnTo>
                  <a:pt x="649" y="87"/>
                </a:lnTo>
                <a:lnTo>
                  <a:pt x="648" y="102"/>
                </a:lnTo>
                <a:lnTo>
                  <a:pt x="751" y="93"/>
                </a:lnTo>
                <a:lnTo>
                  <a:pt x="743" y="105"/>
                </a:lnTo>
                <a:lnTo>
                  <a:pt x="746" y="112"/>
                </a:lnTo>
                <a:lnTo>
                  <a:pt x="742" y="128"/>
                </a:lnTo>
                <a:lnTo>
                  <a:pt x="723" y="149"/>
                </a:lnTo>
                <a:lnTo>
                  <a:pt x="718" y="188"/>
                </a:lnTo>
                <a:lnTo>
                  <a:pt x="695" y="214"/>
                </a:lnTo>
                <a:lnTo>
                  <a:pt x="699" y="242"/>
                </a:lnTo>
                <a:lnTo>
                  <a:pt x="695" y="271"/>
                </a:lnTo>
                <a:lnTo>
                  <a:pt x="689" y="273"/>
                </a:lnTo>
                <a:lnTo>
                  <a:pt x="672" y="289"/>
                </a:lnTo>
                <a:lnTo>
                  <a:pt x="672" y="304"/>
                </a:lnTo>
                <a:lnTo>
                  <a:pt x="644" y="328"/>
                </a:lnTo>
                <a:lnTo>
                  <a:pt x="636" y="357"/>
                </a:lnTo>
                <a:lnTo>
                  <a:pt x="637" y="388"/>
                </a:lnTo>
                <a:lnTo>
                  <a:pt x="634" y="402"/>
                </a:lnTo>
                <a:lnTo>
                  <a:pt x="605" y="421"/>
                </a:lnTo>
                <a:lnTo>
                  <a:pt x="585" y="451"/>
                </a:lnTo>
                <a:lnTo>
                  <a:pt x="577" y="457"/>
                </a:lnTo>
                <a:lnTo>
                  <a:pt x="577" y="481"/>
                </a:lnTo>
                <a:lnTo>
                  <a:pt x="559" y="497"/>
                </a:lnTo>
                <a:lnTo>
                  <a:pt x="559" y="517"/>
                </a:lnTo>
                <a:lnTo>
                  <a:pt x="554" y="540"/>
                </a:lnTo>
                <a:lnTo>
                  <a:pt x="538" y="564"/>
                </a:lnTo>
                <a:lnTo>
                  <a:pt x="544" y="594"/>
                </a:lnTo>
                <a:lnTo>
                  <a:pt x="556" y="606"/>
                </a:lnTo>
                <a:lnTo>
                  <a:pt x="558" y="627"/>
                </a:lnTo>
                <a:lnTo>
                  <a:pt x="566" y="635"/>
                </a:lnTo>
                <a:lnTo>
                  <a:pt x="566" y="642"/>
                </a:lnTo>
                <a:lnTo>
                  <a:pt x="555" y="646"/>
                </a:lnTo>
                <a:lnTo>
                  <a:pt x="554" y="668"/>
                </a:lnTo>
                <a:lnTo>
                  <a:pt x="554" y="678"/>
                </a:lnTo>
                <a:lnTo>
                  <a:pt x="97" y="687"/>
                </a:lnTo>
                <a:lnTo>
                  <a:pt x="97" y="588"/>
                </a:lnTo>
                <a:lnTo>
                  <a:pt x="70" y="583"/>
                </a:lnTo>
                <a:lnTo>
                  <a:pt x="55" y="591"/>
                </a:lnTo>
                <a:lnTo>
                  <a:pt x="43" y="588"/>
                </a:lnTo>
                <a:lnTo>
                  <a:pt x="23" y="567"/>
                </a:lnTo>
                <a:lnTo>
                  <a:pt x="29" y="242"/>
                </a:lnTo>
                <a:lnTo>
                  <a:pt x="0" y="3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1" name="585147249335.2540.755">
            <a:extLst>
              <a:ext uri="{FF2B5EF4-FFF2-40B4-BE49-F238E27FC236}">
                <a16:creationId xmlns:a16="http://schemas.microsoft.com/office/drawing/2014/main" id="{93E07C75-3C27-E571-AB38-46C40BD824F2}"/>
              </a:ext>
            </a:extLst>
          </p:cNvPr>
          <p:cNvSpPr>
            <a:spLocks/>
          </p:cNvSpPr>
          <p:nvPr>
            <p:custDataLst>
              <p:tags r:id="rId21"/>
            </p:custDataLst>
          </p:nvPr>
        </p:nvSpPr>
        <p:spPr bwMode="auto">
          <a:xfrm>
            <a:off x="4308529" y="3157369"/>
            <a:ext cx="545608" cy="480205"/>
          </a:xfrm>
          <a:custGeom>
            <a:avLst/>
            <a:gdLst>
              <a:gd name="T0" fmla="*/ 0 w 854"/>
              <a:gd name="T1" fmla="*/ 0 h 741"/>
              <a:gd name="T2" fmla="*/ 0 w 854"/>
              <a:gd name="T3" fmla="*/ 0 h 741"/>
              <a:gd name="T4" fmla="*/ 0 w 854"/>
              <a:gd name="T5" fmla="*/ 0 h 741"/>
              <a:gd name="T6" fmla="*/ 0 w 854"/>
              <a:gd name="T7" fmla="*/ 0 h 741"/>
              <a:gd name="T8" fmla="*/ 0 w 854"/>
              <a:gd name="T9" fmla="*/ 0 h 741"/>
              <a:gd name="T10" fmla="*/ 0 w 854"/>
              <a:gd name="T11" fmla="*/ 0 h 741"/>
              <a:gd name="T12" fmla="*/ 0 w 854"/>
              <a:gd name="T13" fmla="*/ 0 h 741"/>
              <a:gd name="T14" fmla="*/ 0 w 854"/>
              <a:gd name="T15" fmla="*/ 0 h 741"/>
              <a:gd name="T16" fmla="*/ 0 w 854"/>
              <a:gd name="T17" fmla="*/ 0 h 741"/>
              <a:gd name="T18" fmla="*/ 0 w 854"/>
              <a:gd name="T19" fmla="*/ 0 h 741"/>
              <a:gd name="T20" fmla="*/ 0 w 854"/>
              <a:gd name="T21" fmla="*/ 0 h 741"/>
              <a:gd name="T22" fmla="*/ 0 w 854"/>
              <a:gd name="T23" fmla="*/ 0 h 741"/>
              <a:gd name="T24" fmla="*/ 0 w 854"/>
              <a:gd name="T25" fmla="*/ 0 h 741"/>
              <a:gd name="T26" fmla="*/ 0 w 854"/>
              <a:gd name="T27" fmla="*/ 0 h 741"/>
              <a:gd name="T28" fmla="*/ 0 w 854"/>
              <a:gd name="T29" fmla="*/ 0 h 741"/>
              <a:gd name="T30" fmla="*/ 0 w 854"/>
              <a:gd name="T31" fmla="*/ 0 h 741"/>
              <a:gd name="T32" fmla="*/ 0 w 854"/>
              <a:gd name="T33" fmla="*/ 0 h 741"/>
              <a:gd name="T34" fmla="*/ 0 w 854"/>
              <a:gd name="T35" fmla="*/ 0 h 741"/>
              <a:gd name="T36" fmla="*/ 0 w 854"/>
              <a:gd name="T37" fmla="*/ 0 h 741"/>
              <a:gd name="T38" fmla="*/ 0 w 854"/>
              <a:gd name="T39" fmla="*/ 0 h 741"/>
              <a:gd name="T40" fmla="*/ 0 w 854"/>
              <a:gd name="T41" fmla="*/ 0 h 741"/>
              <a:gd name="T42" fmla="*/ 0 w 854"/>
              <a:gd name="T43" fmla="*/ 0 h 741"/>
              <a:gd name="T44" fmla="*/ 0 w 854"/>
              <a:gd name="T45" fmla="*/ 0 h 741"/>
              <a:gd name="T46" fmla="*/ 0 w 854"/>
              <a:gd name="T47" fmla="*/ 0 h 741"/>
              <a:gd name="T48" fmla="*/ 0 w 854"/>
              <a:gd name="T49" fmla="*/ 0 h 741"/>
              <a:gd name="T50" fmla="*/ 0 w 854"/>
              <a:gd name="T51" fmla="*/ 0 h 741"/>
              <a:gd name="T52" fmla="*/ 0 w 854"/>
              <a:gd name="T53" fmla="*/ 0 h 741"/>
              <a:gd name="T54" fmla="*/ 0 w 854"/>
              <a:gd name="T55" fmla="*/ 0 h 741"/>
              <a:gd name="T56" fmla="*/ 0 w 854"/>
              <a:gd name="T57" fmla="*/ 0 h 741"/>
              <a:gd name="T58" fmla="*/ 0 w 854"/>
              <a:gd name="T59" fmla="*/ 0 h 741"/>
              <a:gd name="T60" fmla="*/ 0 w 854"/>
              <a:gd name="T61" fmla="*/ 0 h 741"/>
              <a:gd name="T62" fmla="*/ 0 w 854"/>
              <a:gd name="T63" fmla="*/ 0 h 741"/>
              <a:gd name="T64" fmla="*/ 0 w 854"/>
              <a:gd name="T65" fmla="*/ 0 h 741"/>
              <a:gd name="T66" fmla="*/ 0 w 854"/>
              <a:gd name="T67" fmla="*/ 0 h 741"/>
              <a:gd name="T68" fmla="*/ 0 w 854"/>
              <a:gd name="T69" fmla="*/ 0 h 741"/>
              <a:gd name="T70" fmla="*/ 0 w 854"/>
              <a:gd name="T71" fmla="*/ 0 h 741"/>
              <a:gd name="T72" fmla="*/ 0 w 854"/>
              <a:gd name="T73" fmla="*/ 0 h 741"/>
              <a:gd name="T74" fmla="*/ 0 w 854"/>
              <a:gd name="T75" fmla="*/ 0 h 741"/>
              <a:gd name="T76" fmla="*/ 0 w 854"/>
              <a:gd name="T77" fmla="*/ 0 h 741"/>
              <a:gd name="T78" fmla="*/ 0 w 854"/>
              <a:gd name="T79" fmla="*/ 0 h 741"/>
              <a:gd name="T80" fmla="*/ 0 w 854"/>
              <a:gd name="T81" fmla="*/ 0 h 741"/>
              <a:gd name="T82" fmla="*/ 0 w 854"/>
              <a:gd name="T83" fmla="*/ 0 h 7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54" h="741">
                <a:moveTo>
                  <a:pt x="0" y="9"/>
                </a:moveTo>
                <a:lnTo>
                  <a:pt x="457" y="0"/>
                </a:lnTo>
                <a:lnTo>
                  <a:pt x="457" y="11"/>
                </a:lnTo>
                <a:lnTo>
                  <a:pt x="480" y="49"/>
                </a:lnTo>
                <a:lnTo>
                  <a:pt x="480" y="88"/>
                </a:lnTo>
                <a:lnTo>
                  <a:pt x="489" y="109"/>
                </a:lnTo>
                <a:lnTo>
                  <a:pt x="498" y="123"/>
                </a:lnTo>
                <a:lnTo>
                  <a:pt x="500" y="139"/>
                </a:lnTo>
                <a:lnTo>
                  <a:pt x="480" y="148"/>
                </a:lnTo>
                <a:lnTo>
                  <a:pt x="478" y="152"/>
                </a:lnTo>
                <a:lnTo>
                  <a:pt x="462" y="193"/>
                </a:lnTo>
                <a:lnTo>
                  <a:pt x="435" y="241"/>
                </a:lnTo>
                <a:lnTo>
                  <a:pt x="410" y="320"/>
                </a:lnTo>
                <a:lnTo>
                  <a:pt x="406" y="377"/>
                </a:lnTo>
                <a:lnTo>
                  <a:pt x="704" y="364"/>
                </a:lnTo>
                <a:lnTo>
                  <a:pt x="709" y="375"/>
                </a:lnTo>
                <a:lnTo>
                  <a:pt x="703" y="405"/>
                </a:lnTo>
                <a:lnTo>
                  <a:pt x="703" y="448"/>
                </a:lnTo>
                <a:lnTo>
                  <a:pt x="736" y="480"/>
                </a:lnTo>
                <a:lnTo>
                  <a:pt x="744" y="514"/>
                </a:lnTo>
                <a:lnTo>
                  <a:pt x="700" y="503"/>
                </a:lnTo>
                <a:lnTo>
                  <a:pt x="661" y="488"/>
                </a:lnTo>
                <a:lnTo>
                  <a:pt x="649" y="488"/>
                </a:lnTo>
                <a:lnTo>
                  <a:pt x="641" y="493"/>
                </a:lnTo>
                <a:lnTo>
                  <a:pt x="611" y="516"/>
                </a:lnTo>
                <a:lnTo>
                  <a:pt x="610" y="534"/>
                </a:lnTo>
                <a:lnTo>
                  <a:pt x="622" y="547"/>
                </a:lnTo>
                <a:lnTo>
                  <a:pt x="637" y="552"/>
                </a:lnTo>
                <a:lnTo>
                  <a:pt x="670" y="548"/>
                </a:lnTo>
                <a:lnTo>
                  <a:pt x="686" y="535"/>
                </a:lnTo>
                <a:lnTo>
                  <a:pt x="700" y="527"/>
                </a:lnTo>
                <a:lnTo>
                  <a:pt x="716" y="527"/>
                </a:lnTo>
                <a:lnTo>
                  <a:pt x="731" y="526"/>
                </a:lnTo>
                <a:lnTo>
                  <a:pt x="731" y="535"/>
                </a:lnTo>
                <a:lnTo>
                  <a:pt x="727" y="543"/>
                </a:lnTo>
                <a:lnTo>
                  <a:pt x="709" y="552"/>
                </a:lnTo>
                <a:lnTo>
                  <a:pt x="712" y="567"/>
                </a:lnTo>
                <a:lnTo>
                  <a:pt x="731" y="574"/>
                </a:lnTo>
                <a:lnTo>
                  <a:pt x="736" y="575"/>
                </a:lnTo>
                <a:lnTo>
                  <a:pt x="744" y="569"/>
                </a:lnTo>
                <a:lnTo>
                  <a:pt x="758" y="543"/>
                </a:lnTo>
                <a:lnTo>
                  <a:pt x="789" y="527"/>
                </a:lnTo>
                <a:lnTo>
                  <a:pt x="801" y="520"/>
                </a:lnTo>
                <a:lnTo>
                  <a:pt x="807" y="520"/>
                </a:lnTo>
                <a:lnTo>
                  <a:pt x="814" y="534"/>
                </a:lnTo>
                <a:lnTo>
                  <a:pt x="813" y="548"/>
                </a:lnTo>
                <a:lnTo>
                  <a:pt x="814" y="555"/>
                </a:lnTo>
                <a:lnTo>
                  <a:pt x="814" y="567"/>
                </a:lnTo>
                <a:lnTo>
                  <a:pt x="798" y="577"/>
                </a:lnTo>
                <a:lnTo>
                  <a:pt x="772" y="609"/>
                </a:lnTo>
                <a:lnTo>
                  <a:pt x="752" y="622"/>
                </a:lnTo>
                <a:lnTo>
                  <a:pt x="751" y="641"/>
                </a:lnTo>
                <a:lnTo>
                  <a:pt x="760" y="653"/>
                </a:lnTo>
                <a:lnTo>
                  <a:pt x="789" y="673"/>
                </a:lnTo>
                <a:lnTo>
                  <a:pt x="849" y="699"/>
                </a:lnTo>
                <a:lnTo>
                  <a:pt x="854" y="707"/>
                </a:lnTo>
                <a:lnTo>
                  <a:pt x="850" y="722"/>
                </a:lnTo>
                <a:lnTo>
                  <a:pt x="840" y="723"/>
                </a:lnTo>
                <a:lnTo>
                  <a:pt x="791" y="741"/>
                </a:lnTo>
                <a:lnTo>
                  <a:pt x="789" y="707"/>
                </a:lnTo>
                <a:lnTo>
                  <a:pt x="767" y="696"/>
                </a:lnTo>
                <a:lnTo>
                  <a:pt x="712" y="677"/>
                </a:lnTo>
                <a:lnTo>
                  <a:pt x="708" y="661"/>
                </a:lnTo>
                <a:lnTo>
                  <a:pt x="701" y="652"/>
                </a:lnTo>
                <a:lnTo>
                  <a:pt x="686" y="665"/>
                </a:lnTo>
                <a:lnTo>
                  <a:pt x="680" y="696"/>
                </a:lnTo>
                <a:lnTo>
                  <a:pt x="684" y="703"/>
                </a:lnTo>
                <a:lnTo>
                  <a:pt x="685" y="707"/>
                </a:lnTo>
                <a:lnTo>
                  <a:pt x="661" y="724"/>
                </a:lnTo>
                <a:lnTo>
                  <a:pt x="649" y="723"/>
                </a:lnTo>
                <a:lnTo>
                  <a:pt x="637" y="704"/>
                </a:lnTo>
                <a:lnTo>
                  <a:pt x="631" y="703"/>
                </a:lnTo>
                <a:lnTo>
                  <a:pt x="615" y="707"/>
                </a:lnTo>
                <a:lnTo>
                  <a:pt x="607" y="703"/>
                </a:lnTo>
                <a:lnTo>
                  <a:pt x="598" y="703"/>
                </a:lnTo>
                <a:lnTo>
                  <a:pt x="575" y="724"/>
                </a:lnTo>
                <a:lnTo>
                  <a:pt x="551" y="726"/>
                </a:lnTo>
                <a:lnTo>
                  <a:pt x="543" y="722"/>
                </a:lnTo>
                <a:lnTo>
                  <a:pt x="516" y="712"/>
                </a:lnTo>
                <a:lnTo>
                  <a:pt x="478" y="668"/>
                </a:lnTo>
                <a:lnTo>
                  <a:pt x="453" y="665"/>
                </a:lnTo>
                <a:lnTo>
                  <a:pt x="427" y="648"/>
                </a:lnTo>
                <a:lnTo>
                  <a:pt x="422" y="633"/>
                </a:lnTo>
                <a:lnTo>
                  <a:pt x="419" y="633"/>
                </a:lnTo>
                <a:lnTo>
                  <a:pt x="418" y="630"/>
                </a:lnTo>
                <a:lnTo>
                  <a:pt x="411" y="629"/>
                </a:lnTo>
                <a:lnTo>
                  <a:pt x="418" y="620"/>
                </a:lnTo>
                <a:lnTo>
                  <a:pt x="403" y="617"/>
                </a:lnTo>
                <a:lnTo>
                  <a:pt x="400" y="620"/>
                </a:lnTo>
                <a:lnTo>
                  <a:pt x="379" y="617"/>
                </a:lnTo>
                <a:lnTo>
                  <a:pt x="373" y="616"/>
                </a:lnTo>
                <a:lnTo>
                  <a:pt x="372" y="606"/>
                </a:lnTo>
                <a:lnTo>
                  <a:pt x="361" y="606"/>
                </a:lnTo>
                <a:lnTo>
                  <a:pt x="329" y="630"/>
                </a:lnTo>
                <a:lnTo>
                  <a:pt x="341" y="647"/>
                </a:lnTo>
                <a:lnTo>
                  <a:pt x="339" y="652"/>
                </a:lnTo>
                <a:lnTo>
                  <a:pt x="293" y="653"/>
                </a:lnTo>
                <a:lnTo>
                  <a:pt x="206" y="638"/>
                </a:lnTo>
                <a:lnTo>
                  <a:pt x="155" y="620"/>
                </a:lnTo>
                <a:lnTo>
                  <a:pt x="48" y="633"/>
                </a:lnTo>
                <a:lnTo>
                  <a:pt x="39" y="629"/>
                </a:lnTo>
                <a:lnTo>
                  <a:pt x="34" y="617"/>
                </a:lnTo>
                <a:lnTo>
                  <a:pt x="39" y="609"/>
                </a:lnTo>
                <a:lnTo>
                  <a:pt x="44" y="604"/>
                </a:lnTo>
                <a:lnTo>
                  <a:pt x="54" y="591"/>
                </a:lnTo>
                <a:lnTo>
                  <a:pt x="73" y="548"/>
                </a:lnTo>
                <a:lnTo>
                  <a:pt x="56" y="527"/>
                </a:lnTo>
                <a:lnTo>
                  <a:pt x="56" y="515"/>
                </a:lnTo>
                <a:lnTo>
                  <a:pt x="63" y="507"/>
                </a:lnTo>
                <a:lnTo>
                  <a:pt x="60" y="493"/>
                </a:lnTo>
                <a:lnTo>
                  <a:pt x="69" y="475"/>
                </a:lnTo>
                <a:lnTo>
                  <a:pt x="75" y="464"/>
                </a:lnTo>
                <a:lnTo>
                  <a:pt x="82" y="445"/>
                </a:lnTo>
                <a:lnTo>
                  <a:pt x="87" y="409"/>
                </a:lnTo>
                <a:lnTo>
                  <a:pt x="87" y="386"/>
                </a:lnTo>
                <a:lnTo>
                  <a:pt x="82" y="359"/>
                </a:lnTo>
                <a:lnTo>
                  <a:pt x="74" y="339"/>
                </a:lnTo>
                <a:lnTo>
                  <a:pt x="69" y="332"/>
                </a:lnTo>
                <a:lnTo>
                  <a:pt x="71" y="321"/>
                </a:lnTo>
                <a:lnTo>
                  <a:pt x="66" y="312"/>
                </a:lnTo>
                <a:lnTo>
                  <a:pt x="54" y="295"/>
                </a:lnTo>
                <a:lnTo>
                  <a:pt x="44" y="287"/>
                </a:lnTo>
                <a:lnTo>
                  <a:pt x="43" y="278"/>
                </a:lnTo>
                <a:lnTo>
                  <a:pt x="50" y="261"/>
                </a:lnTo>
                <a:lnTo>
                  <a:pt x="32" y="234"/>
                </a:lnTo>
                <a:lnTo>
                  <a:pt x="11" y="214"/>
                </a:lnTo>
                <a:lnTo>
                  <a:pt x="5" y="203"/>
                </a:lnTo>
                <a:lnTo>
                  <a:pt x="0" y="9"/>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2" name="5852434.875427.37531.7562.3755">
            <a:extLst>
              <a:ext uri="{FF2B5EF4-FFF2-40B4-BE49-F238E27FC236}">
                <a16:creationId xmlns:a16="http://schemas.microsoft.com/office/drawing/2014/main" id="{2FE79CDD-53A9-5E6A-9C83-DD9A4474ACDD}"/>
              </a:ext>
            </a:extLst>
          </p:cNvPr>
          <p:cNvSpPr>
            <a:spLocks/>
          </p:cNvSpPr>
          <p:nvPr>
            <p:custDataLst>
              <p:tags r:id="rId22"/>
            </p:custDataLst>
          </p:nvPr>
        </p:nvSpPr>
        <p:spPr bwMode="auto">
          <a:xfrm>
            <a:off x="3430234" y="2651573"/>
            <a:ext cx="833937" cy="432034"/>
          </a:xfrm>
          <a:custGeom>
            <a:avLst/>
            <a:gdLst>
              <a:gd name="T0" fmla="*/ 0 w 1306"/>
              <a:gd name="T1" fmla="*/ 0 h 664"/>
              <a:gd name="T2" fmla="*/ 0 w 1306"/>
              <a:gd name="T3" fmla="*/ 0 h 664"/>
              <a:gd name="T4" fmla="*/ 0 w 1306"/>
              <a:gd name="T5" fmla="*/ 0 h 664"/>
              <a:gd name="T6" fmla="*/ 0 w 1306"/>
              <a:gd name="T7" fmla="*/ 0 h 664"/>
              <a:gd name="T8" fmla="*/ 0 w 1306"/>
              <a:gd name="T9" fmla="*/ 0 h 664"/>
              <a:gd name="T10" fmla="*/ 0 w 1306"/>
              <a:gd name="T11" fmla="*/ 0 h 664"/>
              <a:gd name="T12" fmla="*/ 0 w 1306"/>
              <a:gd name="T13" fmla="*/ 0 h 664"/>
              <a:gd name="T14" fmla="*/ 0 w 1306"/>
              <a:gd name="T15" fmla="*/ 0 h 664"/>
              <a:gd name="T16" fmla="*/ 0 w 1306"/>
              <a:gd name="T17" fmla="*/ 0 h 664"/>
              <a:gd name="T18" fmla="*/ 0 w 1306"/>
              <a:gd name="T19" fmla="*/ 0 h 664"/>
              <a:gd name="T20" fmla="*/ 0 w 1306"/>
              <a:gd name="T21" fmla="*/ 0 h 664"/>
              <a:gd name="T22" fmla="*/ 0 w 1306"/>
              <a:gd name="T23" fmla="*/ 0 h 664"/>
              <a:gd name="T24" fmla="*/ 0 w 1306"/>
              <a:gd name="T25" fmla="*/ 0 h 664"/>
              <a:gd name="T26" fmla="*/ 0 w 1306"/>
              <a:gd name="T27" fmla="*/ 0 h 664"/>
              <a:gd name="T28" fmla="*/ 0 w 1306"/>
              <a:gd name="T29" fmla="*/ 0 h 664"/>
              <a:gd name="T30" fmla="*/ 0 w 1306"/>
              <a:gd name="T31" fmla="*/ 0 h 664"/>
              <a:gd name="T32" fmla="*/ 0 w 1306"/>
              <a:gd name="T33" fmla="*/ 0 h 664"/>
              <a:gd name="T34" fmla="*/ 0 w 1306"/>
              <a:gd name="T35" fmla="*/ 0 h 664"/>
              <a:gd name="T36" fmla="*/ 0 w 1306"/>
              <a:gd name="T37" fmla="*/ 0 h 664"/>
              <a:gd name="T38" fmla="*/ 0 w 1306"/>
              <a:gd name="T39" fmla="*/ 0 h 664"/>
              <a:gd name="T40" fmla="*/ 0 w 1306"/>
              <a:gd name="T41" fmla="*/ 0 h 664"/>
              <a:gd name="T42" fmla="*/ 0 w 1306"/>
              <a:gd name="T43" fmla="*/ 0 h 664"/>
              <a:gd name="T44" fmla="*/ 0 w 1306"/>
              <a:gd name="T45" fmla="*/ 0 h 664"/>
              <a:gd name="T46" fmla="*/ 0 w 1306"/>
              <a:gd name="T47" fmla="*/ 0 h 664"/>
              <a:gd name="T48" fmla="*/ 0 w 1306"/>
              <a:gd name="T49" fmla="*/ 0 h 664"/>
              <a:gd name="T50" fmla="*/ 0 w 1306"/>
              <a:gd name="T51" fmla="*/ 0 h 664"/>
              <a:gd name="T52" fmla="*/ 0 w 1306"/>
              <a:gd name="T53" fmla="*/ 0 h 664"/>
              <a:gd name="T54" fmla="*/ 0 w 1306"/>
              <a:gd name="T55" fmla="*/ 0 h 664"/>
              <a:gd name="T56" fmla="*/ 0 w 1306"/>
              <a:gd name="T57" fmla="*/ 0 h 664"/>
              <a:gd name="T58" fmla="*/ 0 w 1306"/>
              <a:gd name="T59" fmla="*/ 0 h 664"/>
              <a:gd name="T60" fmla="*/ 0 w 1306"/>
              <a:gd name="T61" fmla="*/ 0 h 664"/>
              <a:gd name="T62" fmla="*/ 0 w 1306"/>
              <a:gd name="T63" fmla="*/ 0 h 664"/>
              <a:gd name="T64" fmla="*/ 0 w 1306"/>
              <a:gd name="T65" fmla="*/ 0 h 664"/>
              <a:gd name="T66" fmla="*/ 0 w 1306"/>
              <a:gd name="T67" fmla="*/ 0 h 664"/>
              <a:gd name="T68" fmla="*/ 0 w 1306"/>
              <a:gd name="T69" fmla="*/ 0 h 6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06" h="664">
                <a:moveTo>
                  <a:pt x="1275" y="33"/>
                </a:moveTo>
                <a:lnTo>
                  <a:pt x="157" y="11"/>
                </a:lnTo>
                <a:lnTo>
                  <a:pt x="8" y="0"/>
                </a:lnTo>
                <a:lnTo>
                  <a:pt x="0" y="93"/>
                </a:lnTo>
                <a:lnTo>
                  <a:pt x="458" y="120"/>
                </a:lnTo>
                <a:lnTo>
                  <a:pt x="449" y="487"/>
                </a:lnTo>
                <a:lnTo>
                  <a:pt x="465" y="489"/>
                </a:lnTo>
                <a:lnTo>
                  <a:pt x="473" y="495"/>
                </a:lnTo>
                <a:lnTo>
                  <a:pt x="494" y="526"/>
                </a:lnTo>
                <a:lnTo>
                  <a:pt x="502" y="528"/>
                </a:lnTo>
                <a:lnTo>
                  <a:pt x="532" y="527"/>
                </a:lnTo>
                <a:lnTo>
                  <a:pt x="543" y="518"/>
                </a:lnTo>
                <a:lnTo>
                  <a:pt x="564" y="527"/>
                </a:lnTo>
                <a:lnTo>
                  <a:pt x="569" y="535"/>
                </a:lnTo>
                <a:lnTo>
                  <a:pt x="568" y="548"/>
                </a:lnTo>
                <a:lnTo>
                  <a:pt x="573" y="557"/>
                </a:lnTo>
                <a:lnTo>
                  <a:pt x="577" y="565"/>
                </a:lnTo>
                <a:lnTo>
                  <a:pt x="619" y="570"/>
                </a:lnTo>
                <a:lnTo>
                  <a:pt x="634" y="575"/>
                </a:lnTo>
                <a:lnTo>
                  <a:pt x="639" y="575"/>
                </a:lnTo>
                <a:lnTo>
                  <a:pt x="645" y="571"/>
                </a:lnTo>
                <a:lnTo>
                  <a:pt x="654" y="570"/>
                </a:lnTo>
                <a:lnTo>
                  <a:pt x="667" y="585"/>
                </a:lnTo>
                <a:lnTo>
                  <a:pt x="684" y="591"/>
                </a:lnTo>
                <a:lnTo>
                  <a:pt x="696" y="579"/>
                </a:lnTo>
                <a:lnTo>
                  <a:pt x="739" y="587"/>
                </a:lnTo>
                <a:lnTo>
                  <a:pt x="739" y="591"/>
                </a:lnTo>
                <a:lnTo>
                  <a:pt x="756" y="609"/>
                </a:lnTo>
                <a:lnTo>
                  <a:pt x="757" y="612"/>
                </a:lnTo>
                <a:lnTo>
                  <a:pt x="757" y="628"/>
                </a:lnTo>
                <a:lnTo>
                  <a:pt x="791" y="633"/>
                </a:lnTo>
                <a:lnTo>
                  <a:pt x="796" y="616"/>
                </a:lnTo>
                <a:lnTo>
                  <a:pt x="809" y="612"/>
                </a:lnTo>
                <a:lnTo>
                  <a:pt x="846" y="637"/>
                </a:lnTo>
                <a:lnTo>
                  <a:pt x="850" y="637"/>
                </a:lnTo>
                <a:lnTo>
                  <a:pt x="868" y="626"/>
                </a:lnTo>
                <a:lnTo>
                  <a:pt x="881" y="626"/>
                </a:lnTo>
                <a:lnTo>
                  <a:pt x="881" y="633"/>
                </a:lnTo>
                <a:lnTo>
                  <a:pt x="878" y="649"/>
                </a:lnTo>
                <a:lnTo>
                  <a:pt x="885" y="659"/>
                </a:lnTo>
                <a:lnTo>
                  <a:pt x="894" y="652"/>
                </a:lnTo>
                <a:lnTo>
                  <a:pt x="893" y="642"/>
                </a:lnTo>
                <a:lnTo>
                  <a:pt x="908" y="628"/>
                </a:lnTo>
                <a:lnTo>
                  <a:pt x="923" y="621"/>
                </a:lnTo>
                <a:lnTo>
                  <a:pt x="928" y="621"/>
                </a:lnTo>
                <a:lnTo>
                  <a:pt x="929" y="632"/>
                </a:lnTo>
                <a:lnTo>
                  <a:pt x="947" y="637"/>
                </a:lnTo>
                <a:lnTo>
                  <a:pt x="959" y="637"/>
                </a:lnTo>
                <a:lnTo>
                  <a:pt x="964" y="628"/>
                </a:lnTo>
                <a:lnTo>
                  <a:pt x="972" y="630"/>
                </a:lnTo>
                <a:lnTo>
                  <a:pt x="976" y="633"/>
                </a:lnTo>
                <a:lnTo>
                  <a:pt x="976" y="637"/>
                </a:lnTo>
                <a:lnTo>
                  <a:pt x="986" y="644"/>
                </a:lnTo>
                <a:lnTo>
                  <a:pt x="1011" y="659"/>
                </a:lnTo>
                <a:lnTo>
                  <a:pt x="1037" y="641"/>
                </a:lnTo>
                <a:lnTo>
                  <a:pt x="1048" y="637"/>
                </a:lnTo>
                <a:lnTo>
                  <a:pt x="1077" y="633"/>
                </a:lnTo>
                <a:lnTo>
                  <a:pt x="1108" y="624"/>
                </a:lnTo>
                <a:lnTo>
                  <a:pt x="1117" y="622"/>
                </a:lnTo>
                <a:lnTo>
                  <a:pt x="1134" y="622"/>
                </a:lnTo>
                <a:lnTo>
                  <a:pt x="1169" y="628"/>
                </a:lnTo>
                <a:lnTo>
                  <a:pt x="1191" y="621"/>
                </a:lnTo>
                <a:lnTo>
                  <a:pt x="1194" y="618"/>
                </a:lnTo>
                <a:lnTo>
                  <a:pt x="1273" y="653"/>
                </a:lnTo>
                <a:lnTo>
                  <a:pt x="1283" y="657"/>
                </a:lnTo>
                <a:lnTo>
                  <a:pt x="1292" y="664"/>
                </a:lnTo>
                <a:lnTo>
                  <a:pt x="1300" y="664"/>
                </a:lnTo>
                <a:lnTo>
                  <a:pt x="1306" y="339"/>
                </a:lnTo>
                <a:lnTo>
                  <a:pt x="1277" y="127"/>
                </a:lnTo>
                <a:lnTo>
                  <a:pt x="1275" y="33"/>
                </a:lnTo>
                <a:close/>
              </a:path>
            </a:pathLst>
          </a:custGeom>
          <a:solidFill>
            <a:srgbClr val="D4DAE0"/>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3" name="5853325.37542729.547.3755">
            <a:extLst>
              <a:ext uri="{FF2B5EF4-FFF2-40B4-BE49-F238E27FC236}">
                <a16:creationId xmlns:a16="http://schemas.microsoft.com/office/drawing/2014/main" id="{6772903E-C7B1-C73A-9474-F84B1E1841BD}"/>
              </a:ext>
            </a:extLst>
          </p:cNvPr>
          <p:cNvSpPr>
            <a:spLocks/>
          </p:cNvSpPr>
          <p:nvPr>
            <p:custDataLst>
              <p:tags r:id="rId23"/>
            </p:custDataLst>
          </p:nvPr>
        </p:nvSpPr>
        <p:spPr bwMode="auto">
          <a:xfrm>
            <a:off x="3424319" y="1161283"/>
            <a:ext cx="634324" cy="401927"/>
          </a:xfrm>
          <a:custGeom>
            <a:avLst/>
            <a:gdLst>
              <a:gd name="T0" fmla="*/ 0 w 991"/>
              <a:gd name="T1" fmla="*/ 0 h 616"/>
              <a:gd name="T2" fmla="*/ 0 w 991"/>
              <a:gd name="T3" fmla="*/ 0 h 616"/>
              <a:gd name="T4" fmla="*/ 0 w 991"/>
              <a:gd name="T5" fmla="*/ 0 h 616"/>
              <a:gd name="T6" fmla="*/ 0 w 991"/>
              <a:gd name="T7" fmla="*/ 0 h 616"/>
              <a:gd name="T8" fmla="*/ 0 w 991"/>
              <a:gd name="T9" fmla="*/ 0 h 616"/>
              <a:gd name="T10" fmla="*/ 0 w 991"/>
              <a:gd name="T11" fmla="*/ 0 h 616"/>
              <a:gd name="T12" fmla="*/ 0 w 991"/>
              <a:gd name="T13" fmla="*/ 0 h 616"/>
              <a:gd name="T14" fmla="*/ 0 w 991"/>
              <a:gd name="T15" fmla="*/ 0 h 616"/>
              <a:gd name="T16" fmla="*/ 0 w 991"/>
              <a:gd name="T17" fmla="*/ 0 h 616"/>
              <a:gd name="T18" fmla="*/ 0 w 991"/>
              <a:gd name="T19" fmla="*/ 0 h 616"/>
              <a:gd name="T20" fmla="*/ 0 w 991"/>
              <a:gd name="T21" fmla="*/ 0 h 616"/>
              <a:gd name="T22" fmla="*/ 0 w 991"/>
              <a:gd name="T23" fmla="*/ 0 h 616"/>
              <a:gd name="T24" fmla="*/ 0 w 991"/>
              <a:gd name="T25" fmla="*/ 0 h 616"/>
              <a:gd name="T26" fmla="*/ 0 w 991"/>
              <a:gd name="T27" fmla="*/ 0 h 616"/>
              <a:gd name="T28" fmla="*/ 0 w 991"/>
              <a:gd name="T29" fmla="*/ 0 h 616"/>
              <a:gd name="T30" fmla="*/ 0 w 991"/>
              <a:gd name="T31" fmla="*/ 0 h 616"/>
              <a:gd name="T32" fmla="*/ 0 w 991"/>
              <a:gd name="T33" fmla="*/ 0 h 616"/>
              <a:gd name="T34" fmla="*/ 0 w 991"/>
              <a:gd name="T35" fmla="*/ 0 h 616"/>
              <a:gd name="T36" fmla="*/ 0 w 991"/>
              <a:gd name="T37" fmla="*/ 0 h 616"/>
              <a:gd name="T38" fmla="*/ 0 w 991"/>
              <a:gd name="T39" fmla="*/ 0 h 616"/>
              <a:gd name="T40" fmla="*/ 0 w 991"/>
              <a:gd name="T41" fmla="*/ 0 h 6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1" h="616">
                <a:moveTo>
                  <a:pt x="0" y="575"/>
                </a:moveTo>
                <a:lnTo>
                  <a:pt x="51" y="0"/>
                </a:lnTo>
                <a:lnTo>
                  <a:pt x="308" y="18"/>
                </a:lnTo>
                <a:lnTo>
                  <a:pt x="493" y="32"/>
                </a:lnTo>
                <a:lnTo>
                  <a:pt x="915" y="36"/>
                </a:lnTo>
                <a:lnTo>
                  <a:pt x="915" y="56"/>
                </a:lnTo>
                <a:lnTo>
                  <a:pt x="931" y="99"/>
                </a:lnTo>
                <a:lnTo>
                  <a:pt x="928" y="114"/>
                </a:lnTo>
                <a:lnTo>
                  <a:pt x="920" y="146"/>
                </a:lnTo>
                <a:lnTo>
                  <a:pt x="923" y="198"/>
                </a:lnTo>
                <a:lnTo>
                  <a:pt x="935" y="260"/>
                </a:lnTo>
                <a:lnTo>
                  <a:pt x="953" y="278"/>
                </a:lnTo>
                <a:lnTo>
                  <a:pt x="966" y="333"/>
                </a:lnTo>
                <a:lnTo>
                  <a:pt x="971" y="428"/>
                </a:lnTo>
                <a:lnTo>
                  <a:pt x="971" y="446"/>
                </a:lnTo>
                <a:lnTo>
                  <a:pt x="971" y="481"/>
                </a:lnTo>
                <a:lnTo>
                  <a:pt x="974" y="495"/>
                </a:lnTo>
                <a:lnTo>
                  <a:pt x="991" y="562"/>
                </a:lnTo>
                <a:lnTo>
                  <a:pt x="990" y="588"/>
                </a:lnTo>
                <a:lnTo>
                  <a:pt x="991" y="616"/>
                </a:lnTo>
                <a:lnTo>
                  <a:pt x="0" y="575"/>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4" name="5854305.25303.62534.87548.255">
            <a:extLst>
              <a:ext uri="{FF2B5EF4-FFF2-40B4-BE49-F238E27FC236}">
                <a16:creationId xmlns:a16="http://schemas.microsoft.com/office/drawing/2014/main" id="{DC640A20-313B-6EF8-88AD-6E04B82A160B}"/>
              </a:ext>
            </a:extLst>
          </p:cNvPr>
          <p:cNvSpPr>
            <a:spLocks/>
          </p:cNvSpPr>
          <p:nvPr>
            <p:custDataLst>
              <p:tags r:id="rId24"/>
            </p:custDataLst>
          </p:nvPr>
        </p:nvSpPr>
        <p:spPr bwMode="auto">
          <a:xfrm>
            <a:off x="1772710" y="887310"/>
            <a:ext cx="644675" cy="475689"/>
          </a:xfrm>
          <a:custGeom>
            <a:avLst/>
            <a:gdLst>
              <a:gd name="T0" fmla="*/ 0 w 1010"/>
              <a:gd name="T1" fmla="*/ 0 h 731"/>
              <a:gd name="T2" fmla="*/ 0 w 1010"/>
              <a:gd name="T3" fmla="*/ 0 h 731"/>
              <a:gd name="T4" fmla="*/ 0 w 1010"/>
              <a:gd name="T5" fmla="*/ 0 h 731"/>
              <a:gd name="T6" fmla="*/ 0 w 1010"/>
              <a:gd name="T7" fmla="*/ 0 h 731"/>
              <a:gd name="T8" fmla="*/ 0 w 1010"/>
              <a:gd name="T9" fmla="*/ 0 h 731"/>
              <a:gd name="T10" fmla="*/ 0 w 1010"/>
              <a:gd name="T11" fmla="*/ 0 h 731"/>
              <a:gd name="T12" fmla="*/ 0 w 1010"/>
              <a:gd name="T13" fmla="*/ 0 h 731"/>
              <a:gd name="T14" fmla="*/ 0 w 1010"/>
              <a:gd name="T15" fmla="*/ 0 h 731"/>
              <a:gd name="T16" fmla="*/ 0 w 1010"/>
              <a:gd name="T17" fmla="*/ 0 h 731"/>
              <a:gd name="T18" fmla="*/ 0 w 1010"/>
              <a:gd name="T19" fmla="*/ 0 h 731"/>
              <a:gd name="T20" fmla="*/ 0 w 1010"/>
              <a:gd name="T21" fmla="*/ 0 h 731"/>
              <a:gd name="T22" fmla="*/ 0 w 1010"/>
              <a:gd name="T23" fmla="*/ 0 h 731"/>
              <a:gd name="T24" fmla="*/ 0 w 1010"/>
              <a:gd name="T25" fmla="*/ 0 h 731"/>
              <a:gd name="T26" fmla="*/ 0 w 1010"/>
              <a:gd name="T27" fmla="*/ 0 h 731"/>
              <a:gd name="T28" fmla="*/ 0 w 1010"/>
              <a:gd name="T29" fmla="*/ 0 h 731"/>
              <a:gd name="T30" fmla="*/ 0 w 1010"/>
              <a:gd name="T31" fmla="*/ 0 h 731"/>
              <a:gd name="T32" fmla="*/ 0 w 1010"/>
              <a:gd name="T33" fmla="*/ 0 h 731"/>
              <a:gd name="T34" fmla="*/ 0 w 1010"/>
              <a:gd name="T35" fmla="*/ 0 h 731"/>
              <a:gd name="T36" fmla="*/ 0 w 1010"/>
              <a:gd name="T37" fmla="*/ 0 h 731"/>
              <a:gd name="T38" fmla="*/ 0 w 1010"/>
              <a:gd name="T39" fmla="*/ 0 h 731"/>
              <a:gd name="T40" fmla="*/ 0 w 1010"/>
              <a:gd name="T41" fmla="*/ 0 h 731"/>
              <a:gd name="T42" fmla="*/ 0 w 1010"/>
              <a:gd name="T43" fmla="*/ 0 h 731"/>
              <a:gd name="T44" fmla="*/ 0 w 1010"/>
              <a:gd name="T45" fmla="*/ 0 h 731"/>
              <a:gd name="T46" fmla="*/ 0 w 1010"/>
              <a:gd name="T47" fmla="*/ 0 h 731"/>
              <a:gd name="T48" fmla="*/ 0 w 1010"/>
              <a:gd name="T49" fmla="*/ 0 h 731"/>
              <a:gd name="T50" fmla="*/ 0 w 1010"/>
              <a:gd name="T51" fmla="*/ 0 h 731"/>
              <a:gd name="T52" fmla="*/ 0 w 1010"/>
              <a:gd name="T53" fmla="*/ 0 h 731"/>
              <a:gd name="T54" fmla="*/ 0 w 1010"/>
              <a:gd name="T55" fmla="*/ 0 h 731"/>
              <a:gd name="T56" fmla="*/ 0 w 1010"/>
              <a:gd name="T57" fmla="*/ 0 h 731"/>
              <a:gd name="T58" fmla="*/ 0 w 1010"/>
              <a:gd name="T59" fmla="*/ 0 h 731"/>
              <a:gd name="T60" fmla="*/ 0 w 1010"/>
              <a:gd name="T61" fmla="*/ 0 h 731"/>
              <a:gd name="T62" fmla="*/ 0 w 1010"/>
              <a:gd name="T63" fmla="*/ 0 h 731"/>
              <a:gd name="T64" fmla="*/ 0 w 1010"/>
              <a:gd name="T65" fmla="*/ 0 h 731"/>
              <a:gd name="T66" fmla="*/ 0 w 1010"/>
              <a:gd name="T67" fmla="*/ 0 h 731"/>
              <a:gd name="T68" fmla="*/ 0 w 1010"/>
              <a:gd name="T69" fmla="*/ 0 h 731"/>
              <a:gd name="T70" fmla="*/ 0 w 1010"/>
              <a:gd name="T71" fmla="*/ 0 h 731"/>
              <a:gd name="T72" fmla="*/ 0 w 1010"/>
              <a:gd name="T73" fmla="*/ 0 h 731"/>
              <a:gd name="T74" fmla="*/ 0 w 1010"/>
              <a:gd name="T75" fmla="*/ 0 h 731"/>
              <a:gd name="T76" fmla="*/ 0 w 1010"/>
              <a:gd name="T77" fmla="*/ 0 h 731"/>
              <a:gd name="T78" fmla="*/ 0 w 1010"/>
              <a:gd name="T79" fmla="*/ 0 h 731"/>
              <a:gd name="T80" fmla="*/ 0 w 1010"/>
              <a:gd name="T81" fmla="*/ 0 h 731"/>
              <a:gd name="T82" fmla="*/ 0 w 1010"/>
              <a:gd name="T83" fmla="*/ 0 h 731"/>
              <a:gd name="T84" fmla="*/ 0 w 1010"/>
              <a:gd name="T85" fmla="*/ 0 h 731"/>
              <a:gd name="T86" fmla="*/ 0 w 1010"/>
              <a:gd name="T87" fmla="*/ 0 h 731"/>
              <a:gd name="T88" fmla="*/ 0 w 1010"/>
              <a:gd name="T89" fmla="*/ 0 h 731"/>
              <a:gd name="T90" fmla="*/ 0 w 1010"/>
              <a:gd name="T91" fmla="*/ 0 h 731"/>
              <a:gd name="T92" fmla="*/ 0 w 1010"/>
              <a:gd name="T93" fmla="*/ 0 h 731"/>
              <a:gd name="T94" fmla="*/ 0 w 1010"/>
              <a:gd name="T95" fmla="*/ 0 h 731"/>
              <a:gd name="T96" fmla="*/ 0 w 1010"/>
              <a:gd name="T97" fmla="*/ 0 h 731"/>
              <a:gd name="T98" fmla="*/ 0 w 1010"/>
              <a:gd name="T99" fmla="*/ 0 h 731"/>
              <a:gd name="T100" fmla="*/ 0 w 1010"/>
              <a:gd name="T101" fmla="*/ 0 h 731"/>
              <a:gd name="T102" fmla="*/ 0 w 1010"/>
              <a:gd name="T103" fmla="*/ 0 h 731"/>
              <a:gd name="T104" fmla="*/ 0 w 1010"/>
              <a:gd name="T105" fmla="*/ 0 h 731"/>
              <a:gd name="T106" fmla="*/ 0 w 1010"/>
              <a:gd name="T107" fmla="*/ 0 h 731"/>
              <a:gd name="T108" fmla="*/ 0 w 1010"/>
              <a:gd name="T109" fmla="*/ 0 h 731"/>
              <a:gd name="T110" fmla="*/ 0 w 1010"/>
              <a:gd name="T111" fmla="*/ 0 h 731"/>
              <a:gd name="T112" fmla="*/ 0 w 1010"/>
              <a:gd name="T113" fmla="*/ 0 h 731"/>
              <a:gd name="T114" fmla="*/ 0 w 1010"/>
              <a:gd name="T115" fmla="*/ 0 h 7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0" h="731">
                <a:moveTo>
                  <a:pt x="904" y="689"/>
                </a:moveTo>
                <a:lnTo>
                  <a:pt x="903" y="700"/>
                </a:lnTo>
                <a:lnTo>
                  <a:pt x="897" y="706"/>
                </a:lnTo>
                <a:lnTo>
                  <a:pt x="899" y="731"/>
                </a:lnTo>
                <a:lnTo>
                  <a:pt x="631" y="670"/>
                </a:lnTo>
                <a:lnTo>
                  <a:pt x="609" y="680"/>
                </a:lnTo>
                <a:lnTo>
                  <a:pt x="598" y="680"/>
                </a:lnTo>
                <a:lnTo>
                  <a:pt x="583" y="673"/>
                </a:lnTo>
                <a:lnTo>
                  <a:pt x="564" y="672"/>
                </a:lnTo>
                <a:lnTo>
                  <a:pt x="557" y="669"/>
                </a:lnTo>
                <a:lnTo>
                  <a:pt x="545" y="669"/>
                </a:lnTo>
                <a:lnTo>
                  <a:pt x="528" y="672"/>
                </a:lnTo>
                <a:lnTo>
                  <a:pt x="509" y="669"/>
                </a:lnTo>
                <a:lnTo>
                  <a:pt x="490" y="669"/>
                </a:lnTo>
                <a:lnTo>
                  <a:pt x="471" y="678"/>
                </a:lnTo>
                <a:lnTo>
                  <a:pt x="458" y="680"/>
                </a:lnTo>
                <a:lnTo>
                  <a:pt x="427" y="674"/>
                </a:lnTo>
                <a:lnTo>
                  <a:pt x="422" y="670"/>
                </a:lnTo>
                <a:lnTo>
                  <a:pt x="396" y="663"/>
                </a:lnTo>
                <a:lnTo>
                  <a:pt x="337" y="670"/>
                </a:lnTo>
                <a:lnTo>
                  <a:pt x="326" y="650"/>
                </a:lnTo>
                <a:lnTo>
                  <a:pt x="271" y="639"/>
                </a:lnTo>
                <a:lnTo>
                  <a:pt x="250" y="637"/>
                </a:lnTo>
                <a:lnTo>
                  <a:pt x="216" y="639"/>
                </a:lnTo>
                <a:lnTo>
                  <a:pt x="175" y="637"/>
                </a:lnTo>
                <a:lnTo>
                  <a:pt x="130" y="612"/>
                </a:lnTo>
                <a:lnTo>
                  <a:pt x="126" y="599"/>
                </a:lnTo>
                <a:lnTo>
                  <a:pt x="128" y="555"/>
                </a:lnTo>
                <a:lnTo>
                  <a:pt x="130" y="545"/>
                </a:lnTo>
                <a:lnTo>
                  <a:pt x="126" y="513"/>
                </a:lnTo>
                <a:lnTo>
                  <a:pt x="98" y="492"/>
                </a:lnTo>
                <a:lnTo>
                  <a:pt x="83" y="492"/>
                </a:lnTo>
                <a:lnTo>
                  <a:pt x="82" y="482"/>
                </a:lnTo>
                <a:lnTo>
                  <a:pt x="64" y="467"/>
                </a:lnTo>
                <a:lnTo>
                  <a:pt x="40" y="459"/>
                </a:lnTo>
                <a:lnTo>
                  <a:pt x="35" y="458"/>
                </a:lnTo>
                <a:lnTo>
                  <a:pt x="12" y="445"/>
                </a:lnTo>
                <a:lnTo>
                  <a:pt x="4" y="442"/>
                </a:lnTo>
                <a:lnTo>
                  <a:pt x="0" y="440"/>
                </a:lnTo>
                <a:lnTo>
                  <a:pt x="0" y="435"/>
                </a:lnTo>
                <a:lnTo>
                  <a:pt x="5" y="414"/>
                </a:lnTo>
                <a:lnTo>
                  <a:pt x="8" y="399"/>
                </a:lnTo>
                <a:lnTo>
                  <a:pt x="8" y="391"/>
                </a:lnTo>
                <a:lnTo>
                  <a:pt x="8" y="380"/>
                </a:lnTo>
                <a:lnTo>
                  <a:pt x="15" y="380"/>
                </a:lnTo>
                <a:lnTo>
                  <a:pt x="17" y="380"/>
                </a:lnTo>
                <a:lnTo>
                  <a:pt x="17" y="396"/>
                </a:lnTo>
                <a:lnTo>
                  <a:pt x="17" y="406"/>
                </a:lnTo>
                <a:lnTo>
                  <a:pt x="17" y="414"/>
                </a:lnTo>
                <a:lnTo>
                  <a:pt x="17" y="416"/>
                </a:lnTo>
                <a:lnTo>
                  <a:pt x="35" y="399"/>
                </a:lnTo>
                <a:lnTo>
                  <a:pt x="34" y="392"/>
                </a:lnTo>
                <a:lnTo>
                  <a:pt x="34" y="380"/>
                </a:lnTo>
                <a:lnTo>
                  <a:pt x="46" y="376"/>
                </a:lnTo>
                <a:lnTo>
                  <a:pt x="35" y="364"/>
                </a:lnTo>
                <a:lnTo>
                  <a:pt x="27" y="361"/>
                </a:lnTo>
                <a:lnTo>
                  <a:pt x="26" y="336"/>
                </a:lnTo>
                <a:lnTo>
                  <a:pt x="31" y="333"/>
                </a:lnTo>
                <a:lnTo>
                  <a:pt x="40" y="336"/>
                </a:lnTo>
                <a:lnTo>
                  <a:pt x="46" y="332"/>
                </a:lnTo>
                <a:lnTo>
                  <a:pt x="62" y="329"/>
                </a:lnTo>
                <a:lnTo>
                  <a:pt x="52" y="314"/>
                </a:lnTo>
                <a:lnTo>
                  <a:pt x="52" y="310"/>
                </a:lnTo>
                <a:lnTo>
                  <a:pt x="47" y="302"/>
                </a:lnTo>
                <a:lnTo>
                  <a:pt x="31" y="314"/>
                </a:lnTo>
                <a:lnTo>
                  <a:pt x="31" y="295"/>
                </a:lnTo>
                <a:lnTo>
                  <a:pt x="31" y="277"/>
                </a:lnTo>
                <a:lnTo>
                  <a:pt x="34" y="255"/>
                </a:lnTo>
                <a:lnTo>
                  <a:pt x="32" y="238"/>
                </a:lnTo>
                <a:lnTo>
                  <a:pt x="31" y="223"/>
                </a:lnTo>
                <a:lnTo>
                  <a:pt x="34" y="183"/>
                </a:lnTo>
                <a:lnTo>
                  <a:pt x="36" y="165"/>
                </a:lnTo>
                <a:lnTo>
                  <a:pt x="21" y="114"/>
                </a:lnTo>
                <a:lnTo>
                  <a:pt x="24" y="81"/>
                </a:lnTo>
                <a:lnTo>
                  <a:pt x="31" y="59"/>
                </a:lnTo>
                <a:lnTo>
                  <a:pt x="34" y="31"/>
                </a:lnTo>
                <a:lnTo>
                  <a:pt x="126" y="95"/>
                </a:lnTo>
                <a:lnTo>
                  <a:pt x="177" y="125"/>
                </a:lnTo>
                <a:lnTo>
                  <a:pt x="215" y="138"/>
                </a:lnTo>
                <a:lnTo>
                  <a:pt x="236" y="150"/>
                </a:lnTo>
                <a:lnTo>
                  <a:pt x="259" y="150"/>
                </a:lnTo>
                <a:lnTo>
                  <a:pt x="263" y="154"/>
                </a:lnTo>
                <a:lnTo>
                  <a:pt x="270" y="165"/>
                </a:lnTo>
                <a:lnTo>
                  <a:pt x="273" y="213"/>
                </a:lnTo>
                <a:lnTo>
                  <a:pt x="270" y="224"/>
                </a:lnTo>
                <a:lnTo>
                  <a:pt x="259" y="235"/>
                </a:lnTo>
                <a:lnTo>
                  <a:pt x="251" y="255"/>
                </a:lnTo>
                <a:lnTo>
                  <a:pt x="251" y="271"/>
                </a:lnTo>
                <a:lnTo>
                  <a:pt x="253" y="277"/>
                </a:lnTo>
                <a:lnTo>
                  <a:pt x="251" y="293"/>
                </a:lnTo>
                <a:lnTo>
                  <a:pt x="249" y="297"/>
                </a:lnTo>
                <a:lnTo>
                  <a:pt x="249" y="302"/>
                </a:lnTo>
                <a:lnTo>
                  <a:pt x="257" y="314"/>
                </a:lnTo>
                <a:lnTo>
                  <a:pt x="271" y="301"/>
                </a:lnTo>
                <a:lnTo>
                  <a:pt x="289" y="258"/>
                </a:lnTo>
                <a:lnTo>
                  <a:pt x="294" y="251"/>
                </a:lnTo>
                <a:lnTo>
                  <a:pt x="302" y="231"/>
                </a:lnTo>
                <a:lnTo>
                  <a:pt x="329" y="211"/>
                </a:lnTo>
                <a:lnTo>
                  <a:pt x="330" y="197"/>
                </a:lnTo>
                <a:lnTo>
                  <a:pt x="321" y="158"/>
                </a:lnTo>
                <a:lnTo>
                  <a:pt x="301" y="109"/>
                </a:lnTo>
                <a:lnTo>
                  <a:pt x="298" y="95"/>
                </a:lnTo>
                <a:lnTo>
                  <a:pt x="305" y="94"/>
                </a:lnTo>
                <a:lnTo>
                  <a:pt x="314" y="95"/>
                </a:lnTo>
                <a:lnTo>
                  <a:pt x="326" y="76"/>
                </a:lnTo>
                <a:lnTo>
                  <a:pt x="324" y="43"/>
                </a:lnTo>
                <a:lnTo>
                  <a:pt x="310" y="43"/>
                </a:lnTo>
                <a:lnTo>
                  <a:pt x="309" y="28"/>
                </a:lnTo>
                <a:lnTo>
                  <a:pt x="309" y="0"/>
                </a:lnTo>
                <a:lnTo>
                  <a:pt x="505" y="48"/>
                </a:lnTo>
                <a:lnTo>
                  <a:pt x="689" y="102"/>
                </a:lnTo>
                <a:lnTo>
                  <a:pt x="1010" y="177"/>
                </a:lnTo>
                <a:lnTo>
                  <a:pt x="903" y="647"/>
                </a:lnTo>
                <a:lnTo>
                  <a:pt x="897" y="659"/>
                </a:lnTo>
                <a:lnTo>
                  <a:pt x="897" y="673"/>
                </a:lnTo>
                <a:lnTo>
                  <a:pt x="904" y="689"/>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tx2">
                  <a:lumMod val="60000"/>
                  <a:lumOff val="40000"/>
                </a:schemeClr>
              </a:solidFill>
              <a:latin typeface="Franklin Gothic Book" panose="020B0503020102020204" pitchFamily="34" charset="0"/>
            </a:endParaRPr>
          </a:p>
        </p:txBody>
      </p:sp>
      <p:sp>
        <p:nvSpPr>
          <p:cNvPr id="285" name="5855515.375468.754.8754.8755">
            <a:extLst>
              <a:ext uri="{FF2B5EF4-FFF2-40B4-BE49-F238E27FC236}">
                <a16:creationId xmlns:a16="http://schemas.microsoft.com/office/drawing/2014/main" id="{A7FD516E-45CD-F761-9050-E8D9BAC99925}"/>
              </a:ext>
            </a:extLst>
          </p:cNvPr>
          <p:cNvSpPr>
            <a:spLocks/>
          </p:cNvSpPr>
          <p:nvPr>
            <p:custDataLst>
              <p:tags r:id="rId25"/>
            </p:custDataLst>
          </p:nvPr>
        </p:nvSpPr>
        <p:spPr bwMode="auto">
          <a:xfrm>
            <a:off x="3983234" y="3747464"/>
            <a:ext cx="66538" cy="66235"/>
          </a:xfrm>
          <a:custGeom>
            <a:avLst/>
            <a:gdLst>
              <a:gd name="T0" fmla="*/ 0 w 100"/>
              <a:gd name="T1" fmla="*/ 0 h 103"/>
              <a:gd name="T2" fmla="*/ 0 w 100"/>
              <a:gd name="T3" fmla="*/ 0 h 103"/>
              <a:gd name="T4" fmla="*/ 0 w 100"/>
              <a:gd name="T5" fmla="*/ 0 h 103"/>
              <a:gd name="T6" fmla="*/ 0 w 100"/>
              <a:gd name="T7" fmla="*/ 0 h 103"/>
              <a:gd name="T8" fmla="*/ 0 w 100"/>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03">
                <a:moveTo>
                  <a:pt x="24" y="58"/>
                </a:moveTo>
                <a:lnTo>
                  <a:pt x="100" y="0"/>
                </a:lnTo>
                <a:lnTo>
                  <a:pt x="13" y="103"/>
                </a:lnTo>
                <a:lnTo>
                  <a:pt x="0" y="95"/>
                </a:lnTo>
                <a:lnTo>
                  <a:pt x="24" y="58"/>
                </a:lnTo>
                <a:close/>
              </a:path>
            </a:pathLst>
          </a:custGeom>
          <a:noFill/>
          <a:ln w="3175" cmpd="sng">
            <a:solidFill>
              <a:schemeClr val="bg1"/>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86" name="5856542.125465.52.251.255">
            <a:extLst>
              <a:ext uri="{FF2B5EF4-FFF2-40B4-BE49-F238E27FC236}">
                <a16:creationId xmlns:a16="http://schemas.microsoft.com/office/drawing/2014/main" id="{1ED3E00B-A5EB-B289-4B0E-E7F06C40A8C4}"/>
              </a:ext>
            </a:extLst>
          </p:cNvPr>
          <p:cNvSpPr>
            <a:spLocks/>
          </p:cNvSpPr>
          <p:nvPr>
            <p:custDataLst>
              <p:tags r:id="rId26"/>
            </p:custDataLst>
          </p:nvPr>
        </p:nvSpPr>
        <p:spPr bwMode="auto">
          <a:xfrm>
            <a:off x="3940355" y="4110252"/>
            <a:ext cx="16265" cy="31612"/>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8">
                <a:moveTo>
                  <a:pt x="18" y="0"/>
                </a:moveTo>
                <a:lnTo>
                  <a:pt x="24" y="28"/>
                </a:lnTo>
                <a:lnTo>
                  <a:pt x="14" y="48"/>
                </a:lnTo>
                <a:lnTo>
                  <a:pt x="0" y="25"/>
                </a:lnTo>
                <a:lnTo>
                  <a:pt x="18" y="0"/>
                </a:lnTo>
                <a:close/>
              </a:path>
            </a:pathLst>
          </a:custGeom>
          <a:noFill/>
          <a:ln w="3175" cmpd="sng">
            <a:solidFill>
              <a:schemeClr val="bg1">
                <a:lumMod val="85000"/>
              </a:schemeClr>
            </a:solidFill>
            <a:round/>
            <a:headEnd/>
            <a:tailEnd/>
          </a:ln>
        </p:spPr>
        <p:txBody>
          <a:bodyPr/>
          <a:lstStyle/>
          <a:p>
            <a:endParaRPr lang="en-GB" sz="800" dirty="0">
              <a:solidFill>
                <a:schemeClr val="bg1"/>
              </a:solidFill>
              <a:latin typeface="Franklin Gothic Book" panose="020B0503020102020204" pitchFamily="34" charset="0"/>
            </a:endParaRPr>
          </a:p>
        </p:txBody>
      </p:sp>
      <p:sp>
        <p:nvSpPr>
          <p:cNvPr id="287" name="5859344.7549840.37537.755">
            <a:extLst>
              <a:ext uri="{FF2B5EF4-FFF2-40B4-BE49-F238E27FC236}">
                <a16:creationId xmlns:a16="http://schemas.microsoft.com/office/drawing/2014/main" id="{5D1FCFA4-B6D2-FD02-D3BC-204365107BAB}"/>
              </a:ext>
            </a:extLst>
          </p:cNvPr>
          <p:cNvSpPr>
            <a:spLocks/>
          </p:cNvSpPr>
          <p:nvPr>
            <p:custDataLst>
              <p:tags r:id="rId27"/>
            </p:custDataLst>
          </p:nvPr>
        </p:nvSpPr>
        <p:spPr bwMode="auto">
          <a:xfrm>
            <a:off x="4375067" y="1424718"/>
            <a:ext cx="505685" cy="549451"/>
          </a:xfrm>
          <a:custGeom>
            <a:avLst/>
            <a:gdLst>
              <a:gd name="T0" fmla="*/ 0 w 793"/>
              <a:gd name="T1" fmla="*/ 0 h 843"/>
              <a:gd name="T2" fmla="*/ 0 w 793"/>
              <a:gd name="T3" fmla="*/ 0 h 843"/>
              <a:gd name="T4" fmla="*/ 0 w 793"/>
              <a:gd name="T5" fmla="*/ 0 h 843"/>
              <a:gd name="T6" fmla="*/ 0 w 793"/>
              <a:gd name="T7" fmla="*/ 0 h 843"/>
              <a:gd name="T8" fmla="*/ 0 w 793"/>
              <a:gd name="T9" fmla="*/ 0 h 843"/>
              <a:gd name="T10" fmla="*/ 0 w 793"/>
              <a:gd name="T11" fmla="*/ 0 h 843"/>
              <a:gd name="T12" fmla="*/ 0 w 793"/>
              <a:gd name="T13" fmla="*/ 0 h 843"/>
              <a:gd name="T14" fmla="*/ 0 w 793"/>
              <a:gd name="T15" fmla="*/ 0 h 843"/>
              <a:gd name="T16" fmla="*/ 0 w 793"/>
              <a:gd name="T17" fmla="*/ 0 h 843"/>
              <a:gd name="T18" fmla="*/ 0 w 793"/>
              <a:gd name="T19" fmla="*/ 0 h 843"/>
              <a:gd name="T20" fmla="*/ 0 w 793"/>
              <a:gd name="T21" fmla="*/ 0 h 843"/>
              <a:gd name="T22" fmla="*/ 0 w 793"/>
              <a:gd name="T23" fmla="*/ 0 h 843"/>
              <a:gd name="T24" fmla="*/ 0 w 793"/>
              <a:gd name="T25" fmla="*/ 0 h 843"/>
              <a:gd name="T26" fmla="*/ 0 w 793"/>
              <a:gd name="T27" fmla="*/ 0 h 843"/>
              <a:gd name="T28" fmla="*/ 0 w 793"/>
              <a:gd name="T29" fmla="*/ 0 h 843"/>
              <a:gd name="T30" fmla="*/ 0 w 793"/>
              <a:gd name="T31" fmla="*/ 0 h 843"/>
              <a:gd name="T32" fmla="*/ 0 w 793"/>
              <a:gd name="T33" fmla="*/ 0 h 843"/>
              <a:gd name="T34" fmla="*/ 0 w 793"/>
              <a:gd name="T35" fmla="*/ 0 h 843"/>
              <a:gd name="T36" fmla="*/ 0 w 793"/>
              <a:gd name="T37" fmla="*/ 0 h 843"/>
              <a:gd name="T38" fmla="*/ 0 w 793"/>
              <a:gd name="T39" fmla="*/ 0 h 843"/>
              <a:gd name="T40" fmla="*/ 0 w 793"/>
              <a:gd name="T41" fmla="*/ 0 h 843"/>
              <a:gd name="T42" fmla="*/ 0 w 793"/>
              <a:gd name="T43" fmla="*/ 0 h 843"/>
              <a:gd name="T44" fmla="*/ 0 w 793"/>
              <a:gd name="T45" fmla="*/ 0 h 843"/>
              <a:gd name="T46" fmla="*/ 0 w 793"/>
              <a:gd name="T47" fmla="*/ 0 h 843"/>
              <a:gd name="T48" fmla="*/ 0 w 793"/>
              <a:gd name="T49" fmla="*/ 0 h 843"/>
              <a:gd name="T50" fmla="*/ 0 w 793"/>
              <a:gd name="T51" fmla="*/ 0 h 843"/>
              <a:gd name="T52" fmla="*/ 0 w 793"/>
              <a:gd name="T53" fmla="*/ 0 h 843"/>
              <a:gd name="T54" fmla="*/ 0 w 793"/>
              <a:gd name="T55" fmla="*/ 0 h 843"/>
              <a:gd name="T56" fmla="*/ 0 w 793"/>
              <a:gd name="T57" fmla="*/ 0 h 843"/>
              <a:gd name="T58" fmla="*/ 0 w 793"/>
              <a:gd name="T59" fmla="*/ 0 h 843"/>
              <a:gd name="T60" fmla="*/ 0 w 793"/>
              <a:gd name="T61" fmla="*/ 0 h 843"/>
              <a:gd name="T62" fmla="*/ 0 w 793"/>
              <a:gd name="T63" fmla="*/ 0 h 843"/>
              <a:gd name="T64" fmla="*/ 0 w 793"/>
              <a:gd name="T65" fmla="*/ 0 h 843"/>
              <a:gd name="T66" fmla="*/ 0 w 793"/>
              <a:gd name="T67" fmla="*/ 0 h 843"/>
              <a:gd name="T68" fmla="*/ 0 w 793"/>
              <a:gd name="T69" fmla="*/ 0 h 843"/>
              <a:gd name="T70" fmla="*/ 0 w 793"/>
              <a:gd name="T71" fmla="*/ 0 h 843"/>
              <a:gd name="T72" fmla="*/ 0 w 793"/>
              <a:gd name="T73" fmla="*/ 0 h 843"/>
              <a:gd name="T74" fmla="*/ 0 w 793"/>
              <a:gd name="T75" fmla="*/ 0 h 843"/>
              <a:gd name="T76" fmla="*/ 0 w 793"/>
              <a:gd name="T77" fmla="*/ 0 h 843"/>
              <a:gd name="T78" fmla="*/ 0 w 793"/>
              <a:gd name="T79" fmla="*/ 0 h 843"/>
              <a:gd name="T80" fmla="*/ 0 w 793"/>
              <a:gd name="T81" fmla="*/ 0 h 843"/>
              <a:gd name="T82" fmla="*/ 0 w 793"/>
              <a:gd name="T83" fmla="*/ 0 h 843"/>
              <a:gd name="T84" fmla="*/ 0 w 793"/>
              <a:gd name="T85" fmla="*/ 0 h 843"/>
              <a:gd name="T86" fmla="*/ 0 w 793"/>
              <a:gd name="T87" fmla="*/ 0 h 843"/>
              <a:gd name="T88" fmla="*/ 0 w 793"/>
              <a:gd name="T89" fmla="*/ 0 h 843"/>
              <a:gd name="T90" fmla="*/ 0 w 793"/>
              <a:gd name="T91" fmla="*/ 0 h 843"/>
              <a:gd name="T92" fmla="*/ 0 w 793"/>
              <a:gd name="T93" fmla="*/ 0 h 843"/>
              <a:gd name="T94" fmla="*/ 0 w 793"/>
              <a:gd name="T95" fmla="*/ 0 h 843"/>
              <a:gd name="T96" fmla="*/ 0 w 793"/>
              <a:gd name="T97" fmla="*/ 0 h 843"/>
              <a:gd name="T98" fmla="*/ 0 w 793"/>
              <a:gd name="T99" fmla="*/ 0 h 843"/>
              <a:gd name="T100" fmla="*/ 0 w 793"/>
              <a:gd name="T101" fmla="*/ 0 h 843"/>
              <a:gd name="T102" fmla="*/ 0 w 793"/>
              <a:gd name="T103" fmla="*/ 0 h 843"/>
              <a:gd name="T104" fmla="*/ 0 w 793"/>
              <a:gd name="T105" fmla="*/ 0 h 843"/>
              <a:gd name="T106" fmla="*/ 0 w 793"/>
              <a:gd name="T107" fmla="*/ 0 h 843"/>
              <a:gd name="T108" fmla="*/ 0 w 793"/>
              <a:gd name="T109" fmla="*/ 0 h 843"/>
              <a:gd name="T110" fmla="*/ 0 w 793"/>
              <a:gd name="T111" fmla="*/ 0 h 843"/>
              <a:gd name="T112" fmla="*/ 0 w 793"/>
              <a:gd name="T113" fmla="*/ 0 h 843"/>
              <a:gd name="T114" fmla="*/ 0 w 793"/>
              <a:gd name="T115" fmla="*/ 0 h 843"/>
              <a:gd name="T116" fmla="*/ 0 w 793"/>
              <a:gd name="T117" fmla="*/ 0 h 843"/>
              <a:gd name="T118" fmla="*/ 0 w 793"/>
              <a:gd name="T119" fmla="*/ 0 h 843"/>
              <a:gd name="T120" fmla="*/ 0 w 793"/>
              <a:gd name="T121" fmla="*/ 0 h 8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93" h="843">
                <a:moveTo>
                  <a:pt x="338" y="843"/>
                </a:moveTo>
                <a:lnTo>
                  <a:pt x="330" y="828"/>
                </a:lnTo>
                <a:lnTo>
                  <a:pt x="319" y="814"/>
                </a:lnTo>
                <a:lnTo>
                  <a:pt x="273" y="802"/>
                </a:lnTo>
                <a:lnTo>
                  <a:pt x="260" y="750"/>
                </a:lnTo>
                <a:lnTo>
                  <a:pt x="254" y="725"/>
                </a:lnTo>
                <a:lnTo>
                  <a:pt x="264" y="708"/>
                </a:lnTo>
                <a:lnTo>
                  <a:pt x="264" y="695"/>
                </a:lnTo>
                <a:lnTo>
                  <a:pt x="250" y="677"/>
                </a:lnTo>
                <a:lnTo>
                  <a:pt x="238" y="655"/>
                </a:lnTo>
                <a:lnTo>
                  <a:pt x="236" y="622"/>
                </a:lnTo>
                <a:lnTo>
                  <a:pt x="237" y="595"/>
                </a:lnTo>
                <a:lnTo>
                  <a:pt x="232" y="587"/>
                </a:lnTo>
                <a:lnTo>
                  <a:pt x="190" y="554"/>
                </a:lnTo>
                <a:lnTo>
                  <a:pt x="152" y="528"/>
                </a:lnTo>
                <a:lnTo>
                  <a:pt x="137" y="502"/>
                </a:lnTo>
                <a:lnTo>
                  <a:pt x="92" y="481"/>
                </a:lnTo>
                <a:lnTo>
                  <a:pt x="88" y="476"/>
                </a:lnTo>
                <a:lnTo>
                  <a:pt x="88" y="464"/>
                </a:lnTo>
                <a:lnTo>
                  <a:pt x="84" y="460"/>
                </a:lnTo>
                <a:lnTo>
                  <a:pt x="46" y="455"/>
                </a:lnTo>
                <a:lnTo>
                  <a:pt x="42" y="446"/>
                </a:lnTo>
                <a:lnTo>
                  <a:pt x="25" y="436"/>
                </a:lnTo>
                <a:lnTo>
                  <a:pt x="18" y="427"/>
                </a:lnTo>
                <a:lnTo>
                  <a:pt x="18" y="377"/>
                </a:lnTo>
                <a:lnTo>
                  <a:pt x="22" y="341"/>
                </a:lnTo>
                <a:lnTo>
                  <a:pt x="21" y="326"/>
                </a:lnTo>
                <a:lnTo>
                  <a:pt x="33" y="303"/>
                </a:lnTo>
                <a:lnTo>
                  <a:pt x="18" y="278"/>
                </a:lnTo>
                <a:lnTo>
                  <a:pt x="0" y="267"/>
                </a:lnTo>
                <a:lnTo>
                  <a:pt x="7" y="241"/>
                </a:lnTo>
                <a:lnTo>
                  <a:pt x="11" y="237"/>
                </a:lnTo>
                <a:lnTo>
                  <a:pt x="13" y="216"/>
                </a:lnTo>
                <a:lnTo>
                  <a:pt x="52" y="188"/>
                </a:lnTo>
                <a:lnTo>
                  <a:pt x="61" y="182"/>
                </a:lnTo>
                <a:lnTo>
                  <a:pt x="78" y="170"/>
                </a:lnTo>
                <a:lnTo>
                  <a:pt x="73" y="70"/>
                </a:lnTo>
                <a:lnTo>
                  <a:pt x="86" y="60"/>
                </a:lnTo>
                <a:lnTo>
                  <a:pt x="89" y="47"/>
                </a:lnTo>
                <a:lnTo>
                  <a:pt x="105" y="52"/>
                </a:lnTo>
                <a:lnTo>
                  <a:pt x="121" y="56"/>
                </a:lnTo>
                <a:lnTo>
                  <a:pt x="146" y="56"/>
                </a:lnTo>
                <a:lnTo>
                  <a:pt x="182" y="32"/>
                </a:lnTo>
                <a:lnTo>
                  <a:pt x="250" y="1"/>
                </a:lnTo>
                <a:lnTo>
                  <a:pt x="260" y="0"/>
                </a:lnTo>
                <a:lnTo>
                  <a:pt x="264" y="5"/>
                </a:lnTo>
                <a:lnTo>
                  <a:pt x="264" y="21"/>
                </a:lnTo>
                <a:lnTo>
                  <a:pt x="258" y="28"/>
                </a:lnTo>
                <a:lnTo>
                  <a:pt x="258" y="37"/>
                </a:lnTo>
                <a:lnTo>
                  <a:pt x="253" y="65"/>
                </a:lnTo>
                <a:lnTo>
                  <a:pt x="276" y="52"/>
                </a:lnTo>
                <a:lnTo>
                  <a:pt x="289" y="52"/>
                </a:lnTo>
                <a:lnTo>
                  <a:pt x="307" y="70"/>
                </a:lnTo>
                <a:lnTo>
                  <a:pt x="322" y="65"/>
                </a:lnTo>
                <a:lnTo>
                  <a:pt x="326" y="76"/>
                </a:lnTo>
                <a:lnTo>
                  <a:pt x="347" y="80"/>
                </a:lnTo>
                <a:lnTo>
                  <a:pt x="355" y="84"/>
                </a:lnTo>
                <a:lnTo>
                  <a:pt x="359" y="107"/>
                </a:lnTo>
                <a:lnTo>
                  <a:pt x="375" y="110"/>
                </a:lnTo>
                <a:lnTo>
                  <a:pt x="495" y="133"/>
                </a:lnTo>
                <a:lnTo>
                  <a:pt x="515" y="133"/>
                </a:lnTo>
                <a:lnTo>
                  <a:pt x="539" y="159"/>
                </a:lnTo>
                <a:lnTo>
                  <a:pt x="557" y="159"/>
                </a:lnTo>
                <a:lnTo>
                  <a:pt x="562" y="168"/>
                </a:lnTo>
                <a:lnTo>
                  <a:pt x="567" y="159"/>
                </a:lnTo>
                <a:lnTo>
                  <a:pt x="577" y="159"/>
                </a:lnTo>
                <a:lnTo>
                  <a:pt x="606" y="168"/>
                </a:lnTo>
                <a:lnTo>
                  <a:pt x="628" y="173"/>
                </a:lnTo>
                <a:lnTo>
                  <a:pt x="635" y="181"/>
                </a:lnTo>
                <a:lnTo>
                  <a:pt x="633" y="182"/>
                </a:lnTo>
                <a:lnTo>
                  <a:pt x="630" y="189"/>
                </a:lnTo>
                <a:lnTo>
                  <a:pt x="652" y="193"/>
                </a:lnTo>
                <a:lnTo>
                  <a:pt x="669" y="208"/>
                </a:lnTo>
                <a:lnTo>
                  <a:pt x="672" y="223"/>
                </a:lnTo>
                <a:lnTo>
                  <a:pt x="669" y="271"/>
                </a:lnTo>
                <a:lnTo>
                  <a:pt x="669" y="275"/>
                </a:lnTo>
                <a:lnTo>
                  <a:pt x="698" y="268"/>
                </a:lnTo>
                <a:lnTo>
                  <a:pt x="700" y="271"/>
                </a:lnTo>
                <a:lnTo>
                  <a:pt x="698" y="286"/>
                </a:lnTo>
                <a:lnTo>
                  <a:pt x="688" y="294"/>
                </a:lnTo>
                <a:lnTo>
                  <a:pt x="695" y="313"/>
                </a:lnTo>
                <a:lnTo>
                  <a:pt x="715" y="326"/>
                </a:lnTo>
                <a:lnTo>
                  <a:pt x="714" y="327"/>
                </a:lnTo>
                <a:lnTo>
                  <a:pt x="686" y="357"/>
                </a:lnTo>
                <a:lnTo>
                  <a:pt x="668" y="393"/>
                </a:lnTo>
                <a:lnTo>
                  <a:pt x="665" y="420"/>
                </a:lnTo>
                <a:lnTo>
                  <a:pt x="664" y="429"/>
                </a:lnTo>
                <a:lnTo>
                  <a:pt x="667" y="435"/>
                </a:lnTo>
                <a:lnTo>
                  <a:pt x="686" y="424"/>
                </a:lnTo>
                <a:lnTo>
                  <a:pt x="710" y="381"/>
                </a:lnTo>
                <a:lnTo>
                  <a:pt x="735" y="361"/>
                </a:lnTo>
                <a:lnTo>
                  <a:pt x="746" y="357"/>
                </a:lnTo>
                <a:lnTo>
                  <a:pt x="749" y="344"/>
                </a:lnTo>
                <a:lnTo>
                  <a:pt x="757" y="338"/>
                </a:lnTo>
                <a:lnTo>
                  <a:pt x="763" y="326"/>
                </a:lnTo>
                <a:lnTo>
                  <a:pt x="763" y="310"/>
                </a:lnTo>
                <a:lnTo>
                  <a:pt x="763" y="303"/>
                </a:lnTo>
                <a:lnTo>
                  <a:pt x="773" y="298"/>
                </a:lnTo>
                <a:lnTo>
                  <a:pt x="777" y="288"/>
                </a:lnTo>
                <a:lnTo>
                  <a:pt x="781" y="278"/>
                </a:lnTo>
                <a:lnTo>
                  <a:pt x="789" y="278"/>
                </a:lnTo>
                <a:lnTo>
                  <a:pt x="793" y="288"/>
                </a:lnTo>
                <a:lnTo>
                  <a:pt x="790" y="307"/>
                </a:lnTo>
                <a:lnTo>
                  <a:pt x="776" y="357"/>
                </a:lnTo>
                <a:lnTo>
                  <a:pt x="763" y="370"/>
                </a:lnTo>
                <a:lnTo>
                  <a:pt x="757" y="386"/>
                </a:lnTo>
                <a:lnTo>
                  <a:pt x="757" y="397"/>
                </a:lnTo>
                <a:lnTo>
                  <a:pt x="743" y="435"/>
                </a:lnTo>
                <a:lnTo>
                  <a:pt x="743" y="468"/>
                </a:lnTo>
                <a:lnTo>
                  <a:pt x="743" y="494"/>
                </a:lnTo>
                <a:lnTo>
                  <a:pt x="722" y="511"/>
                </a:lnTo>
                <a:lnTo>
                  <a:pt x="715" y="521"/>
                </a:lnTo>
                <a:lnTo>
                  <a:pt x="723" y="548"/>
                </a:lnTo>
                <a:lnTo>
                  <a:pt x="723" y="593"/>
                </a:lnTo>
                <a:lnTo>
                  <a:pt x="715" y="607"/>
                </a:lnTo>
                <a:lnTo>
                  <a:pt x="700" y="652"/>
                </a:lnTo>
                <a:lnTo>
                  <a:pt x="711" y="725"/>
                </a:lnTo>
                <a:lnTo>
                  <a:pt x="727" y="771"/>
                </a:lnTo>
                <a:lnTo>
                  <a:pt x="723" y="780"/>
                </a:lnTo>
                <a:lnTo>
                  <a:pt x="726" y="788"/>
                </a:lnTo>
                <a:lnTo>
                  <a:pt x="725" y="796"/>
                </a:lnTo>
                <a:lnTo>
                  <a:pt x="726" y="816"/>
                </a:lnTo>
                <a:lnTo>
                  <a:pt x="338" y="84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88" name="5860351.875539.62538.25285">
            <a:extLst>
              <a:ext uri="{FF2B5EF4-FFF2-40B4-BE49-F238E27FC236}">
                <a16:creationId xmlns:a16="http://schemas.microsoft.com/office/drawing/2014/main" id="{68353269-0FA8-AB6C-F3CD-39352BC68A29}"/>
              </a:ext>
            </a:extLst>
          </p:cNvPr>
          <p:cNvSpPr>
            <a:spLocks/>
          </p:cNvSpPr>
          <p:nvPr>
            <p:custDataLst>
              <p:tags r:id="rId28"/>
            </p:custDataLst>
          </p:nvPr>
        </p:nvSpPr>
        <p:spPr bwMode="auto">
          <a:xfrm>
            <a:off x="4933982" y="1522565"/>
            <a:ext cx="374089" cy="520849"/>
          </a:xfrm>
          <a:custGeom>
            <a:avLst/>
            <a:gdLst>
              <a:gd name="T0" fmla="*/ 0 w 587"/>
              <a:gd name="T1" fmla="*/ 0 h 801"/>
              <a:gd name="T2" fmla="*/ 0 w 587"/>
              <a:gd name="T3" fmla="*/ 0 h 801"/>
              <a:gd name="T4" fmla="*/ 0 w 587"/>
              <a:gd name="T5" fmla="*/ 0 h 801"/>
              <a:gd name="T6" fmla="*/ 0 w 587"/>
              <a:gd name="T7" fmla="*/ 0 h 801"/>
              <a:gd name="T8" fmla="*/ 0 w 587"/>
              <a:gd name="T9" fmla="*/ 0 h 801"/>
              <a:gd name="T10" fmla="*/ 0 w 587"/>
              <a:gd name="T11" fmla="*/ 0 h 801"/>
              <a:gd name="T12" fmla="*/ 0 w 587"/>
              <a:gd name="T13" fmla="*/ 0 h 801"/>
              <a:gd name="T14" fmla="*/ 0 w 587"/>
              <a:gd name="T15" fmla="*/ 0 h 801"/>
              <a:gd name="T16" fmla="*/ 0 w 587"/>
              <a:gd name="T17" fmla="*/ 0 h 801"/>
              <a:gd name="T18" fmla="*/ 0 w 587"/>
              <a:gd name="T19" fmla="*/ 0 h 801"/>
              <a:gd name="T20" fmla="*/ 0 w 587"/>
              <a:gd name="T21" fmla="*/ 0 h 801"/>
              <a:gd name="T22" fmla="*/ 0 w 587"/>
              <a:gd name="T23" fmla="*/ 0 h 801"/>
              <a:gd name="T24" fmla="*/ 0 w 587"/>
              <a:gd name="T25" fmla="*/ 0 h 801"/>
              <a:gd name="T26" fmla="*/ 0 w 587"/>
              <a:gd name="T27" fmla="*/ 0 h 801"/>
              <a:gd name="T28" fmla="*/ 0 w 587"/>
              <a:gd name="T29" fmla="*/ 0 h 801"/>
              <a:gd name="T30" fmla="*/ 0 w 587"/>
              <a:gd name="T31" fmla="*/ 0 h 801"/>
              <a:gd name="T32" fmla="*/ 0 w 587"/>
              <a:gd name="T33" fmla="*/ 0 h 801"/>
              <a:gd name="T34" fmla="*/ 0 w 587"/>
              <a:gd name="T35" fmla="*/ 0 h 801"/>
              <a:gd name="T36" fmla="*/ 0 w 587"/>
              <a:gd name="T37" fmla="*/ 0 h 801"/>
              <a:gd name="T38" fmla="*/ 0 w 587"/>
              <a:gd name="T39" fmla="*/ 0 h 801"/>
              <a:gd name="T40" fmla="*/ 0 w 587"/>
              <a:gd name="T41" fmla="*/ 0 h 801"/>
              <a:gd name="T42" fmla="*/ 0 w 587"/>
              <a:gd name="T43" fmla="*/ 0 h 801"/>
              <a:gd name="T44" fmla="*/ 0 w 587"/>
              <a:gd name="T45" fmla="*/ 0 h 801"/>
              <a:gd name="T46" fmla="*/ 0 w 587"/>
              <a:gd name="T47" fmla="*/ 0 h 801"/>
              <a:gd name="T48" fmla="*/ 0 w 587"/>
              <a:gd name="T49" fmla="*/ 0 h 801"/>
              <a:gd name="T50" fmla="*/ 0 w 587"/>
              <a:gd name="T51" fmla="*/ 0 h 801"/>
              <a:gd name="T52" fmla="*/ 0 w 587"/>
              <a:gd name="T53" fmla="*/ 0 h 801"/>
              <a:gd name="T54" fmla="*/ 0 w 587"/>
              <a:gd name="T55" fmla="*/ 0 h 801"/>
              <a:gd name="T56" fmla="*/ 0 w 587"/>
              <a:gd name="T57" fmla="*/ 0 h 801"/>
              <a:gd name="T58" fmla="*/ 0 w 587"/>
              <a:gd name="T59" fmla="*/ 0 h 801"/>
              <a:gd name="T60" fmla="*/ 0 w 587"/>
              <a:gd name="T61" fmla="*/ 0 h 801"/>
              <a:gd name="T62" fmla="*/ 0 w 587"/>
              <a:gd name="T63" fmla="*/ 0 h 801"/>
              <a:gd name="T64" fmla="*/ 0 w 587"/>
              <a:gd name="T65" fmla="*/ 0 h 801"/>
              <a:gd name="T66" fmla="*/ 0 w 587"/>
              <a:gd name="T67" fmla="*/ 0 h 801"/>
              <a:gd name="T68" fmla="*/ 0 w 587"/>
              <a:gd name="T69" fmla="*/ 0 h 801"/>
              <a:gd name="T70" fmla="*/ 0 w 587"/>
              <a:gd name="T71" fmla="*/ 0 h 801"/>
              <a:gd name="T72" fmla="*/ 0 w 587"/>
              <a:gd name="T73" fmla="*/ 0 h 801"/>
              <a:gd name="T74" fmla="*/ 0 w 587"/>
              <a:gd name="T75" fmla="*/ 0 h 801"/>
              <a:gd name="T76" fmla="*/ 0 w 587"/>
              <a:gd name="T77" fmla="*/ 0 h 801"/>
              <a:gd name="T78" fmla="*/ 0 w 587"/>
              <a:gd name="T79" fmla="*/ 0 h 801"/>
              <a:gd name="T80" fmla="*/ 0 w 587"/>
              <a:gd name="T81" fmla="*/ 0 h 801"/>
              <a:gd name="T82" fmla="*/ 0 w 587"/>
              <a:gd name="T83" fmla="*/ 0 h 801"/>
              <a:gd name="T84" fmla="*/ 0 w 587"/>
              <a:gd name="T85" fmla="*/ 0 h 801"/>
              <a:gd name="T86" fmla="*/ 0 w 587"/>
              <a:gd name="T87" fmla="*/ 0 h 801"/>
              <a:gd name="T88" fmla="*/ 0 w 587"/>
              <a:gd name="T89" fmla="*/ 0 h 801"/>
              <a:gd name="T90" fmla="*/ 0 w 587"/>
              <a:gd name="T91" fmla="*/ 0 h 801"/>
              <a:gd name="T92" fmla="*/ 0 w 587"/>
              <a:gd name="T93" fmla="*/ 0 h 801"/>
              <a:gd name="T94" fmla="*/ 0 w 587"/>
              <a:gd name="T95" fmla="*/ 0 h 801"/>
              <a:gd name="T96" fmla="*/ 0 w 587"/>
              <a:gd name="T97" fmla="*/ 0 h 801"/>
              <a:gd name="T98" fmla="*/ 0 w 587"/>
              <a:gd name="T99" fmla="*/ 0 h 801"/>
              <a:gd name="T100" fmla="*/ 0 w 587"/>
              <a:gd name="T101" fmla="*/ 0 h 801"/>
              <a:gd name="T102" fmla="*/ 0 w 587"/>
              <a:gd name="T103" fmla="*/ 0 h 801"/>
              <a:gd name="T104" fmla="*/ 0 w 587"/>
              <a:gd name="T105" fmla="*/ 0 h 801"/>
              <a:gd name="T106" fmla="*/ 0 w 587"/>
              <a:gd name="T107" fmla="*/ 0 h 8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87" h="801">
                <a:moveTo>
                  <a:pt x="0" y="801"/>
                </a:moveTo>
                <a:lnTo>
                  <a:pt x="287" y="766"/>
                </a:lnTo>
                <a:lnTo>
                  <a:pt x="289" y="775"/>
                </a:lnTo>
                <a:lnTo>
                  <a:pt x="477" y="747"/>
                </a:lnTo>
                <a:lnTo>
                  <a:pt x="478" y="739"/>
                </a:lnTo>
                <a:lnTo>
                  <a:pt x="500" y="697"/>
                </a:lnTo>
                <a:lnTo>
                  <a:pt x="509" y="686"/>
                </a:lnTo>
                <a:lnTo>
                  <a:pt x="508" y="658"/>
                </a:lnTo>
                <a:lnTo>
                  <a:pt x="516" y="634"/>
                </a:lnTo>
                <a:lnTo>
                  <a:pt x="543" y="615"/>
                </a:lnTo>
                <a:lnTo>
                  <a:pt x="543" y="586"/>
                </a:lnTo>
                <a:lnTo>
                  <a:pt x="545" y="582"/>
                </a:lnTo>
                <a:lnTo>
                  <a:pt x="545" y="571"/>
                </a:lnTo>
                <a:lnTo>
                  <a:pt x="561" y="557"/>
                </a:lnTo>
                <a:lnTo>
                  <a:pt x="567" y="572"/>
                </a:lnTo>
                <a:lnTo>
                  <a:pt x="570" y="575"/>
                </a:lnTo>
                <a:lnTo>
                  <a:pt x="579" y="566"/>
                </a:lnTo>
                <a:lnTo>
                  <a:pt x="584" y="563"/>
                </a:lnTo>
                <a:lnTo>
                  <a:pt x="587" y="549"/>
                </a:lnTo>
                <a:lnTo>
                  <a:pt x="583" y="524"/>
                </a:lnTo>
                <a:lnTo>
                  <a:pt x="586" y="490"/>
                </a:lnTo>
                <a:lnTo>
                  <a:pt x="575" y="469"/>
                </a:lnTo>
                <a:lnTo>
                  <a:pt x="570" y="420"/>
                </a:lnTo>
                <a:lnTo>
                  <a:pt x="529" y="313"/>
                </a:lnTo>
                <a:lnTo>
                  <a:pt x="486" y="300"/>
                </a:lnTo>
                <a:lnTo>
                  <a:pt x="470" y="313"/>
                </a:lnTo>
                <a:lnTo>
                  <a:pt x="451" y="332"/>
                </a:lnTo>
                <a:lnTo>
                  <a:pt x="398" y="402"/>
                </a:lnTo>
                <a:lnTo>
                  <a:pt x="394" y="402"/>
                </a:lnTo>
                <a:lnTo>
                  <a:pt x="390" y="399"/>
                </a:lnTo>
                <a:lnTo>
                  <a:pt x="373" y="394"/>
                </a:lnTo>
                <a:lnTo>
                  <a:pt x="367" y="391"/>
                </a:lnTo>
                <a:lnTo>
                  <a:pt x="357" y="371"/>
                </a:lnTo>
                <a:lnTo>
                  <a:pt x="364" y="340"/>
                </a:lnTo>
                <a:lnTo>
                  <a:pt x="373" y="329"/>
                </a:lnTo>
                <a:lnTo>
                  <a:pt x="395" y="313"/>
                </a:lnTo>
                <a:lnTo>
                  <a:pt x="406" y="300"/>
                </a:lnTo>
                <a:lnTo>
                  <a:pt x="407" y="289"/>
                </a:lnTo>
                <a:lnTo>
                  <a:pt x="408" y="277"/>
                </a:lnTo>
                <a:lnTo>
                  <a:pt x="420" y="273"/>
                </a:lnTo>
                <a:lnTo>
                  <a:pt x="430" y="247"/>
                </a:lnTo>
                <a:lnTo>
                  <a:pt x="430" y="195"/>
                </a:lnTo>
                <a:lnTo>
                  <a:pt x="423" y="179"/>
                </a:lnTo>
                <a:lnTo>
                  <a:pt x="416" y="161"/>
                </a:lnTo>
                <a:lnTo>
                  <a:pt x="398" y="146"/>
                </a:lnTo>
                <a:lnTo>
                  <a:pt x="394" y="136"/>
                </a:lnTo>
                <a:lnTo>
                  <a:pt x="396" y="121"/>
                </a:lnTo>
                <a:lnTo>
                  <a:pt x="416" y="117"/>
                </a:lnTo>
                <a:lnTo>
                  <a:pt x="418" y="109"/>
                </a:lnTo>
                <a:lnTo>
                  <a:pt x="396" y="75"/>
                </a:lnTo>
                <a:lnTo>
                  <a:pt x="379" y="67"/>
                </a:lnTo>
                <a:lnTo>
                  <a:pt x="334" y="47"/>
                </a:lnTo>
                <a:lnTo>
                  <a:pt x="295" y="43"/>
                </a:lnTo>
                <a:lnTo>
                  <a:pt x="283" y="27"/>
                </a:lnTo>
                <a:lnTo>
                  <a:pt x="261" y="23"/>
                </a:lnTo>
                <a:lnTo>
                  <a:pt x="230" y="13"/>
                </a:lnTo>
                <a:lnTo>
                  <a:pt x="214" y="0"/>
                </a:lnTo>
                <a:lnTo>
                  <a:pt x="203" y="9"/>
                </a:lnTo>
                <a:lnTo>
                  <a:pt x="184" y="18"/>
                </a:lnTo>
                <a:lnTo>
                  <a:pt x="167" y="43"/>
                </a:lnTo>
                <a:lnTo>
                  <a:pt x="167" y="65"/>
                </a:lnTo>
                <a:lnTo>
                  <a:pt x="169" y="70"/>
                </a:lnTo>
                <a:lnTo>
                  <a:pt x="175" y="70"/>
                </a:lnTo>
                <a:lnTo>
                  <a:pt x="180" y="81"/>
                </a:lnTo>
                <a:lnTo>
                  <a:pt x="173" y="85"/>
                </a:lnTo>
                <a:lnTo>
                  <a:pt x="162" y="93"/>
                </a:lnTo>
                <a:lnTo>
                  <a:pt x="153" y="97"/>
                </a:lnTo>
                <a:lnTo>
                  <a:pt x="142" y="108"/>
                </a:lnTo>
                <a:lnTo>
                  <a:pt x="133" y="130"/>
                </a:lnTo>
                <a:lnTo>
                  <a:pt x="138" y="152"/>
                </a:lnTo>
                <a:lnTo>
                  <a:pt x="141" y="172"/>
                </a:lnTo>
                <a:lnTo>
                  <a:pt x="128" y="192"/>
                </a:lnTo>
                <a:lnTo>
                  <a:pt x="111" y="200"/>
                </a:lnTo>
                <a:lnTo>
                  <a:pt x="109" y="184"/>
                </a:lnTo>
                <a:lnTo>
                  <a:pt x="118" y="164"/>
                </a:lnTo>
                <a:lnTo>
                  <a:pt x="109" y="148"/>
                </a:lnTo>
                <a:lnTo>
                  <a:pt x="111" y="140"/>
                </a:lnTo>
                <a:lnTo>
                  <a:pt x="110" y="132"/>
                </a:lnTo>
                <a:lnTo>
                  <a:pt x="105" y="137"/>
                </a:lnTo>
                <a:lnTo>
                  <a:pt x="94" y="152"/>
                </a:lnTo>
                <a:lnTo>
                  <a:pt x="91" y="168"/>
                </a:lnTo>
                <a:lnTo>
                  <a:pt x="86" y="180"/>
                </a:lnTo>
                <a:lnTo>
                  <a:pt x="78" y="180"/>
                </a:lnTo>
                <a:lnTo>
                  <a:pt x="55" y="192"/>
                </a:lnTo>
                <a:lnTo>
                  <a:pt x="50" y="208"/>
                </a:lnTo>
                <a:lnTo>
                  <a:pt x="43" y="219"/>
                </a:lnTo>
                <a:lnTo>
                  <a:pt x="30" y="235"/>
                </a:lnTo>
                <a:lnTo>
                  <a:pt x="30" y="267"/>
                </a:lnTo>
                <a:lnTo>
                  <a:pt x="28" y="300"/>
                </a:lnTo>
                <a:lnTo>
                  <a:pt x="27" y="316"/>
                </a:lnTo>
                <a:lnTo>
                  <a:pt x="17" y="347"/>
                </a:lnTo>
                <a:lnTo>
                  <a:pt x="5" y="360"/>
                </a:lnTo>
                <a:lnTo>
                  <a:pt x="7" y="373"/>
                </a:lnTo>
                <a:lnTo>
                  <a:pt x="21" y="414"/>
                </a:lnTo>
                <a:lnTo>
                  <a:pt x="13" y="441"/>
                </a:lnTo>
                <a:lnTo>
                  <a:pt x="25" y="466"/>
                </a:lnTo>
                <a:lnTo>
                  <a:pt x="50" y="521"/>
                </a:lnTo>
                <a:lnTo>
                  <a:pt x="68" y="566"/>
                </a:lnTo>
                <a:lnTo>
                  <a:pt x="68" y="607"/>
                </a:lnTo>
                <a:lnTo>
                  <a:pt x="82" y="617"/>
                </a:lnTo>
                <a:lnTo>
                  <a:pt x="82" y="621"/>
                </a:lnTo>
                <a:lnTo>
                  <a:pt x="74" y="626"/>
                </a:lnTo>
                <a:lnTo>
                  <a:pt x="67" y="668"/>
                </a:lnTo>
                <a:lnTo>
                  <a:pt x="62" y="696"/>
                </a:lnTo>
                <a:lnTo>
                  <a:pt x="50" y="720"/>
                </a:lnTo>
                <a:lnTo>
                  <a:pt x="27" y="779"/>
                </a:lnTo>
                <a:lnTo>
                  <a:pt x="5" y="794"/>
                </a:lnTo>
                <a:lnTo>
                  <a:pt x="0" y="801"/>
                </a:lnTo>
                <a:close/>
              </a:path>
            </a:pathLst>
          </a:custGeom>
          <a:solidFill>
            <a:srgbClr val="00578D"/>
          </a:solidFill>
          <a:ln w="3175" cap="flat" cmpd="sng">
            <a:solidFill>
              <a:schemeClr val="bg1"/>
            </a:solidFill>
            <a:prstDash val="solid"/>
            <a:round/>
            <a:headEnd type="none" w="med" len="med"/>
            <a:tailEnd type="none" w="med" len="med"/>
          </a:ln>
        </p:spPr>
        <p:txBody>
          <a:bodyPr/>
          <a:lstStyle/>
          <a:p>
            <a:endParaRPr lang="en-GB" sz="800" dirty="0">
              <a:solidFill>
                <a:schemeClr val="bg1"/>
              </a:solidFill>
              <a:latin typeface="Franklin Gothic Book" panose="020B0503020102020204" pitchFamily="34" charset="0"/>
            </a:endParaRPr>
          </a:p>
        </p:txBody>
      </p:sp>
      <p:sp>
        <p:nvSpPr>
          <p:cNvPr id="289" name="5861338.75513.2521.7543.8755">
            <a:extLst>
              <a:ext uri="{FF2B5EF4-FFF2-40B4-BE49-F238E27FC236}">
                <a16:creationId xmlns:a16="http://schemas.microsoft.com/office/drawing/2014/main" id="{4859D6E0-B160-E26B-D01D-9E6825D23665}"/>
              </a:ext>
            </a:extLst>
          </p:cNvPr>
          <p:cNvSpPr>
            <a:spLocks/>
          </p:cNvSpPr>
          <p:nvPr>
            <p:custDataLst>
              <p:tags r:id="rId29"/>
            </p:custDataLst>
          </p:nvPr>
        </p:nvSpPr>
        <p:spPr bwMode="auto">
          <a:xfrm>
            <a:off x="4579115" y="1343430"/>
            <a:ext cx="588487" cy="296553"/>
          </a:xfrm>
          <a:custGeom>
            <a:avLst/>
            <a:gdLst>
              <a:gd name="T0" fmla="*/ 0 w 917"/>
              <a:gd name="T1" fmla="*/ 0 h 454"/>
              <a:gd name="T2" fmla="*/ 0 w 917"/>
              <a:gd name="T3" fmla="*/ 0 h 454"/>
              <a:gd name="T4" fmla="*/ 0 w 917"/>
              <a:gd name="T5" fmla="*/ 0 h 454"/>
              <a:gd name="T6" fmla="*/ 0 w 917"/>
              <a:gd name="T7" fmla="*/ 0 h 454"/>
              <a:gd name="T8" fmla="*/ 0 w 917"/>
              <a:gd name="T9" fmla="*/ 0 h 454"/>
              <a:gd name="T10" fmla="*/ 0 w 917"/>
              <a:gd name="T11" fmla="*/ 0 h 454"/>
              <a:gd name="T12" fmla="*/ 0 w 917"/>
              <a:gd name="T13" fmla="*/ 0 h 454"/>
              <a:gd name="T14" fmla="*/ 0 w 917"/>
              <a:gd name="T15" fmla="*/ 0 h 454"/>
              <a:gd name="T16" fmla="*/ 0 w 917"/>
              <a:gd name="T17" fmla="*/ 0 h 454"/>
              <a:gd name="T18" fmla="*/ 0 w 917"/>
              <a:gd name="T19" fmla="*/ 0 h 454"/>
              <a:gd name="T20" fmla="*/ 0 w 917"/>
              <a:gd name="T21" fmla="*/ 0 h 454"/>
              <a:gd name="T22" fmla="*/ 0 w 917"/>
              <a:gd name="T23" fmla="*/ 0 h 454"/>
              <a:gd name="T24" fmla="*/ 0 w 917"/>
              <a:gd name="T25" fmla="*/ 0 h 454"/>
              <a:gd name="T26" fmla="*/ 0 w 917"/>
              <a:gd name="T27" fmla="*/ 0 h 454"/>
              <a:gd name="T28" fmla="*/ 0 w 917"/>
              <a:gd name="T29" fmla="*/ 0 h 454"/>
              <a:gd name="T30" fmla="*/ 0 w 917"/>
              <a:gd name="T31" fmla="*/ 0 h 454"/>
              <a:gd name="T32" fmla="*/ 0 w 917"/>
              <a:gd name="T33" fmla="*/ 0 h 454"/>
              <a:gd name="T34" fmla="*/ 0 w 917"/>
              <a:gd name="T35" fmla="*/ 0 h 454"/>
              <a:gd name="T36" fmla="*/ 0 w 917"/>
              <a:gd name="T37" fmla="*/ 0 h 454"/>
              <a:gd name="T38" fmla="*/ 0 w 917"/>
              <a:gd name="T39" fmla="*/ 0 h 454"/>
              <a:gd name="T40" fmla="*/ 0 w 917"/>
              <a:gd name="T41" fmla="*/ 0 h 454"/>
              <a:gd name="T42" fmla="*/ 0 w 917"/>
              <a:gd name="T43" fmla="*/ 0 h 454"/>
              <a:gd name="T44" fmla="*/ 0 w 917"/>
              <a:gd name="T45" fmla="*/ 0 h 454"/>
              <a:gd name="T46" fmla="*/ 0 w 917"/>
              <a:gd name="T47" fmla="*/ 0 h 454"/>
              <a:gd name="T48" fmla="*/ 0 w 917"/>
              <a:gd name="T49" fmla="*/ 0 h 454"/>
              <a:gd name="T50" fmla="*/ 0 w 917"/>
              <a:gd name="T51" fmla="*/ 0 h 454"/>
              <a:gd name="T52" fmla="*/ 0 w 917"/>
              <a:gd name="T53" fmla="*/ 0 h 454"/>
              <a:gd name="T54" fmla="*/ 0 w 917"/>
              <a:gd name="T55" fmla="*/ 0 h 454"/>
              <a:gd name="T56" fmla="*/ 0 w 917"/>
              <a:gd name="T57" fmla="*/ 0 h 454"/>
              <a:gd name="T58" fmla="*/ 0 w 917"/>
              <a:gd name="T59" fmla="*/ 0 h 454"/>
              <a:gd name="T60" fmla="*/ 0 w 917"/>
              <a:gd name="T61" fmla="*/ 0 h 454"/>
              <a:gd name="T62" fmla="*/ 0 w 917"/>
              <a:gd name="T63" fmla="*/ 0 h 454"/>
              <a:gd name="T64" fmla="*/ 0 w 917"/>
              <a:gd name="T65" fmla="*/ 0 h 454"/>
              <a:gd name="T66" fmla="*/ 0 w 917"/>
              <a:gd name="T67" fmla="*/ 0 h 454"/>
              <a:gd name="T68" fmla="*/ 0 w 917"/>
              <a:gd name="T69" fmla="*/ 0 h 454"/>
              <a:gd name="T70" fmla="*/ 0 w 917"/>
              <a:gd name="T71" fmla="*/ 0 h 454"/>
              <a:gd name="T72" fmla="*/ 0 w 917"/>
              <a:gd name="T73" fmla="*/ 0 h 454"/>
              <a:gd name="T74" fmla="*/ 0 w 917"/>
              <a:gd name="T75" fmla="*/ 0 h 454"/>
              <a:gd name="T76" fmla="*/ 0 w 917"/>
              <a:gd name="T77" fmla="*/ 0 h 454"/>
              <a:gd name="T78" fmla="*/ 0 w 917"/>
              <a:gd name="T79" fmla="*/ 0 h 454"/>
              <a:gd name="T80" fmla="*/ 0 w 917"/>
              <a:gd name="T81" fmla="*/ 0 h 454"/>
              <a:gd name="T82" fmla="*/ 0 w 917"/>
              <a:gd name="T83" fmla="*/ 0 h 454"/>
              <a:gd name="T84" fmla="*/ 0 w 917"/>
              <a:gd name="T85" fmla="*/ 0 h 454"/>
              <a:gd name="T86" fmla="*/ 0 w 917"/>
              <a:gd name="T87" fmla="*/ 0 h 4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17" h="454">
                <a:moveTo>
                  <a:pt x="0" y="193"/>
                </a:moveTo>
                <a:lnTo>
                  <a:pt x="25" y="184"/>
                </a:lnTo>
                <a:lnTo>
                  <a:pt x="37" y="176"/>
                </a:lnTo>
                <a:lnTo>
                  <a:pt x="69" y="159"/>
                </a:lnTo>
                <a:lnTo>
                  <a:pt x="73" y="144"/>
                </a:lnTo>
                <a:lnTo>
                  <a:pt x="85" y="142"/>
                </a:lnTo>
                <a:lnTo>
                  <a:pt x="137" y="125"/>
                </a:lnTo>
                <a:lnTo>
                  <a:pt x="173" y="106"/>
                </a:lnTo>
                <a:lnTo>
                  <a:pt x="214" y="63"/>
                </a:lnTo>
                <a:lnTo>
                  <a:pt x="229" y="60"/>
                </a:lnTo>
                <a:lnTo>
                  <a:pt x="261" y="20"/>
                </a:lnTo>
                <a:lnTo>
                  <a:pt x="284" y="7"/>
                </a:lnTo>
                <a:lnTo>
                  <a:pt x="326" y="0"/>
                </a:lnTo>
                <a:lnTo>
                  <a:pt x="339" y="3"/>
                </a:lnTo>
                <a:lnTo>
                  <a:pt x="341" y="7"/>
                </a:lnTo>
                <a:lnTo>
                  <a:pt x="318" y="23"/>
                </a:lnTo>
                <a:lnTo>
                  <a:pt x="311" y="23"/>
                </a:lnTo>
                <a:lnTo>
                  <a:pt x="304" y="43"/>
                </a:lnTo>
                <a:lnTo>
                  <a:pt x="271" y="75"/>
                </a:lnTo>
                <a:lnTo>
                  <a:pt x="259" y="86"/>
                </a:lnTo>
                <a:lnTo>
                  <a:pt x="251" y="95"/>
                </a:lnTo>
                <a:lnTo>
                  <a:pt x="245" y="124"/>
                </a:lnTo>
                <a:lnTo>
                  <a:pt x="251" y="137"/>
                </a:lnTo>
                <a:lnTo>
                  <a:pt x="256" y="130"/>
                </a:lnTo>
                <a:lnTo>
                  <a:pt x="279" y="112"/>
                </a:lnTo>
                <a:lnTo>
                  <a:pt x="296" y="113"/>
                </a:lnTo>
                <a:lnTo>
                  <a:pt x="306" y="112"/>
                </a:lnTo>
                <a:lnTo>
                  <a:pt x="355" y="133"/>
                </a:lnTo>
                <a:lnTo>
                  <a:pt x="401" y="176"/>
                </a:lnTo>
                <a:lnTo>
                  <a:pt x="431" y="172"/>
                </a:lnTo>
                <a:lnTo>
                  <a:pt x="454" y="176"/>
                </a:lnTo>
                <a:lnTo>
                  <a:pt x="462" y="180"/>
                </a:lnTo>
                <a:lnTo>
                  <a:pt x="471" y="180"/>
                </a:lnTo>
                <a:lnTo>
                  <a:pt x="472" y="179"/>
                </a:lnTo>
                <a:lnTo>
                  <a:pt x="487" y="184"/>
                </a:lnTo>
                <a:lnTo>
                  <a:pt x="487" y="191"/>
                </a:lnTo>
                <a:lnTo>
                  <a:pt x="495" y="184"/>
                </a:lnTo>
                <a:lnTo>
                  <a:pt x="502" y="172"/>
                </a:lnTo>
                <a:lnTo>
                  <a:pt x="541" y="144"/>
                </a:lnTo>
                <a:lnTo>
                  <a:pt x="658" y="116"/>
                </a:lnTo>
                <a:lnTo>
                  <a:pt x="691" y="97"/>
                </a:lnTo>
                <a:lnTo>
                  <a:pt x="703" y="94"/>
                </a:lnTo>
                <a:lnTo>
                  <a:pt x="711" y="102"/>
                </a:lnTo>
                <a:lnTo>
                  <a:pt x="699" y="116"/>
                </a:lnTo>
                <a:lnTo>
                  <a:pt x="699" y="129"/>
                </a:lnTo>
                <a:lnTo>
                  <a:pt x="715" y="155"/>
                </a:lnTo>
                <a:lnTo>
                  <a:pt x="722" y="159"/>
                </a:lnTo>
                <a:lnTo>
                  <a:pt x="728" y="153"/>
                </a:lnTo>
                <a:lnTo>
                  <a:pt x="754" y="155"/>
                </a:lnTo>
                <a:lnTo>
                  <a:pt x="763" y="150"/>
                </a:lnTo>
                <a:lnTo>
                  <a:pt x="799" y="145"/>
                </a:lnTo>
                <a:lnTo>
                  <a:pt x="814" y="156"/>
                </a:lnTo>
                <a:lnTo>
                  <a:pt x="828" y="188"/>
                </a:lnTo>
                <a:lnTo>
                  <a:pt x="839" y="198"/>
                </a:lnTo>
                <a:lnTo>
                  <a:pt x="870" y="212"/>
                </a:lnTo>
                <a:lnTo>
                  <a:pt x="901" y="206"/>
                </a:lnTo>
                <a:lnTo>
                  <a:pt x="909" y="206"/>
                </a:lnTo>
                <a:lnTo>
                  <a:pt x="916" y="212"/>
                </a:lnTo>
                <a:lnTo>
                  <a:pt x="917" y="220"/>
                </a:lnTo>
                <a:lnTo>
                  <a:pt x="908" y="234"/>
                </a:lnTo>
                <a:lnTo>
                  <a:pt x="887" y="235"/>
                </a:lnTo>
                <a:lnTo>
                  <a:pt x="878" y="234"/>
                </a:lnTo>
                <a:lnTo>
                  <a:pt x="877" y="224"/>
                </a:lnTo>
                <a:lnTo>
                  <a:pt x="866" y="224"/>
                </a:lnTo>
                <a:lnTo>
                  <a:pt x="847" y="236"/>
                </a:lnTo>
                <a:lnTo>
                  <a:pt x="832" y="234"/>
                </a:lnTo>
                <a:lnTo>
                  <a:pt x="822" y="232"/>
                </a:lnTo>
                <a:lnTo>
                  <a:pt x="793" y="238"/>
                </a:lnTo>
                <a:lnTo>
                  <a:pt x="771" y="234"/>
                </a:lnTo>
                <a:lnTo>
                  <a:pt x="765" y="238"/>
                </a:lnTo>
                <a:lnTo>
                  <a:pt x="771" y="255"/>
                </a:lnTo>
                <a:lnTo>
                  <a:pt x="765" y="259"/>
                </a:lnTo>
                <a:lnTo>
                  <a:pt x="756" y="257"/>
                </a:lnTo>
                <a:lnTo>
                  <a:pt x="733" y="240"/>
                </a:lnTo>
                <a:lnTo>
                  <a:pt x="685" y="235"/>
                </a:lnTo>
                <a:lnTo>
                  <a:pt x="675" y="238"/>
                </a:lnTo>
                <a:lnTo>
                  <a:pt x="663" y="234"/>
                </a:lnTo>
                <a:lnTo>
                  <a:pt x="632" y="257"/>
                </a:lnTo>
                <a:lnTo>
                  <a:pt x="620" y="257"/>
                </a:lnTo>
                <a:lnTo>
                  <a:pt x="607" y="267"/>
                </a:lnTo>
                <a:lnTo>
                  <a:pt x="603" y="273"/>
                </a:lnTo>
                <a:lnTo>
                  <a:pt x="595" y="275"/>
                </a:lnTo>
                <a:lnTo>
                  <a:pt x="578" y="271"/>
                </a:lnTo>
                <a:lnTo>
                  <a:pt x="556" y="275"/>
                </a:lnTo>
                <a:lnTo>
                  <a:pt x="556" y="296"/>
                </a:lnTo>
                <a:lnTo>
                  <a:pt x="550" y="301"/>
                </a:lnTo>
                <a:lnTo>
                  <a:pt x="509" y="339"/>
                </a:lnTo>
                <a:lnTo>
                  <a:pt x="499" y="336"/>
                </a:lnTo>
                <a:lnTo>
                  <a:pt x="495" y="332"/>
                </a:lnTo>
                <a:lnTo>
                  <a:pt x="513" y="304"/>
                </a:lnTo>
                <a:lnTo>
                  <a:pt x="513" y="296"/>
                </a:lnTo>
                <a:lnTo>
                  <a:pt x="488" y="296"/>
                </a:lnTo>
                <a:lnTo>
                  <a:pt x="478" y="317"/>
                </a:lnTo>
                <a:lnTo>
                  <a:pt x="471" y="325"/>
                </a:lnTo>
                <a:lnTo>
                  <a:pt x="462" y="316"/>
                </a:lnTo>
                <a:lnTo>
                  <a:pt x="459" y="296"/>
                </a:lnTo>
                <a:lnTo>
                  <a:pt x="456" y="298"/>
                </a:lnTo>
                <a:lnTo>
                  <a:pt x="454" y="324"/>
                </a:lnTo>
                <a:lnTo>
                  <a:pt x="435" y="349"/>
                </a:lnTo>
                <a:lnTo>
                  <a:pt x="427" y="377"/>
                </a:lnTo>
                <a:lnTo>
                  <a:pt x="421" y="394"/>
                </a:lnTo>
                <a:lnTo>
                  <a:pt x="400" y="426"/>
                </a:lnTo>
                <a:lnTo>
                  <a:pt x="400" y="447"/>
                </a:lnTo>
                <a:lnTo>
                  <a:pt x="393" y="454"/>
                </a:lnTo>
                <a:lnTo>
                  <a:pt x="373" y="441"/>
                </a:lnTo>
                <a:lnTo>
                  <a:pt x="366" y="422"/>
                </a:lnTo>
                <a:lnTo>
                  <a:pt x="376" y="414"/>
                </a:lnTo>
                <a:lnTo>
                  <a:pt x="378" y="399"/>
                </a:lnTo>
                <a:lnTo>
                  <a:pt x="376" y="396"/>
                </a:lnTo>
                <a:lnTo>
                  <a:pt x="347" y="403"/>
                </a:lnTo>
                <a:lnTo>
                  <a:pt x="347" y="399"/>
                </a:lnTo>
                <a:lnTo>
                  <a:pt x="350" y="351"/>
                </a:lnTo>
                <a:lnTo>
                  <a:pt x="347" y="336"/>
                </a:lnTo>
                <a:lnTo>
                  <a:pt x="330" y="321"/>
                </a:lnTo>
                <a:lnTo>
                  <a:pt x="308" y="317"/>
                </a:lnTo>
                <a:lnTo>
                  <a:pt x="311" y="310"/>
                </a:lnTo>
                <a:lnTo>
                  <a:pt x="313" y="309"/>
                </a:lnTo>
                <a:lnTo>
                  <a:pt x="306" y="301"/>
                </a:lnTo>
                <a:lnTo>
                  <a:pt x="284" y="296"/>
                </a:lnTo>
                <a:lnTo>
                  <a:pt x="255" y="287"/>
                </a:lnTo>
                <a:lnTo>
                  <a:pt x="245" y="287"/>
                </a:lnTo>
                <a:lnTo>
                  <a:pt x="240" y="296"/>
                </a:lnTo>
                <a:lnTo>
                  <a:pt x="235" y="287"/>
                </a:lnTo>
                <a:lnTo>
                  <a:pt x="217" y="287"/>
                </a:lnTo>
                <a:lnTo>
                  <a:pt x="193" y="261"/>
                </a:lnTo>
                <a:lnTo>
                  <a:pt x="173" y="261"/>
                </a:lnTo>
                <a:lnTo>
                  <a:pt x="53" y="238"/>
                </a:lnTo>
                <a:lnTo>
                  <a:pt x="37" y="235"/>
                </a:lnTo>
                <a:lnTo>
                  <a:pt x="33" y="212"/>
                </a:lnTo>
                <a:lnTo>
                  <a:pt x="25" y="208"/>
                </a:lnTo>
                <a:lnTo>
                  <a:pt x="4" y="204"/>
                </a:lnTo>
                <a:lnTo>
                  <a:pt x="0" y="19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0" name="5862383.875509.12550.87528.6255">
            <a:extLst>
              <a:ext uri="{FF2B5EF4-FFF2-40B4-BE49-F238E27FC236}">
                <a16:creationId xmlns:a16="http://schemas.microsoft.com/office/drawing/2014/main" id="{E1A53712-919E-6D0D-8BB4-F494CAFF9C87}"/>
              </a:ext>
            </a:extLst>
          </p:cNvPr>
          <p:cNvSpPr>
            <a:spLocks/>
          </p:cNvSpPr>
          <p:nvPr>
            <p:custDataLst>
              <p:tags r:id="rId30"/>
            </p:custDataLst>
          </p:nvPr>
        </p:nvSpPr>
        <p:spPr bwMode="auto">
          <a:xfrm>
            <a:off x="4524406" y="1957610"/>
            <a:ext cx="382961" cy="690953"/>
          </a:xfrm>
          <a:custGeom>
            <a:avLst/>
            <a:gdLst>
              <a:gd name="T0" fmla="*/ 0 w 601"/>
              <a:gd name="T1" fmla="*/ 0 h 1065"/>
              <a:gd name="T2" fmla="*/ 0 w 601"/>
              <a:gd name="T3" fmla="*/ 0 h 1065"/>
              <a:gd name="T4" fmla="*/ 0 w 601"/>
              <a:gd name="T5" fmla="*/ 0 h 1065"/>
              <a:gd name="T6" fmla="*/ 0 w 601"/>
              <a:gd name="T7" fmla="*/ 0 h 1065"/>
              <a:gd name="T8" fmla="*/ 0 w 601"/>
              <a:gd name="T9" fmla="*/ 0 h 1065"/>
              <a:gd name="T10" fmla="*/ 0 w 601"/>
              <a:gd name="T11" fmla="*/ 0 h 1065"/>
              <a:gd name="T12" fmla="*/ 0 w 601"/>
              <a:gd name="T13" fmla="*/ 0 h 1065"/>
              <a:gd name="T14" fmla="*/ 0 w 601"/>
              <a:gd name="T15" fmla="*/ 0 h 1065"/>
              <a:gd name="T16" fmla="*/ 0 w 601"/>
              <a:gd name="T17" fmla="*/ 0 h 1065"/>
              <a:gd name="T18" fmla="*/ 0 w 601"/>
              <a:gd name="T19" fmla="*/ 0 h 1065"/>
              <a:gd name="T20" fmla="*/ 0 w 601"/>
              <a:gd name="T21" fmla="*/ 0 h 1065"/>
              <a:gd name="T22" fmla="*/ 0 w 601"/>
              <a:gd name="T23" fmla="*/ 0 h 1065"/>
              <a:gd name="T24" fmla="*/ 0 w 601"/>
              <a:gd name="T25" fmla="*/ 0 h 1065"/>
              <a:gd name="T26" fmla="*/ 0 w 601"/>
              <a:gd name="T27" fmla="*/ 0 h 1065"/>
              <a:gd name="T28" fmla="*/ 0 w 601"/>
              <a:gd name="T29" fmla="*/ 0 h 1065"/>
              <a:gd name="T30" fmla="*/ 0 w 601"/>
              <a:gd name="T31" fmla="*/ 0 h 1065"/>
              <a:gd name="T32" fmla="*/ 0 w 601"/>
              <a:gd name="T33" fmla="*/ 0 h 1065"/>
              <a:gd name="T34" fmla="*/ 0 w 601"/>
              <a:gd name="T35" fmla="*/ 0 h 1065"/>
              <a:gd name="T36" fmla="*/ 0 w 601"/>
              <a:gd name="T37" fmla="*/ 0 h 1065"/>
              <a:gd name="T38" fmla="*/ 0 w 601"/>
              <a:gd name="T39" fmla="*/ 0 h 1065"/>
              <a:gd name="T40" fmla="*/ 0 w 601"/>
              <a:gd name="T41" fmla="*/ 0 h 1065"/>
              <a:gd name="T42" fmla="*/ 0 w 601"/>
              <a:gd name="T43" fmla="*/ 0 h 1065"/>
              <a:gd name="T44" fmla="*/ 0 w 601"/>
              <a:gd name="T45" fmla="*/ 0 h 1065"/>
              <a:gd name="T46" fmla="*/ 0 w 601"/>
              <a:gd name="T47" fmla="*/ 0 h 1065"/>
              <a:gd name="T48" fmla="*/ 0 w 601"/>
              <a:gd name="T49" fmla="*/ 0 h 1065"/>
              <a:gd name="T50" fmla="*/ 0 w 601"/>
              <a:gd name="T51" fmla="*/ 0 h 1065"/>
              <a:gd name="T52" fmla="*/ 0 w 601"/>
              <a:gd name="T53" fmla="*/ 0 h 1065"/>
              <a:gd name="T54" fmla="*/ 0 w 601"/>
              <a:gd name="T55" fmla="*/ 0 h 1065"/>
              <a:gd name="T56" fmla="*/ 0 w 601"/>
              <a:gd name="T57" fmla="*/ 0 h 1065"/>
              <a:gd name="T58" fmla="*/ 0 w 601"/>
              <a:gd name="T59" fmla="*/ 0 h 1065"/>
              <a:gd name="T60" fmla="*/ 0 w 601"/>
              <a:gd name="T61" fmla="*/ 0 h 1065"/>
              <a:gd name="T62" fmla="*/ 0 w 601"/>
              <a:gd name="T63" fmla="*/ 0 h 1065"/>
              <a:gd name="T64" fmla="*/ 0 w 601"/>
              <a:gd name="T65" fmla="*/ 0 h 1065"/>
              <a:gd name="T66" fmla="*/ 0 w 601"/>
              <a:gd name="T67" fmla="*/ 0 h 1065"/>
              <a:gd name="T68" fmla="*/ 0 w 601"/>
              <a:gd name="T69" fmla="*/ 0 h 1065"/>
              <a:gd name="T70" fmla="*/ 0 w 601"/>
              <a:gd name="T71" fmla="*/ 0 h 1065"/>
              <a:gd name="T72" fmla="*/ 0 w 601"/>
              <a:gd name="T73" fmla="*/ 0 h 1065"/>
              <a:gd name="T74" fmla="*/ 0 w 601"/>
              <a:gd name="T75" fmla="*/ 0 h 1065"/>
              <a:gd name="T76" fmla="*/ 0 w 601"/>
              <a:gd name="T77" fmla="*/ 0 h 1065"/>
              <a:gd name="T78" fmla="*/ 0 w 601"/>
              <a:gd name="T79" fmla="*/ 0 h 1065"/>
              <a:gd name="T80" fmla="*/ 0 w 601"/>
              <a:gd name="T81" fmla="*/ 0 h 1065"/>
              <a:gd name="T82" fmla="*/ 0 w 601"/>
              <a:gd name="T83" fmla="*/ 0 h 1065"/>
              <a:gd name="T84" fmla="*/ 0 w 601"/>
              <a:gd name="T85" fmla="*/ 0 h 1065"/>
              <a:gd name="T86" fmla="*/ 0 w 601"/>
              <a:gd name="T87" fmla="*/ 0 h 1065"/>
              <a:gd name="T88" fmla="*/ 0 w 601"/>
              <a:gd name="T89" fmla="*/ 0 h 1065"/>
              <a:gd name="T90" fmla="*/ 0 w 601"/>
              <a:gd name="T91" fmla="*/ 0 h 1065"/>
              <a:gd name="T92" fmla="*/ 0 w 601"/>
              <a:gd name="T93" fmla="*/ 0 h 1065"/>
              <a:gd name="T94" fmla="*/ 0 w 601"/>
              <a:gd name="T95" fmla="*/ 0 h 10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1" h="1065">
                <a:moveTo>
                  <a:pt x="492" y="0"/>
                </a:moveTo>
                <a:lnTo>
                  <a:pt x="104" y="27"/>
                </a:lnTo>
                <a:lnTo>
                  <a:pt x="108" y="37"/>
                </a:lnTo>
                <a:lnTo>
                  <a:pt x="140" y="54"/>
                </a:lnTo>
                <a:lnTo>
                  <a:pt x="143" y="73"/>
                </a:lnTo>
                <a:lnTo>
                  <a:pt x="171" y="90"/>
                </a:lnTo>
                <a:lnTo>
                  <a:pt x="178" y="124"/>
                </a:lnTo>
                <a:lnTo>
                  <a:pt x="175" y="137"/>
                </a:lnTo>
                <a:lnTo>
                  <a:pt x="169" y="159"/>
                </a:lnTo>
                <a:lnTo>
                  <a:pt x="157" y="170"/>
                </a:lnTo>
                <a:lnTo>
                  <a:pt x="157" y="183"/>
                </a:lnTo>
                <a:lnTo>
                  <a:pt x="131" y="213"/>
                </a:lnTo>
                <a:lnTo>
                  <a:pt x="108" y="221"/>
                </a:lnTo>
                <a:lnTo>
                  <a:pt x="102" y="225"/>
                </a:lnTo>
                <a:lnTo>
                  <a:pt x="73" y="225"/>
                </a:lnTo>
                <a:lnTo>
                  <a:pt x="59" y="238"/>
                </a:lnTo>
                <a:lnTo>
                  <a:pt x="47" y="253"/>
                </a:lnTo>
                <a:lnTo>
                  <a:pt x="49" y="270"/>
                </a:lnTo>
                <a:lnTo>
                  <a:pt x="67" y="288"/>
                </a:lnTo>
                <a:lnTo>
                  <a:pt x="73" y="301"/>
                </a:lnTo>
                <a:lnTo>
                  <a:pt x="67" y="329"/>
                </a:lnTo>
                <a:lnTo>
                  <a:pt x="45" y="378"/>
                </a:lnTo>
                <a:lnTo>
                  <a:pt x="24" y="392"/>
                </a:lnTo>
                <a:lnTo>
                  <a:pt x="19" y="405"/>
                </a:lnTo>
                <a:lnTo>
                  <a:pt x="20" y="423"/>
                </a:lnTo>
                <a:lnTo>
                  <a:pt x="4" y="437"/>
                </a:lnTo>
                <a:lnTo>
                  <a:pt x="4" y="445"/>
                </a:lnTo>
                <a:lnTo>
                  <a:pt x="0" y="465"/>
                </a:lnTo>
                <a:lnTo>
                  <a:pt x="3" y="501"/>
                </a:lnTo>
                <a:lnTo>
                  <a:pt x="16" y="534"/>
                </a:lnTo>
                <a:lnTo>
                  <a:pt x="19" y="548"/>
                </a:lnTo>
                <a:lnTo>
                  <a:pt x="63" y="595"/>
                </a:lnTo>
                <a:lnTo>
                  <a:pt x="104" y="630"/>
                </a:lnTo>
                <a:lnTo>
                  <a:pt x="116" y="645"/>
                </a:lnTo>
                <a:lnTo>
                  <a:pt x="143" y="709"/>
                </a:lnTo>
                <a:lnTo>
                  <a:pt x="148" y="715"/>
                </a:lnTo>
                <a:lnTo>
                  <a:pt x="161" y="703"/>
                </a:lnTo>
                <a:lnTo>
                  <a:pt x="173" y="699"/>
                </a:lnTo>
                <a:lnTo>
                  <a:pt x="210" y="714"/>
                </a:lnTo>
                <a:lnTo>
                  <a:pt x="215" y="730"/>
                </a:lnTo>
                <a:lnTo>
                  <a:pt x="207" y="751"/>
                </a:lnTo>
                <a:lnTo>
                  <a:pt x="211" y="778"/>
                </a:lnTo>
                <a:lnTo>
                  <a:pt x="186" y="810"/>
                </a:lnTo>
                <a:lnTo>
                  <a:pt x="180" y="822"/>
                </a:lnTo>
                <a:lnTo>
                  <a:pt x="190" y="845"/>
                </a:lnTo>
                <a:lnTo>
                  <a:pt x="214" y="865"/>
                </a:lnTo>
                <a:lnTo>
                  <a:pt x="255" y="893"/>
                </a:lnTo>
                <a:lnTo>
                  <a:pt x="278" y="900"/>
                </a:lnTo>
                <a:lnTo>
                  <a:pt x="319" y="936"/>
                </a:lnTo>
                <a:lnTo>
                  <a:pt x="327" y="971"/>
                </a:lnTo>
                <a:lnTo>
                  <a:pt x="339" y="986"/>
                </a:lnTo>
                <a:lnTo>
                  <a:pt x="339" y="996"/>
                </a:lnTo>
                <a:lnTo>
                  <a:pt x="328" y="1006"/>
                </a:lnTo>
                <a:lnTo>
                  <a:pt x="328" y="1018"/>
                </a:lnTo>
                <a:lnTo>
                  <a:pt x="356" y="1065"/>
                </a:lnTo>
                <a:lnTo>
                  <a:pt x="364" y="1064"/>
                </a:lnTo>
                <a:lnTo>
                  <a:pt x="366" y="1057"/>
                </a:lnTo>
                <a:lnTo>
                  <a:pt x="372" y="1057"/>
                </a:lnTo>
                <a:lnTo>
                  <a:pt x="375" y="1059"/>
                </a:lnTo>
                <a:lnTo>
                  <a:pt x="390" y="1025"/>
                </a:lnTo>
                <a:lnTo>
                  <a:pt x="407" y="1020"/>
                </a:lnTo>
                <a:lnTo>
                  <a:pt x="433" y="1021"/>
                </a:lnTo>
                <a:lnTo>
                  <a:pt x="449" y="1029"/>
                </a:lnTo>
                <a:lnTo>
                  <a:pt x="466" y="1044"/>
                </a:lnTo>
                <a:lnTo>
                  <a:pt x="489" y="1036"/>
                </a:lnTo>
                <a:lnTo>
                  <a:pt x="477" y="997"/>
                </a:lnTo>
                <a:lnTo>
                  <a:pt x="477" y="978"/>
                </a:lnTo>
                <a:lnTo>
                  <a:pt x="489" y="966"/>
                </a:lnTo>
                <a:lnTo>
                  <a:pt x="539" y="954"/>
                </a:lnTo>
                <a:lnTo>
                  <a:pt x="542" y="950"/>
                </a:lnTo>
                <a:lnTo>
                  <a:pt x="523" y="935"/>
                </a:lnTo>
                <a:lnTo>
                  <a:pt x="523" y="928"/>
                </a:lnTo>
                <a:lnTo>
                  <a:pt x="529" y="923"/>
                </a:lnTo>
                <a:lnTo>
                  <a:pt x="535" y="910"/>
                </a:lnTo>
                <a:lnTo>
                  <a:pt x="542" y="900"/>
                </a:lnTo>
                <a:lnTo>
                  <a:pt x="539" y="895"/>
                </a:lnTo>
                <a:lnTo>
                  <a:pt x="538" y="888"/>
                </a:lnTo>
                <a:lnTo>
                  <a:pt x="538" y="883"/>
                </a:lnTo>
                <a:lnTo>
                  <a:pt x="543" y="849"/>
                </a:lnTo>
                <a:lnTo>
                  <a:pt x="543" y="818"/>
                </a:lnTo>
                <a:lnTo>
                  <a:pt x="563" y="799"/>
                </a:lnTo>
                <a:lnTo>
                  <a:pt x="576" y="767"/>
                </a:lnTo>
                <a:lnTo>
                  <a:pt x="579" y="756"/>
                </a:lnTo>
                <a:lnTo>
                  <a:pt x="601" y="715"/>
                </a:lnTo>
                <a:lnTo>
                  <a:pt x="597" y="677"/>
                </a:lnTo>
                <a:lnTo>
                  <a:pt x="576" y="644"/>
                </a:lnTo>
                <a:lnTo>
                  <a:pt x="583" y="618"/>
                </a:lnTo>
                <a:lnTo>
                  <a:pt x="579" y="601"/>
                </a:lnTo>
                <a:lnTo>
                  <a:pt x="587" y="595"/>
                </a:lnTo>
                <a:lnTo>
                  <a:pt x="550" y="143"/>
                </a:lnTo>
                <a:lnTo>
                  <a:pt x="543" y="137"/>
                </a:lnTo>
                <a:lnTo>
                  <a:pt x="539" y="127"/>
                </a:lnTo>
                <a:lnTo>
                  <a:pt x="524" y="86"/>
                </a:lnTo>
                <a:lnTo>
                  <a:pt x="519" y="73"/>
                </a:lnTo>
                <a:lnTo>
                  <a:pt x="511" y="59"/>
                </a:lnTo>
                <a:lnTo>
                  <a:pt x="492" y="33"/>
                </a:lnTo>
                <a:lnTo>
                  <a:pt x="492"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1" name="5863452.375512.37544.12525.255">
            <a:extLst>
              <a:ext uri="{FF2B5EF4-FFF2-40B4-BE49-F238E27FC236}">
                <a16:creationId xmlns:a16="http://schemas.microsoft.com/office/drawing/2014/main" id="{2BED4092-70ED-73CD-5C78-47976EA8CF4F}"/>
              </a:ext>
            </a:extLst>
          </p:cNvPr>
          <p:cNvSpPr>
            <a:spLocks/>
          </p:cNvSpPr>
          <p:nvPr>
            <p:custDataLst>
              <p:tags r:id="rId31"/>
            </p:custDataLst>
          </p:nvPr>
        </p:nvSpPr>
        <p:spPr bwMode="auto">
          <a:xfrm>
            <a:off x="4567286" y="2889417"/>
            <a:ext cx="338602" cy="600633"/>
          </a:xfrm>
          <a:custGeom>
            <a:avLst/>
            <a:gdLst>
              <a:gd name="T0" fmla="*/ 0 w 530"/>
              <a:gd name="T1" fmla="*/ 0 h 924"/>
              <a:gd name="T2" fmla="*/ 0 w 530"/>
              <a:gd name="T3" fmla="*/ 0 h 924"/>
              <a:gd name="T4" fmla="*/ 0 w 530"/>
              <a:gd name="T5" fmla="*/ 0 h 924"/>
              <a:gd name="T6" fmla="*/ 0 w 530"/>
              <a:gd name="T7" fmla="*/ 0 h 924"/>
              <a:gd name="T8" fmla="*/ 0 w 530"/>
              <a:gd name="T9" fmla="*/ 0 h 924"/>
              <a:gd name="T10" fmla="*/ 0 w 530"/>
              <a:gd name="T11" fmla="*/ 0 h 924"/>
              <a:gd name="T12" fmla="*/ 0 w 530"/>
              <a:gd name="T13" fmla="*/ 0 h 924"/>
              <a:gd name="T14" fmla="*/ 0 w 530"/>
              <a:gd name="T15" fmla="*/ 0 h 924"/>
              <a:gd name="T16" fmla="*/ 0 w 530"/>
              <a:gd name="T17" fmla="*/ 0 h 924"/>
              <a:gd name="T18" fmla="*/ 0 w 530"/>
              <a:gd name="T19" fmla="*/ 0 h 924"/>
              <a:gd name="T20" fmla="*/ 0 w 530"/>
              <a:gd name="T21" fmla="*/ 0 h 924"/>
              <a:gd name="T22" fmla="*/ 0 w 530"/>
              <a:gd name="T23" fmla="*/ 0 h 924"/>
              <a:gd name="T24" fmla="*/ 0 w 530"/>
              <a:gd name="T25" fmla="*/ 0 h 924"/>
              <a:gd name="T26" fmla="*/ 0 w 530"/>
              <a:gd name="T27" fmla="*/ 0 h 924"/>
              <a:gd name="T28" fmla="*/ 0 w 530"/>
              <a:gd name="T29" fmla="*/ 0 h 924"/>
              <a:gd name="T30" fmla="*/ 0 w 530"/>
              <a:gd name="T31" fmla="*/ 0 h 924"/>
              <a:gd name="T32" fmla="*/ 0 w 530"/>
              <a:gd name="T33" fmla="*/ 0 h 924"/>
              <a:gd name="T34" fmla="*/ 0 w 530"/>
              <a:gd name="T35" fmla="*/ 0 h 924"/>
              <a:gd name="T36" fmla="*/ 0 w 530"/>
              <a:gd name="T37" fmla="*/ 0 h 924"/>
              <a:gd name="T38" fmla="*/ 0 w 530"/>
              <a:gd name="T39" fmla="*/ 0 h 924"/>
              <a:gd name="T40" fmla="*/ 0 w 530"/>
              <a:gd name="T41" fmla="*/ 0 h 924"/>
              <a:gd name="T42" fmla="*/ 0 w 530"/>
              <a:gd name="T43" fmla="*/ 0 h 924"/>
              <a:gd name="T44" fmla="*/ 0 w 530"/>
              <a:gd name="T45" fmla="*/ 0 h 924"/>
              <a:gd name="T46" fmla="*/ 0 w 530"/>
              <a:gd name="T47" fmla="*/ 0 h 924"/>
              <a:gd name="T48" fmla="*/ 0 w 530"/>
              <a:gd name="T49" fmla="*/ 0 h 924"/>
              <a:gd name="T50" fmla="*/ 0 w 530"/>
              <a:gd name="T51" fmla="*/ 0 h 924"/>
              <a:gd name="T52" fmla="*/ 0 w 530"/>
              <a:gd name="T53" fmla="*/ 0 h 924"/>
              <a:gd name="T54" fmla="*/ 0 w 530"/>
              <a:gd name="T55" fmla="*/ 0 h 924"/>
              <a:gd name="T56" fmla="*/ 0 w 530"/>
              <a:gd name="T57" fmla="*/ 0 h 924"/>
              <a:gd name="T58" fmla="*/ 0 w 530"/>
              <a:gd name="T59" fmla="*/ 0 h 924"/>
              <a:gd name="T60" fmla="*/ 0 w 530"/>
              <a:gd name="T61" fmla="*/ 0 h 924"/>
              <a:gd name="T62" fmla="*/ 0 w 530"/>
              <a:gd name="T63" fmla="*/ 0 h 924"/>
              <a:gd name="T64" fmla="*/ 0 w 530"/>
              <a:gd name="T65" fmla="*/ 0 h 924"/>
              <a:gd name="T66" fmla="*/ 0 w 530"/>
              <a:gd name="T67" fmla="*/ 0 h 924"/>
              <a:gd name="T68" fmla="*/ 0 w 530"/>
              <a:gd name="T69" fmla="*/ 0 h 924"/>
              <a:gd name="T70" fmla="*/ 0 w 530"/>
              <a:gd name="T71" fmla="*/ 0 h 924"/>
              <a:gd name="T72" fmla="*/ 0 w 530"/>
              <a:gd name="T73" fmla="*/ 0 h 924"/>
              <a:gd name="T74" fmla="*/ 0 w 530"/>
              <a:gd name="T75" fmla="*/ 0 h 924"/>
              <a:gd name="T76" fmla="*/ 0 w 530"/>
              <a:gd name="T77" fmla="*/ 0 h 924"/>
              <a:gd name="T78" fmla="*/ 0 w 530"/>
              <a:gd name="T79" fmla="*/ 0 h 924"/>
              <a:gd name="T80" fmla="*/ 0 w 530"/>
              <a:gd name="T81" fmla="*/ 0 h 924"/>
              <a:gd name="T82" fmla="*/ 0 w 530"/>
              <a:gd name="T83" fmla="*/ 0 h 924"/>
              <a:gd name="T84" fmla="*/ 0 w 530"/>
              <a:gd name="T85" fmla="*/ 0 h 924"/>
              <a:gd name="T86" fmla="*/ 0 w 530"/>
              <a:gd name="T87" fmla="*/ 0 h 924"/>
              <a:gd name="T88" fmla="*/ 0 w 530"/>
              <a:gd name="T89" fmla="*/ 0 h 924"/>
              <a:gd name="T90" fmla="*/ 0 w 530"/>
              <a:gd name="T91" fmla="*/ 0 h 924"/>
              <a:gd name="T92" fmla="*/ 0 w 530"/>
              <a:gd name="T93" fmla="*/ 0 h 924"/>
              <a:gd name="T94" fmla="*/ 0 w 530"/>
              <a:gd name="T95" fmla="*/ 0 h 924"/>
              <a:gd name="T96" fmla="*/ 0 w 530"/>
              <a:gd name="T97" fmla="*/ 0 h 924"/>
              <a:gd name="T98" fmla="*/ 0 w 530"/>
              <a:gd name="T99" fmla="*/ 0 h 924"/>
              <a:gd name="T100" fmla="*/ 0 w 530"/>
              <a:gd name="T101" fmla="*/ 0 h 924"/>
              <a:gd name="T102" fmla="*/ 0 w 530"/>
              <a:gd name="T103" fmla="*/ 0 h 924"/>
              <a:gd name="T104" fmla="*/ 0 w 530"/>
              <a:gd name="T105" fmla="*/ 0 h 9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0" h="924">
                <a:moveTo>
                  <a:pt x="490" y="0"/>
                </a:moveTo>
                <a:lnTo>
                  <a:pt x="169" y="20"/>
                </a:lnTo>
                <a:lnTo>
                  <a:pt x="169" y="35"/>
                </a:lnTo>
                <a:lnTo>
                  <a:pt x="141" y="59"/>
                </a:lnTo>
                <a:lnTo>
                  <a:pt x="133" y="88"/>
                </a:lnTo>
                <a:lnTo>
                  <a:pt x="134" y="119"/>
                </a:lnTo>
                <a:lnTo>
                  <a:pt x="131" y="133"/>
                </a:lnTo>
                <a:lnTo>
                  <a:pt x="102" y="152"/>
                </a:lnTo>
                <a:lnTo>
                  <a:pt x="82" y="182"/>
                </a:lnTo>
                <a:lnTo>
                  <a:pt x="74" y="188"/>
                </a:lnTo>
                <a:lnTo>
                  <a:pt x="74" y="212"/>
                </a:lnTo>
                <a:lnTo>
                  <a:pt x="56" y="228"/>
                </a:lnTo>
                <a:lnTo>
                  <a:pt x="56" y="248"/>
                </a:lnTo>
                <a:lnTo>
                  <a:pt x="51" y="271"/>
                </a:lnTo>
                <a:lnTo>
                  <a:pt x="35" y="295"/>
                </a:lnTo>
                <a:lnTo>
                  <a:pt x="41" y="325"/>
                </a:lnTo>
                <a:lnTo>
                  <a:pt x="53" y="337"/>
                </a:lnTo>
                <a:lnTo>
                  <a:pt x="55" y="358"/>
                </a:lnTo>
                <a:lnTo>
                  <a:pt x="63" y="366"/>
                </a:lnTo>
                <a:lnTo>
                  <a:pt x="63" y="373"/>
                </a:lnTo>
                <a:lnTo>
                  <a:pt x="52" y="377"/>
                </a:lnTo>
                <a:lnTo>
                  <a:pt x="51" y="399"/>
                </a:lnTo>
                <a:lnTo>
                  <a:pt x="51" y="409"/>
                </a:lnTo>
                <a:lnTo>
                  <a:pt x="51" y="420"/>
                </a:lnTo>
                <a:lnTo>
                  <a:pt x="74" y="458"/>
                </a:lnTo>
                <a:lnTo>
                  <a:pt x="74" y="497"/>
                </a:lnTo>
                <a:lnTo>
                  <a:pt x="83" y="518"/>
                </a:lnTo>
                <a:lnTo>
                  <a:pt x="92" y="532"/>
                </a:lnTo>
                <a:lnTo>
                  <a:pt x="94" y="548"/>
                </a:lnTo>
                <a:lnTo>
                  <a:pt x="74" y="557"/>
                </a:lnTo>
                <a:lnTo>
                  <a:pt x="72" y="561"/>
                </a:lnTo>
                <a:lnTo>
                  <a:pt x="56" y="602"/>
                </a:lnTo>
                <a:lnTo>
                  <a:pt x="29" y="650"/>
                </a:lnTo>
                <a:lnTo>
                  <a:pt x="4" y="729"/>
                </a:lnTo>
                <a:lnTo>
                  <a:pt x="0" y="786"/>
                </a:lnTo>
                <a:lnTo>
                  <a:pt x="298" y="773"/>
                </a:lnTo>
                <a:lnTo>
                  <a:pt x="303" y="784"/>
                </a:lnTo>
                <a:lnTo>
                  <a:pt x="297" y="814"/>
                </a:lnTo>
                <a:lnTo>
                  <a:pt x="297" y="857"/>
                </a:lnTo>
                <a:lnTo>
                  <a:pt x="330" y="889"/>
                </a:lnTo>
                <a:lnTo>
                  <a:pt x="338" y="923"/>
                </a:lnTo>
                <a:lnTo>
                  <a:pt x="361" y="924"/>
                </a:lnTo>
                <a:lnTo>
                  <a:pt x="385" y="898"/>
                </a:lnTo>
                <a:lnTo>
                  <a:pt x="460" y="876"/>
                </a:lnTo>
                <a:lnTo>
                  <a:pt x="478" y="885"/>
                </a:lnTo>
                <a:lnTo>
                  <a:pt x="505" y="876"/>
                </a:lnTo>
                <a:lnTo>
                  <a:pt x="507" y="884"/>
                </a:lnTo>
                <a:lnTo>
                  <a:pt x="525" y="888"/>
                </a:lnTo>
                <a:lnTo>
                  <a:pt x="530" y="885"/>
                </a:lnTo>
                <a:lnTo>
                  <a:pt x="494" y="596"/>
                </a:lnTo>
                <a:lnTo>
                  <a:pt x="491" y="572"/>
                </a:lnTo>
                <a:lnTo>
                  <a:pt x="506" y="17"/>
                </a:lnTo>
                <a:lnTo>
                  <a:pt x="490"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2" name="5864450.625535.7544.12527.8755">
            <a:extLst>
              <a:ext uri="{FF2B5EF4-FFF2-40B4-BE49-F238E27FC236}">
                <a16:creationId xmlns:a16="http://schemas.microsoft.com/office/drawing/2014/main" id="{3506991E-14D4-50B7-A7B5-374D6E5EAE9D}"/>
              </a:ext>
            </a:extLst>
          </p:cNvPr>
          <p:cNvSpPr>
            <a:spLocks/>
          </p:cNvSpPr>
          <p:nvPr>
            <p:custDataLst>
              <p:tags r:id="rId32"/>
            </p:custDataLst>
          </p:nvPr>
        </p:nvSpPr>
        <p:spPr bwMode="auto">
          <a:xfrm>
            <a:off x="4880752" y="2865332"/>
            <a:ext cx="374089" cy="600633"/>
          </a:xfrm>
          <a:custGeom>
            <a:avLst/>
            <a:gdLst>
              <a:gd name="T0" fmla="*/ 0 w 582"/>
              <a:gd name="T1" fmla="*/ 0 h 924"/>
              <a:gd name="T2" fmla="*/ 0 w 582"/>
              <a:gd name="T3" fmla="*/ 0 h 924"/>
              <a:gd name="T4" fmla="*/ 0 w 582"/>
              <a:gd name="T5" fmla="*/ 0 h 924"/>
              <a:gd name="T6" fmla="*/ 0 w 582"/>
              <a:gd name="T7" fmla="*/ 0 h 924"/>
              <a:gd name="T8" fmla="*/ 0 w 582"/>
              <a:gd name="T9" fmla="*/ 0 h 924"/>
              <a:gd name="T10" fmla="*/ 0 w 582"/>
              <a:gd name="T11" fmla="*/ 0 h 924"/>
              <a:gd name="T12" fmla="*/ 0 w 582"/>
              <a:gd name="T13" fmla="*/ 0 h 924"/>
              <a:gd name="T14" fmla="*/ 0 w 582"/>
              <a:gd name="T15" fmla="*/ 0 h 924"/>
              <a:gd name="T16" fmla="*/ 0 w 582"/>
              <a:gd name="T17" fmla="*/ 0 h 924"/>
              <a:gd name="T18" fmla="*/ 0 w 582"/>
              <a:gd name="T19" fmla="*/ 0 h 924"/>
              <a:gd name="T20" fmla="*/ 0 w 582"/>
              <a:gd name="T21" fmla="*/ 0 h 924"/>
              <a:gd name="T22" fmla="*/ 0 w 582"/>
              <a:gd name="T23" fmla="*/ 0 h 924"/>
              <a:gd name="T24" fmla="*/ 0 w 582"/>
              <a:gd name="T25" fmla="*/ 0 h 924"/>
              <a:gd name="T26" fmla="*/ 0 w 582"/>
              <a:gd name="T27" fmla="*/ 0 h 924"/>
              <a:gd name="T28" fmla="*/ 0 w 582"/>
              <a:gd name="T29" fmla="*/ 0 h 924"/>
              <a:gd name="T30" fmla="*/ 0 w 582"/>
              <a:gd name="T31" fmla="*/ 0 h 924"/>
              <a:gd name="T32" fmla="*/ 0 w 582"/>
              <a:gd name="T33" fmla="*/ 0 h 924"/>
              <a:gd name="T34" fmla="*/ 0 w 582"/>
              <a:gd name="T35" fmla="*/ 0 h 924"/>
              <a:gd name="T36" fmla="*/ 0 w 582"/>
              <a:gd name="T37" fmla="*/ 0 h 924"/>
              <a:gd name="T38" fmla="*/ 0 w 582"/>
              <a:gd name="T39" fmla="*/ 0 h 924"/>
              <a:gd name="T40" fmla="*/ 0 w 582"/>
              <a:gd name="T41" fmla="*/ 0 h 924"/>
              <a:gd name="T42" fmla="*/ 0 w 582"/>
              <a:gd name="T43" fmla="*/ 0 h 924"/>
              <a:gd name="T44" fmla="*/ 0 w 582"/>
              <a:gd name="T45" fmla="*/ 0 h 924"/>
              <a:gd name="T46" fmla="*/ 0 w 582"/>
              <a:gd name="T47" fmla="*/ 0 h 924"/>
              <a:gd name="T48" fmla="*/ 0 w 582"/>
              <a:gd name="T49" fmla="*/ 0 h 924"/>
              <a:gd name="T50" fmla="*/ 0 w 582"/>
              <a:gd name="T51" fmla="*/ 0 h 924"/>
              <a:gd name="T52" fmla="*/ 0 w 582"/>
              <a:gd name="T53" fmla="*/ 0 h 924"/>
              <a:gd name="T54" fmla="*/ 0 w 582"/>
              <a:gd name="T55" fmla="*/ 0 h 924"/>
              <a:gd name="T56" fmla="*/ 0 w 582"/>
              <a:gd name="T57" fmla="*/ 0 h 924"/>
              <a:gd name="T58" fmla="*/ 0 w 582"/>
              <a:gd name="T59" fmla="*/ 0 h 924"/>
              <a:gd name="T60" fmla="*/ 0 w 582"/>
              <a:gd name="T61" fmla="*/ 0 h 924"/>
              <a:gd name="T62" fmla="*/ 0 w 582"/>
              <a:gd name="T63" fmla="*/ 0 h 924"/>
              <a:gd name="T64" fmla="*/ 0 w 582"/>
              <a:gd name="T65" fmla="*/ 0 h 924"/>
              <a:gd name="T66" fmla="*/ 0 w 582"/>
              <a:gd name="T67" fmla="*/ 0 h 924"/>
              <a:gd name="T68" fmla="*/ 0 w 582"/>
              <a:gd name="T69" fmla="*/ 0 h 924"/>
              <a:gd name="T70" fmla="*/ 0 w 582"/>
              <a:gd name="T71" fmla="*/ 0 h 924"/>
              <a:gd name="T72" fmla="*/ 0 w 582"/>
              <a:gd name="T73" fmla="*/ 0 h 924"/>
              <a:gd name="T74" fmla="*/ 0 w 582"/>
              <a:gd name="T75" fmla="*/ 0 h 924"/>
              <a:gd name="T76" fmla="*/ 0 w 582"/>
              <a:gd name="T77" fmla="*/ 0 h 924"/>
              <a:gd name="T78" fmla="*/ 0 w 582"/>
              <a:gd name="T79" fmla="*/ 0 h 924"/>
              <a:gd name="T80" fmla="*/ 0 w 582"/>
              <a:gd name="T81" fmla="*/ 0 h 924"/>
              <a:gd name="T82" fmla="*/ 0 w 582"/>
              <a:gd name="T83" fmla="*/ 0 h 924"/>
              <a:gd name="T84" fmla="*/ 0 w 582"/>
              <a:gd name="T85" fmla="*/ 0 h 924"/>
              <a:gd name="T86" fmla="*/ 0 w 582"/>
              <a:gd name="T87" fmla="*/ 0 h 924"/>
              <a:gd name="T88" fmla="*/ 0 w 582"/>
              <a:gd name="T89" fmla="*/ 0 h 924"/>
              <a:gd name="T90" fmla="*/ 0 w 582"/>
              <a:gd name="T91" fmla="*/ 0 h 924"/>
              <a:gd name="T92" fmla="*/ 0 w 582"/>
              <a:gd name="T93" fmla="*/ 0 h 924"/>
              <a:gd name="T94" fmla="*/ 0 w 582"/>
              <a:gd name="T95" fmla="*/ 0 h 924"/>
              <a:gd name="T96" fmla="*/ 0 w 582"/>
              <a:gd name="T97" fmla="*/ 0 h 924"/>
              <a:gd name="T98" fmla="*/ 0 w 582"/>
              <a:gd name="T99" fmla="*/ 0 h 924"/>
              <a:gd name="T100" fmla="*/ 0 w 582"/>
              <a:gd name="T101" fmla="*/ 0 h 924"/>
              <a:gd name="T102" fmla="*/ 0 w 582"/>
              <a:gd name="T103" fmla="*/ 0 h 924"/>
              <a:gd name="T104" fmla="*/ 0 w 582"/>
              <a:gd name="T105" fmla="*/ 0 h 9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2" h="924">
                <a:moveTo>
                  <a:pt x="0" y="36"/>
                </a:moveTo>
                <a:lnTo>
                  <a:pt x="16" y="53"/>
                </a:lnTo>
                <a:lnTo>
                  <a:pt x="1" y="608"/>
                </a:lnTo>
                <a:lnTo>
                  <a:pt x="4" y="632"/>
                </a:lnTo>
                <a:lnTo>
                  <a:pt x="40" y="921"/>
                </a:lnTo>
                <a:lnTo>
                  <a:pt x="50" y="912"/>
                </a:lnTo>
                <a:lnTo>
                  <a:pt x="60" y="908"/>
                </a:lnTo>
                <a:lnTo>
                  <a:pt x="85" y="918"/>
                </a:lnTo>
                <a:lnTo>
                  <a:pt x="89" y="903"/>
                </a:lnTo>
                <a:lnTo>
                  <a:pt x="94" y="860"/>
                </a:lnTo>
                <a:lnTo>
                  <a:pt x="106" y="831"/>
                </a:lnTo>
                <a:lnTo>
                  <a:pt x="120" y="860"/>
                </a:lnTo>
                <a:lnTo>
                  <a:pt x="117" y="873"/>
                </a:lnTo>
                <a:lnTo>
                  <a:pt x="124" y="898"/>
                </a:lnTo>
                <a:lnTo>
                  <a:pt x="145" y="924"/>
                </a:lnTo>
                <a:lnTo>
                  <a:pt x="164" y="924"/>
                </a:lnTo>
                <a:lnTo>
                  <a:pt x="173" y="924"/>
                </a:lnTo>
                <a:lnTo>
                  <a:pt x="193" y="902"/>
                </a:lnTo>
                <a:lnTo>
                  <a:pt x="200" y="899"/>
                </a:lnTo>
                <a:lnTo>
                  <a:pt x="207" y="891"/>
                </a:lnTo>
                <a:lnTo>
                  <a:pt x="207" y="883"/>
                </a:lnTo>
                <a:lnTo>
                  <a:pt x="204" y="881"/>
                </a:lnTo>
                <a:lnTo>
                  <a:pt x="195" y="878"/>
                </a:lnTo>
                <a:lnTo>
                  <a:pt x="195" y="873"/>
                </a:lnTo>
                <a:lnTo>
                  <a:pt x="204" y="854"/>
                </a:lnTo>
                <a:lnTo>
                  <a:pt x="202" y="847"/>
                </a:lnTo>
                <a:lnTo>
                  <a:pt x="187" y="838"/>
                </a:lnTo>
                <a:lnTo>
                  <a:pt x="184" y="838"/>
                </a:lnTo>
                <a:lnTo>
                  <a:pt x="173" y="827"/>
                </a:lnTo>
                <a:lnTo>
                  <a:pt x="165" y="812"/>
                </a:lnTo>
                <a:lnTo>
                  <a:pt x="164" y="801"/>
                </a:lnTo>
                <a:lnTo>
                  <a:pt x="167" y="797"/>
                </a:lnTo>
                <a:lnTo>
                  <a:pt x="167" y="795"/>
                </a:lnTo>
                <a:lnTo>
                  <a:pt x="167" y="784"/>
                </a:lnTo>
                <a:lnTo>
                  <a:pt x="582" y="740"/>
                </a:lnTo>
                <a:lnTo>
                  <a:pt x="580" y="726"/>
                </a:lnTo>
                <a:lnTo>
                  <a:pt x="560" y="701"/>
                </a:lnTo>
                <a:lnTo>
                  <a:pt x="564" y="652"/>
                </a:lnTo>
                <a:lnTo>
                  <a:pt x="543" y="608"/>
                </a:lnTo>
                <a:lnTo>
                  <a:pt x="541" y="574"/>
                </a:lnTo>
                <a:lnTo>
                  <a:pt x="556" y="554"/>
                </a:lnTo>
                <a:lnTo>
                  <a:pt x="556" y="529"/>
                </a:lnTo>
                <a:lnTo>
                  <a:pt x="568" y="509"/>
                </a:lnTo>
                <a:lnTo>
                  <a:pt x="572" y="499"/>
                </a:lnTo>
                <a:lnTo>
                  <a:pt x="557" y="484"/>
                </a:lnTo>
                <a:lnTo>
                  <a:pt x="560" y="471"/>
                </a:lnTo>
                <a:lnTo>
                  <a:pt x="552" y="454"/>
                </a:lnTo>
                <a:lnTo>
                  <a:pt x="537" y="449"/>
                </a:lnTo>
                <a:lnTo>
                  <a:pt x="533" y="436"/>
                </a:lnTo>
                <a:lnTo>
                  <a:pt x="520" y="405"/>
                </a:lnTo>
                <a:lnTo>
                  <a:pt x="512" y="394"/>
                </a:lnTo>
                <a:lnTo>
                  <a:pt x="400" y="0"/>
                </a:lnTo>
                <a:lnTo>
                  <a:pt x="0" y="36"/>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3" name="5865448.25554.87540.62539.3755">
            <a:extLst>
              <a:ext uri="{FF2B5EF4-FFF2-40B4-BE49-F238E27FC236}">
                <a16:creationId xmlns:a16="http://schemas.microsoft.com/office/drawing/2014/main" id="{00FFEE3D-CEEE-7FDF-82D6-AEDB6B30124B}"/>
              </a:ext>
            </a:extLst>
          </p:cNvPr>
          <p:cNvSpPr>
            <a:spLocks/>
          </p:cNvSpPr>
          <p:nvPr>
            <p:custDataLst>
              <p:tags r:id="rId33"/>
            </p:custDataLst>
          </p:nvPr>
        </p:nvSpPr>
        <p:spPr bwMode="auto">
          <a:xfrm>
            <a:off x="5136552" y="2833720"/>
            <a:ext cx="527864" cy="552461"/>
          </a:xfrm>
          <a:custGeom>
            <a:avLst/>
            <a:gdLst>
              <a:gd name="T0" fmla="*/ 0 w 824"/>
              <a:gd name="T1" fmla="*/ 0 h 850"/>
              <a:gd name="T2" fmla="*/ 0 w 824"/>
              <a:gd name="T3" fmla="*/ 0 h 850"/>
              <a:gd name="T4" fmla="*/ 0 w 824"/>
              <a:gd name="T5" fmla="*/ 0 h 850"/>
              <a:gd name="T6" fmla="*/ 0 w 824"/>
              <a:gd name="T7" fmla="*/ 0 h 850"/>
              <a:gd name="T8" fmla="*/ 0 w 824"/>
              <a:gd name="T9" fmla="*/ 0 h 850"/>
              <a:gd name="T10" fmla="*/ 0 w 824"/>
              <a:gd name="T11" fmla="*/ 0 h 850"/>
              <a:gd name="T12" fmla="*/ 0 w 824"/>
              <a:gd name="T13" fmla="*/ 0 h 850"/>
              <a:gd name="T14" fmla="*/ 0 w 824"/>
              <a:gd name="T15" fmla="*/ 0 h 850"/>
              <a:gd name="T16" fmla="*/ 0 w 824"/>
              <a:gd name="T17" fmla="*/ 0 h 850"/>
              <a:gd name="T18" fmla="*/ 0 w 824"/>
              <a:gd name="T19" fmla="*/ 0 h 850"/>
              <a:gd name="T20" fmla="*/ 0 w 824"/>
              <a:gd name="T21" fmla="*/ 0 h 850"/>
              <a:gd name="T22" fmla="*/ 0 w 824"/>
              <a:gd name="T23" fmla="*/ 0 h 850"/>
              <a:gd name="T24" fmla="*/ 0 w 824"/>
              <a:gd name="T25" fmla="*/ 0 h 850"/>
              <a:gd name="T26" fmla="*/ 0 w 824"/>
              <a:gd name="T27" fmla="*/ 0 h 850"/>
              <a:gd name="T28" fmla="*/ 0 w 824"/>
              <a:gd name="T29" fmla="*/ 0 h 850"/>
              <a:gd name="T30" fmla="*/ 0 w 824"/>
              <a:gd name="T31" fmla="*/ 0 h 850"/>
              <a:gd name="T32" fmla="*/ 0 w 824"/>
              <a:gd name="T33" fmla="*/ 0 h 850"/>
              <a:gd name="T34" fmla="*/ 0 w 824"/>
              <a:gd name="T35" fmla="*/ 0 h 850"/>
              <a:gd name="T36" fmla="*/ 0 w 824"/>
              <a:gd name="T37" fmla="*/ 0 h 850"/>
              <a:gd name="T38" fmla="*/ 0 w 824"/>
              <a:gd name="T39" fmla="*/ 0 h 850"/>
              <a:gd name="T40" fmla="*/ 0 w 824"/>
              <a:gd name="T41" fmla="*/ 0 h 850"/>
              <a:gd name="T42" fmla="*/ 0 w 824"/>
              <a:gd name="T43" fmla="*/ 0 h 850"/>
              <a:gd name="T44" fmla="*/ 0 w 824"/>
              <a:gd name="T45" fmla="*/ 0 h 850"/>
              <a:gd name="T46" fmla="*/ 0 w 824"/>
              <a:gd name="T47" fmla="*/ 0 h 850"/>
              <a:gd name="T48" fmla="*/ 0 w 824"/>
              <a:gd name="T49" fmla="*/ 0 h 850"/>
              <a:gd name="T50" fmla="*/ 0 w 824"/>
              <a:gd name="T51" fmla="*/ 0 h 850"/>
              <a:gd name="T52" fmla="*/ 0 w 824"/>
              <a:gd name="T53" fmla="*/ 0 h 850"/>
              <a:gd name="T54" fmla="*/ 0 w 824"/>
              <a:gd name="T55" fmla="*/ 0 h 850"/>
              <a:gd name="T56" fmla="*/ 0 w 824"/>
              <a:gd name="T57" fmla="*/ 0 h 850"/>
              <a:gd name="T58" fmla="*/ 0 w 824"/>
              <a:gd name="T59" fmla="*/ 0 h 850"/>
              <a:gd name="T60" fmla="*/ 0 w 824"/>
              <a:gd name="T61" fmla="*/ 0 h 850"/>
              <a:gd name="T62" fmla="*/ 0 w 824"/>
              <a:gd name="T63" fmla="*/ 0 h 850"/>
              <a:gd name="T64" fmla="*/ 0 w 824"/>
              <a:gd name="T65" fmla="*/ 0 h 850"/>
              <a:gd name="T66" fmla="*/ 0 w 824"/>
              <a:gd name="T67" fmla="*/ 0 h 850"/>
              <a:gd name="T68" fmla="*/ 0 w 824"/>
              <a:gd name="T69" fmla="*/ 0 h 850"/>
              <a:gd name="T70" fmla="*/ 0 w 824"/>
              <a:gd name="T71" fmla="*/ 0 h 850"/>
              <a:gd name="T72" fmla="*/ 0 w 824"/>
              <a:gd name="T73" fmla="*/ 0 h 850"/>
              <a:gd name="T74" fmla="*/ 0 w 824"/>
              <a:gd name="T75" fmla="*/ 0 h 850"/>
              <a:gd name="T76" fmla="*/ 0 w 824"/>
              <a:gd name="T77" fmla="*/ 0 h 850"/>
              <a:gd name="T78" fmla="*/ 0 w 824"/>
              <a:gd name="T79" fmla="*/ 0 h 850"/>
              <a:gd name="T80" fmla="*/ 0 w 824"/>
              <a:gd name="T81" fmla="*/ 0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24" h="850">
                <a:moveTo>
                  <a:pt x="0" y="50"/>
                </a:moveTo>
                <a:lnTo>
                  <a:pt x="112" y="444"/>
                </a:lnTo>
                <a:lnTo>
                  <a:pt x="120" y="455"/>
                </a:lnTo>
                <a:lnTo>
                  <a:pt x="133" y="486"/>
                </a:lnTo>
                <a:lnTo>
                  <a:pt x="137" y="499"/>
                </a:lnTo>
                <a:lnTo>
                  <a:pt x="152" y="504"/>
                </a:lnTo>
                <a:lnTo>
                  <a:pt x="160" y="521"/>
                </a:lnTo>
                <a:lnTo>
                  <a:pt x="157" y="534"/>
                </a:lnTo>
                <a:lnTo>
                  <a:pt x="172" y="549"/>
                </a:lnTo>
                <a:lnTo>
                  <a:pt x="168" y="559"/>
                </a:lnTo>
                <a:lnTo>
                  <a:pt x="156" y="579"/>
                </a:lnTo>
                <a:lnTo>
                  <a:pt x="156" y="604"/>
                </a:lnTo>
                <a:lnTo>
                  <a:pt x="141" y="624"/>
                </a:lnTo>
                <a:lnTo>
                  <a:pt x="143" y="658"/>
                </a:lnTo>
                <a:lnTo>
                  <a:pt x="164" y="702"/>
                </a:lnTo>
                <a:lnTo>
                  <a:pt x="160" y="751"/>
                </a:lnTo>
                <a:lnTo>
                  <a:pt x="180" y="776"/>
                </a:lnTo>
                <a:lnTo>
                  <a:pt x="182" y="790"/>
                </a:lnTo>
                <a:lnTo>
                  <a:pt x="182" y="796"/>
                </a:lnTo>
                <a:lnTo>
                  <a:pt x="199" y="815"/>
                </a:lnTo>
                <a:lnTo>
                  <a:pt x="198" y="827"/>
                </a:lnTo>
                <a:lnTo>
                  <a:pt x="211" y="846"/>
                </a:lnTo>
                <a:lnTo>
                  <a:pt x="638" y="815"/>
                </a:lnTo>
                <a:lnTo>
                  <a:pt x="649" y="837"/>
                </a:lnTo>
                <a:lnTo>
                  <a:pt x="656" y="847"/>
                </a:lnTo>
                <a:lnTo>
                  <a:pt x="677" y="850"/>
                </a:lnTo>
                <a:lnTo>
                  <a:pt x="680" y="827"/>
                </a:lnTo>
                <a:lnTo>
                  <a:pt x="668" y="784"/>
                </a:lnTo>
                <a:lnTo>
                  <a:pt x="669" y="768"/>
                </a:lnTo>
                <a:lnTo>
                  <a:pt x="673" y="763"/>
                </a:lnTo>
                <a:lnTo>
                  <a:pt x="689" y="753"/>
                </a:lnTo>
                <a:lnTo>
                  <a:pt x="718" y="767"/>
                </a:lnTo>
                <a:lnTo>
                  <a:pt x="749" y="768"/>
                </a:lnTo>
                <a:lnTo>
                  <a:pt x="759" y="763"/>
                </a:lnTo>
                <a:lnTo>
                  <a:pt x="754" y="735"/>
                </a:lnTo>
                <a:lnTo>
                  <a:pt x="751" y="718"/>
                </a:lnTo>
                <a:lnTo>
                  <a:pt x="751" y="698"/>
                </a:lnTo>
                <a:lnTo>
                  <a:pt x="754" y="677"/>
                </a:lnTo>
                <a:lnTo>
                  <a:pt x="777" y="619"/>
                </a:lnTo>
                <a:lnTo>
                  <a:pt x="778" y="585"/>
                </a:lnTo>
                <a:lnTo>
                  <a:pt x="789" y="559"/>
                </a:lnTo>
                <a:lnTo>
                  <a:pt x="804" y="533"/>
                </a:lnTo>
                <a:lnTo>
                  <a:pt x="814" y="522"/>
                </a:lnTo>
                <a:lnTo>
                  <a:pt x="822" y="518"/>
                </a:lnTo>
                <a:lnTo>
                  <a:pt x="824" y="505"/>
                </a:lnTo>
                <a:lnTo>
                  <a:pt x="812" y="504"/>
                </a:lnTo>
                <a:lnTo>
                  <a:pt x="812" y="501"/>
                </a:lnTo>
                <a:lnTo>
                  <a:pt x="806" y="501"/>
                </a:lnTo>
                <a:lnTo>
                  <a:pt x="783" y="501"/>
                </a:lnTo>
                <a:lnTo>
                  <a:pt x="778" y="497"/>
                </a:lnTo>
                <a:lnTo>
                  <a:pt x="775" y="486"/>
                </a:lnTo>
                <a:lnTo>
                  <a:pt x="761" y="444"/>
                </a:lnTo>
                <a:lnTo>
                  <a:pt x="747" y="419"/>
                </a:lnTo>
                <a:lnTo>
                  <a:pt x="722" y="411"/>
                </a:lnTo>
                <a:lnTo>
                  <a:pt x="710" y="371"/>
                </a:lnTo>
                <a:lnTo>
                  <a:pt x="695" y="353"/>
                </a:lnTo>
                <a:lnTo>
                  <a:pt x="689" y="334"/>
                </a:lnTo>
                <a:lnTo>
                  <a:pt x="672" y="330"/>
                </a:lnTo>
                <a:lnTo>
                  <a:pt x="646" y="318"/>
                </a:lnTo>
                <a:lnTo>
                  <a:pt x="630" y="297"/>
                </a:lnTo>
                <a:lnTo>
                  <a:pt x="612" y="287"/>
                </a:lnTo>
                <a:lnTo>
                  <a:pt x="610" y="275"/>
                </a:lnTo>
                <a:lnTo>
                  <a:pt x="598" y="255"/>
                </a:lnTo>
                <a:lnTo>
                  <a:pt x="594" y="248"/>
                </a:lnTo>
                <a:lnTo>
                  <a:pt x="570" y="240"/>
                </a:lnTo>
                <a:lnTo>
                  <a:pt x="519" y="195"/>
                </a:lnTo>
                <a:lnTo>
                  <a:pt x="501" y="191"/>
                </a:lnTo>
                <a:lnTo>
                  <a:pt x="492" y="174"/>
                </a:lnTo>
                <a:lnTo>
                  <a:pt x="474" y="156"/>
                </a:lnTo>
                <a:lnTo>
                  <a:pt x="458" y="126"/>
                </a:lnTo>
                <a:lnTo>
                  <a:pt x="442" y="109"/>
                </a:lnTo>
                <a:lnTo>
                  <a:pt x="440" y="99"/>
                </a:lnTo>
                <a:lnTo>
                  <a:pt x="405" y="90"/>
                </a:lnTo>
                <a:lnTo>
                  <a:pt x="363" y="75"/>
                </a:lnTo>
                <a:lnTo>
                  <a:pt x="352" y="59"/>
                </a:lnTo>
                <a:lnTo>
                  <a:pt x="364" y="29"/>
                </a:lnTo>
                <a:lnTo>
                  <a:pt x="378" y="21"/>
                </a:lnTo>
                <a:lnTo>
                  <a:pt x="384" y="9"/>
                </a:lnTo>
                <a:lnTo>
                  <a:pt x="384" y="3"/>
                </a:lnTo>
                <a:lnTo>
                  <a:pt x="384" y="0"/>
                </a:lnTo>
                <a:lnTo>
                  <a:pt x="157" y="32"/>
                </a:lnTo>
                <a:lnTo>
                  <a:pt x="0" y="5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4" name="5866432.625520.37520.7559.255">
            <a:extLst>
              <a:ext uri="{FF2B5EF4-FFF2-40B4-BE49-F238E27FC236}">
                <a16:creationId xmlns:a16="http://schemas.microsoft.com/office/drawing/2014/main" id="{1FAD3A8E-D1AE-ED67-6AEC-CC9E85BA478D}"/>
              </a:ext>
            </a:extLst>
          </p:cNvPr>
          <p:cNvSpPr>
            <a:spLocks/>
          </p:cNvSpPr>
          <p:nvPr>
            <p:custDataLst>
              <p:tags r:id="rId34"/>
            </p:custDataLst>
          </p:nvPr>
        </p:nvSpPr>
        <p:spPr bwMode="auto">
          <a:xfrm>
            <a:off x="4675225" y="2621466"/>
            <a:ext cx="794015" cy="281499"/>
          </a:xfrm>
          <a:custGeom>
            <a:avLst/>
            <a:gdLst>
              <a:gd name="T0" fmla="*/ 0 w 1240"/>
              <a:gd name="T1" fmla="*/ 0 h 434"/>
              <a:gd name="T2" fmla="*/ 0 w 1240"/>
              <a:gd name="T3" fmla="*/ 0 h 434"/>
              <a:gd name="T4" fmla="*/ 0 w 1240"/>
              <a:gd name="T5" fmla="*/ 0 h 434"/>
              <a:gd name="T6" fmla="*/ 0 w 1240"/>
              <a:gd name="T7" fmla="*/ 0 h 434"/>
              <a:gd name="T8" fmla="*/ 0 w 1240"/>
              <a:gd name="T9" fmla="*/ 0 h 434"/>
              <a:gd name="T10" fmla="*/ 0 w 1240"/>
              <a:gd name="T11" fmla="*/ 0 h 434"/>
              <a:gd name="T12" fmla="*/ 0 w 1240"/>
              <a:gd name="T13" fmla="*/ 0 h 434"/>
              <a:gd name="T14" fmla="*/ 0 w 1240"/>
              <a:gd name="T15" fmla="*/ 0 h 434"/>
              <a:gd name="T16" fmla="*/ 0 w 1240"/>
              <a:gd name="T17" fmla="*/ 0 h 434"/>
              <a:gd name="T18" fmla="*/ 0 w 1240"/>
              <a:gd name="T19" fmla="*/ 0 h 434"/>
              <a:gd name="T20" fmla="*/ 0 w 1240"/>
              <a:gd name="T21" fmla="*/ 0 h 434"/>
              <a:gd name="T22" fmla="*/ 0 w 1240"/>
              <a:gd name="T23" fmla="*/ 0 h 434"/>
              <a:gd name="T24" fmla="*/ 0 w 1240"/>
              <a:gd name="T25" fmla="*/ 0 h 434"/>
              <a:gd name="T26" fmla="*/ 0 w 1240"/>
              <a:gd name="T27" fmla="*/ 0 h 434"/>
              <a:gd name="T28" fmla="*/ 0 w 1240"/>
              <a:gd name="T29" fmla="*/ 0 h 434"/>
              <a:gd name="T30" fmla="*/ 0 w 1240"/>
              <a:gd name="T31" fmla="*/ 0 h 434"/>
              <a:gd name="T32" fmla="*/ 0 w 1240"/>
              <a:gd name="T33" fmla="*/ 0 h 434"/>
              <a:gd name="T34" fmla="*/ 0 w 1240"/>
              <a:gd name="T35" fmla="*/ 0 h 434"/>
              <a:gd name="T36" fmla="*/ 0 w 1240"/>
              <a:gd name="T37" fmla="*/ 0 h 434"/>
              <a:gd name="T38" fmla="*/ 0 w 1240"/>
              <a:gd name="T39" fmla="*/ 0 h 434"/>
              <a:gd name="T40" fmla="*/ 0 w 1240"/>
              <a:gd name="T41" fmla="*/ 0 h 434"/>
              <a:gd name="T42" fmla="*/ 0 w 1240"/>
              <a:gd name="T43" fmla="*/ 0 h 434"/>
              <a:gd name="T44" fmla="*/ 0 w 1240"/>
              <a:gd name="T45" fmla="*/ 0 h 434"/>
              <a:gd name="T46" fmla="*/ 0 w 1240"/>
              <a:gd name="T47" fmla="*/ 0 h 434"/>
              <a:gd name="T48" fmla="*/ 0 w 1240"/>
              <a:gd name="T49" fmla="*/ 0 h 434"/>
              <a:gd name="T50" fmla="*/ 0 w 1240"/>
              <a:gd name="T51" fmla="*/ 0 h 434"/>
              <a:gd name="T52" fmla="*/ 0 w 1240"/>
              <a:gd name="T53" fmla="*/ 0 h 434"/>
              <a:gd name="T54" fmla="*/ 0 w 1240"/>
              <a:gd name="T55" fmla="*/ 0 h 434"/>
              <a:gd name="T56" fmla="*/ 0 w 1240"/>
              <a:gd name="T57" fmla="*/ 0 h 434"/>
              <a:gd name="T58" fmla="*/ 0 w 1240"/>
              <a:gd name="T59" fmla="*/ 0 h 434"/>
              <a:gd name="T60" fmla="*/ 0 w 1240"/>
              <a:gd name="T61" fmla="*/ 0 h 434"/>
              <a:gd name="T62" fmla="*/ 0 w 1240"/>
              <a:gd name="T63" fmla="*/ 0 h 434"/>
              <a:gd name="T64" fmla="*/ 0 w 1240"/>
              <a:gd name="T65" fmla="*/ 0 h 434"/>
              <a:gd name="T66" fmla="*/ 0 w 1240"/>
              <a:gd name="T67" fmla="*/ 0 h 434"/>
              <a:gd name="T68" fmla="*/ 0 w 1240"/>
              <a:gd name="T69" fmla="*/ 0 h 434"/>
              <a:gd name="T70" fmla="*/ 0 w 1240"/>
              <a:gd name="T71" fmla="*/ 0 h 434"/>
              <a:gd name="T72" fmla="*/ 0 w 1240"/>
              <a:gd name="T73" fmla="*/ 0 h 434"/>
              <a:gd name="T74" fmla="*/ 0 w 1240"/>
              <a:gd name="T75" fmla="*/ 0 h 434"/>
              <a:gd name="T76" fmla="*/ 0 w 1240"/>
              <a:gd name="T77" fmla="*/ 0 h 434"/>
              <a:gd name="T78" fmla="*/ 0 w 1240"/>
              <a:gd name="T79" fmla="*/ 0 h 434"/>
              <a:gd name="T80" fmla="*/ 0 w 1240"/>
              <a:gd name="T81" fmla="*/ 0 h 434"/>
              <a:gd name="T82" fmla="*/ 0 w 1240"/>
              <a:gd name="T83" fmla="*/ 0 h 434"/>
              <a:gd name="T84" fmla="*/ 0 w 1240"/>
              <a:gd name="T85" fmla="*/ 0 h 434"/>
              <a:gd name="T86" fmla="*/ 0 w 1240"/>
              <a:gd name="T87" fmla="*/ 0 h 434"/>
              <a:gd name="T88" fmla="*/ 0 w 1240"/>
              <a:gd name="T89" fmla="*/ 0 h 434"/>
              <a:gd name="T90" fmla="*/ 0 w 1240"/>
              <a:gd name="T91" fmla="*/ 0 h 434"/>
              <a:gd name="T92" fmla="*/ 0 w 1240"/>
              <a:gd name="T93" fmla="*/ 0 h 434"/>
              <a:gd name="T94" fmla="*/ 0 w 1240"/>
              <a:gd name="T95" fmla="*/ 0 h 434"/>
              <a:gd name="T96" fmla="*/ 0 w 1240"/>
              <a:gd name="T97" fmla="*/ 0 h 434"/>
              <a:gd name="T98" fmla="*/ 0 w 1240"/>
              <a:gd name="T99" fmla="*/ 0 h 434"/>
              <a:gd name="T100" fmla="*/ 0 w 1240"/>
              <a:gd name="T101" fmla="*/ 0 h 434"/>
              <a:gd name="T102" fmla="*/ 0 w 1240"/>
              <a:gd name="T103" fmla="*/ 0 h 434"/>
              <a:gd name="T104" fmla="*/ 0 w 1240"/>
              <a:gd name="T105" fmla="*/ 0 h 434"/>
              <a:gd name="T106" fmla="*/ 0 w 1240"/>
              <a:gd name="T107" fmla="*/ 0 h 434"/>
              <a:gd name="T108" fmla="*/ 0 w 1240"/>
              <a:gd name="T109" fmla="*/ 0 h 434"/>
              <a:gd name="T110" fmla="*/ 0 w 1240"/>
              <a:gd name="T111" fmla="*/ 0 h 434"/>
              <a:gd name="T112" fmla="*/ 0 w 1240"/>
              <a:gd name="T113" fmla="*/ 0 h 434"/>
              <a:gd name="T114" fmla="*/ 0 w 1240"/>
              <a:gd name="T115" fmla="*/ 0 h 4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40" h="434">
                <a:moveTo>
                  <a:pt x="1240" y="0"/>
                </a:moveTo>
                <a:lnTo>
                  <a:pt x="993" y="34"/>
                </a:lnTo>
                <a:lnTo>
                  <a:pt x="978" y="39"/>
                </a:lnTo>
                <a:lnTo>
                  <a:pt x="352" y="97"/>
                </a:lnTo>
                <a:lnTo>
                  <a:pt x="338" y="90"/>
                </a:lnTo>
                <a:lnTo>
                  <a:pt x="313" y="93"/>
                </a:lnTo>
                <a:lnTo>
                  <a:pt x="321" y="106"/>
                </a:lnTo>
                <a:lnTo>
                  <a:pt x="321" y="122"/>
                </a:lnTo>
                <a:lnTo>
                  <a:pt x="101" y="141"/>
                </a:lnTo>
                <a:lnTo>
                  <a:pt x="90" y="168"/>
                </a:lnTo>
                <a:lnTo>
                  <a:pt x="85" y="202"/>
                </a:lnTo>
                <a:lnTo>
                  <a:pt x="86" y="211"/>
                </a:lnTo>
                <a:lnTo>
                  <a:pt x="79" y="238"/>
                </a:lnTo>
                <a:lnTo>
                  <a:pt x="71" y="250"/>
                </a:lnTo>
                <a:lnTo>
                  <a:pt x="74" y="257"/>
                </a:lnTo>
                <a:lnTo>
                  <a:pt x="70" y="273"/>
                </a:lnTo>
                <a:lnTo>
                  <a:pt x="51" y="294"/>
                </a:lnTo>
                <a:lnTo>
                  <a:pt x="46" y="333"/>
                </a:lnTo>
                <a:lnTo>
                  <a:pt x="23" y="359"/>
                </a:lnTo>
                <a:lnTo>
                  <a:pt x="27" y="387"/>
                </a:lnTo>
                <a:lnTo>
                  <a:pt x="23" y="416"/>
                </a:lnTo>
                <a:lnTo>
                  <a:pt x="17" y="418"/>
                </a:lnTo>
                <a:lnTo>
                  <a:pt x="0" y="434"/>
                </a:lnTo>
                <a:lnTo>
                  <a:pt x="321" y="414"/>
                </a:lnTo>
                <a:lnTo>
                  <a:pt x="721" y="378"/>
                </a:lnTo>
                <a:lnTo>
                  <a:pt x="878" y="360"/>
                </a:lnTo>
                <a:lnTo>
                  <a:pt x="881" y="317"/>
                </a:lnTo>
                <a:lnTo>
                  <a:pt x="896" y="317"/>
                </a:lnTo>
                <a:lnTo>
                  <a:pt x="899" y="312"/>
                </a:lnTo>
                <a:lnTo>
                  <a:pt x="911" y="300"/>
                </a:lnTo>
                <a:lnTo>
                  <a:pt x="912" y="290"/>
                </a:lnTo>
                <a:lnTo>
                  <a:pt x="911" y="284"/>
                </a:lnTo>
                <a:lnTo>
                  <a:pt x="917" y="271"/>
                </a:lnTo>
                <a:lnTo>
                  <a:pt x="932" y="257"/>
                </a:lnTo>
                <a:lnTo>
                  <a:pt x="962" y="245"/>
                </a:lnTo>
                <a:lnTo>
                  <a:pt x="994" y="232"/>
                </a:lnTo>
                <a:lnTo>
                  <a:pt x="1026" y="203"/>
                </a:lnTo>
                <a:lnTo>
                  <a:pt x="1045" y="198"/>
                </a:lnTo>
                <a:lnTo>
                  <a:pt x="1068" y="175"/>
                </a:lnTo>
                <a:lnTo>
                  <a:pt x="1073" y="156"/>
                </a:lnTo>
                <a:lnTo>
                  <a:pt x="1077" y="155"/>
                </a:lnTo>
                <a:lnTo>
                  <a:pt x="1084" y="156"/>
                </a:lnTo>
                <a:lnTo>
                  <a:pt x="1088" y="148"/>
                </a:lnTo>
                <a:lnTo>
                  <a:pt x="1093" y="145"/>
                </a:lnTo>
                <a:lnTo>
                  <a:pt x="1105" y="133"/>
                </a:lnTo>
                <a:lnTo>
                  <a:pt x="1110" y="134"/>
                </a:lnTo>
                <a:lnTo>
                  <a:pt x="1122" y="141"/>
                </a:lnTo>
                <a:lnTo>
                  <a:pt x="1128" y="134"/>
                </a:lnTo>
                <a:lnTo>
                  <a:pt x="1130" y="129"/>
                </a:lnTo>
                <a:lnTo>
                  <a:pt x="1150" y="117"/>
                </a:lnTo>
                <a:lnTo>
                  <a:pt x="1163" y="109"/>
                </a:lnTo>
                <a:lnTo>
                  <a:pt x="1190" y="108"/>
                </a:lnTo>
                <a:lnTo>
                  <a:pt x="1213" y="63"/>
                </a:lnTo>
                <a:lnTo>
                  <a:pt x="1234" y="51"/>
                </a:lnTo>
                <a:lnTo>
                  <a:pt x="1236" y="38"/>
                </a:lnTo>
                <a:lnTo>
                  <a:pt x="1240" y="30"/>
                </a:lnTo>
                <a:lnTo>
                  <a:pt x="1237" y="15"/>
                </a:lnTo>
                <a:lnTo>
                  <a:pt x="1240" y="0"/>
                </a:lnTo>
                <a:close/>
              </a:path>
            </a:pathLst>
          </a:custGeom>
          <a:solidFill>
            <a:srgbClr val="0074BC"/>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5" name="5867412.25525.2527.12552.8755">
            <a:extLst>
              <a:ext uri="{FF2B5EF4-FFF2-40B4-BE49-F238E27FC236}">
                <a16:creationId xmlns:a16="http://schemas.microsoft.com/office/drawing/2014/main" id="{7DCA61E8-32A8-06D7-92B9-756D079B52AE}"/>
              </a:ext>
            </a:extLst>
          </p:cNvPr>
          <p:cNvSpPr>
            <a:spLocks/>
          </p:cNvSpPr>
          <p:nvPr>
            <p:custDataLst>
              <p:tags r:id="rId35"/>
            </p:custDataLst>
          </p:nvPr>
        </p:nvSpPr>
        <p:spPr bwMode="auto">
          <a:xfrm>
            <a:off x="4740284" y="2342978"/>
            <a:ext cx="708255" cy="370315"/>
          </a:xfrm>
          <a:custGeom>
            <a:avLst/>
            <a:gdLst>
              <a:gd name="T0" fmla="*/ 0 w 1105"/>
              <a:gd name="T1" fmla="*/ 0 h 567"/>
              <a:gd name="T2" fmla="*/ 0 w 1105"/>
              <a:gd name="T3" fmla="*/ 0 h 567"/>
              <a:gd name="T4" fmla="*/ 0 w 1105"/>
              <a:gd name="T5" fmla="*/ 0 h 567"/>
              <a:gd name="T6" fmla="*/ 0 w 1105"/>
              <a:gd name="T7" fmla="*/ 0 h 567"/>
              <a:gd name="T8" fmla="*/ 0 w 1105"/>
              <a:gd name="T9" fmla="*/ 0 h 567"/>
              <a:gd name="T10" fmla="*/ 0 w 1105"/>
              <a:gd name="T11" fmla="*/ 0 h 567"/>
              <a:gd name="T12" fmla="*/ 0 w 1105"/>
              <a:gd name="T13" fmla="*/ 0 h 567"/>
              <a:gd name="T14" fmla="*/ 0 w 1105"/>
              <a:gd name="T15" fmla="*/ 0 h 567"/>
              <a:gd name="T16" fmla="*/ 0 w 1105"/>
              <a:gd name="T17" fmla="*/ 0 h 567"/>
              <a:gd name="T18" fmla="*/ 0 w 1105"/>
              <a:gd name="T19" fmla="*/ 0 h 567"/>
              <a:gd name="T20" fmla="*/ 0 w 1105"/>
              <a:gd name="T21" fmla="*/ 0 h 567"/>
              <a:gd name="T22" fmla="*/ 0 w 1105"/>
              <a:gd name="T23" fmla="*/ 0 h 567"/>
              <a:gd name="T24" fmla="*/ 0 w 1105"/>
              <a:gd name="T25" fmla="*/ 0 h 567"/>
              <a:gd name="T26" fmla="*/ 0 w 1105"/>
              <a:gd name="T27" fmla="*/ 0 h 567"/>
              <a:gd name="T28" fmla="*/ 0 w 1105"/>
              <a:gd name="T29" fmla="*/ 0 h 567"/>
              <a:gd name="T30" fmla="*/ 0 w 1105"/>
              <a:gd name="T31" fmla="*/ 0 h 567"/>
              <a:gd name="T32" fmla="*/ 0 w 1105"/>
              <a:gd name="T33" fmla="*/ 0 h 567"/>
              <a:gd name="T34" fmla="*/ 0 w 1105"/>
              <a:gd name="T35" fmla="*/ 0 h 567"/>
              <a:gd name="T36" fmla="*/ 0 w 1105"/>
              <a:gd name="T37" fmla="*/ 0 h 567"/>
              <a:gd name="T38" fmla="*/ 0 w 1105"/>
              <a:gd name="T39" fmla="*/ 0 h 567"/>
              <a:gd name="T40" fmla="*/ 0 w 1105"/>
              <a:gd name="T41" fmla="*/ 0 h 567"/>
              <a:gd name="T42" fmla="*/ 0 w 1105"/>
              <a:gd name="T43" fmla="*/ 0 h 567"/>
              <a:gd name="T44" fmla="*/ 0 w 1105"/>
              <a:gd name="T45" fmla="*/ 0 h 567"/>
              <a:gd name="T46" fmla="*/ 0 w 1105"/>
              <a:gd name="T47" fmla="*/ 0 h 567"/>
              <a:gd name="T48" fmla="*/ 0 w 1105"/>
              <a:gd name="T49" fmla="*/ 0 h 567"/>
              <a:gd name="T50" fmla="*/ 0 w 1105"/>
              <a:gd name="T51" fmla="*/ 0 h 567"/>
              <a:gd name="T52" fmla="*/ 0 w 1105"/>
              <a:gd name="T53" fmla="*/ 0 h 567"/>
              <a:gd name="T54" fmla="*/ 0 w 1105"/>
              <a:gd name="T55" fmla="*/ 0 h 567"/>
              <a:gd name="T56" fmla="*/ 0 w 1105"/>
              <a:gd name="T57" fmla="*/ 0 h 567"/>
              <a:gd name="T58" fmla="*/ 0 w 1105"/>
              <a:gd name="T59" fmla="*/ 0 h 567"/>
              <a:gd name="T60" fmla="*/ 0 w 1105"/>
              <a:gd name="T61" fmla="*/ 0 h 567"/>
              <a:gd name="T62" fmla="*/ 0 w 1105"/>
              <a:gd name="T63" fmla="*/ 0 h 567"/>
              <a:gd name="T64" fmla="*/ 0 w 1105"/>
              <a:gd name="T65" fmla="*/ 0 h 567"/>
              <a:gd name="T66" fmla="*/ 0 w 1105"/>
              <a:gd name="T67" fmla="*/ 0 h 567"/>
              <a:gd name="T68" fmla="*/ 0 w 1105"/>
              <a:gd name="T69" fmla="*/ 0 h 567"/>
              <a:gd name="T70" fmla="*/ 0 w 1105"/>
              <a:gd name="T71" fmla="*/ 0 h 567"/>
              <a:gd name="T72" fmla="*/ 0 w 1105"/>
              <a:gd name="T73" fmla="*/ 0 h 567"/>
              <a:gd name="T74" fmla="*/ 0 w 1105"/>
              <a:gd name="T75" fmla="*/ 0 h 567"/>
              <a:gd name="T76" fmla="*/ 0 w 1105"/>
              <a:gd name="T77" fmla="*/ 0 h 567"/>
              <a:gd name="T78" fmla="*/ 0 w 1105"/>
              <a:gd name="T79" fmla="*/ 0 h 567"/>
              <a:gd name="T80" fmla="*/ 0 w 1105"/>
              <a:gd name="T81" fmla="*/ 0 h 567"/>
              <a:gd name="T82" fmla="*/ 0 w 1105"/>
              <a:gd name="T83" fmla="*/ 0 h 567"/>
              <a:gd name="T84" fmla="*/ 0 w 1105"/>
              <a:gd name="T85" fmla="*/ 0 h 567"/>
              <a:gd name="T86" fmla="*/ 0 w 1105"/>
              <a:gd name="T87" fmla="*/ 0 h 567"/>
              <a:gd name="T88" fmla="*/ 0 w 1105"/>
              <a:gd name="T89" fmla="*/ 0 h 567"/>
              <a:gd name="T90" fmla="*/ 0 w 1105"/>
              <a:gd name="T91" fmla="*/ 0 h 567"/>
              <a:gd name="T92" fmla="*/ 0 w 1105"/>
              <a:gd name="T93" fmla="*/ 0 h 567"/>
              <a:gd name="T94" fmla="*/ 0 w 1105"/>
              <a:gd name="T95" fmla="*/ 0 h 567"/>
              <a:gd name="T96" fmla="*/ 0 w 1105"/>
              <a:gd name="T97" fmla="*/ 0 h 567"/>
              <a:gd name="T98" fmla="*/ 0 w 1105"/>
              <a:gd name="T99" fmla="*/ 0 h 567"/>
              <a:gd name="T100" fmla="*/ 0 w 1105"/>
              <a:gd name="T101" fmla="*/ 0 h 567"/>
              <a:gd name="T102" fmla="*/ 0 w 1105"/>
              <a:gd name="T103" fmla="*/ 0 h 567"/>
              <a:gd name="T104" fmla="*/ 0 w 1105"/>
              <a:gd name="T105" fmla="*/ 0 h 567"/>
              <a:gd name="T106" fmla="*/ 0 w 1105"/>
              <a:gd name="T107" fmla="*/ 0 h 567"/>
              <a:gd name="T108" fmla="*/ 0 w 1105"/>
              <a:gd name="T109" fmla="*/ 0 h 5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05" h="567">
                <a:moveTo>
                  <a:pt x="0" y="567"/>
                </a:moveTo>
                <a:lnTo>
                  <a:pt x="220" y="548"/>
                </a:lnTo>
                <a:lnTo>
                  <a:pt x="220" y="532"/>
                </a:lnTo>
                <a:lnTo>
                  <a:pt x="212" y="519"/>
                </a:lnTo>
                <a:lnTo>
                  <a:pt x="237" y="516"/>
                </a:lnTo>
                <a:lnTo>
                  <a:pt x="251" y="523"/>
                </a:lnTo>
                <a:lnTo>
                  <a:pt x="877" y="465"/>
                </a:lnTo>
                <a:lnTo>
                  <a:pt x="892" y="460"/>
                </a:lnTo>
                <a:lnTo>
                  <a:pt x="902" y="445"/>
                </a:lnTo>
                <a:lnTo>
                  <a:pt x="951" y="425"/>
                </a:lnTo>
                <a:lnTo>
                  <a:pt x="962" y="409"/>
                </a:lnTo>
                <a:lnTo>
                  <a:pt x="987" y="387"/>
                </a:lnTo>
                <a:lnTo>
                  <a:pt x="991" y="371"/>
                </a:lnTo>
                <a:lnTo>
                  <a:pt x="996" y="364"/>
                </a:lnTo>
                <a:lnTo>
                  <a:pt x="1010" y="355"/>
                </a:lnTo>
                <a:lnTo>
                  <a:pt x="1010" y="341"/>
                </a:lnTo>
                <a:lnTo>
                  <a:pt x="1025" y="328"/>
                </a:lnTo>
                <a:lnTo>
                  <a:pt x="1101" y="264"/>
                </a:lnTo>
                <a:lnTo>
                  <a:pt x="1105" y="249"/>
                </a:lnTo>
                <a:lnTo>
                  <a:pt x="1096" y="249"/>
                </a:lnTo>
                <a:lnTo>
                  <a:pt x="1086" y="239"/>
                </a:lnTo>
                <a:lnTo>
                  <a:pt x="1084" y="239"/>
                </a:lnTo>
                <a:lnTo>
                  <a:pt x="1078" y="230"/>
                </a:lnTo>
                <a:lnTo>
                  <a:pt x="1062" y="227"/>
                </a:lnTo>
                <a:lnTo>
                  <a:pt x="1057" y="229"/>
                </a:lnTo>
                <a:lnTo>
                  <a:pt x="1049" y="225"/>
                </a:lnTo>
                <a:lnTo>
                  <a:pt x="1029" y="196"/>
                </a:lnTo>
                <a:lnTo>
                  <a:pt x="1002" y="156"/>
                </a:lnTo>
                <a:lnTo>
                  <a:pt x="998" y="143"/>
                </a:lnTo>
                <a:lnTo>
                  <a:pt x="1000" y="135"/>
                </a:lnTo>
                <a:lnTo>
                  <a:pt x="1000" y="114"/>
                </a:lnTo>
                <a:lnTo>
                  <a:pt x="996" y="90"/>
                </a:lnTo>
                <a:lnTo>
                  <a:pt x="987" y="89"/>
                </a:lnTo>
                <a:lnTo>
                  <a:pt x="975" y="76"/>
                </a:lnTo>
                <a:lnTo>
                  <a:pt x="955" y="72"/>
                </a:lnTo>
                <a:lnTo>
                  <a:pt x="941" y="50"/>
                </a:lnTo>
                <a:lnTo>
                  <a:pt x="936" y="35"/>
                </a:lnTo>
                <a:lnTo>
                  <a:pt x="913" y="50"/>
                </a:lnTo>
                <a:lnTo>
                  <a:pt x="909" y="57"/>
                </a:lnTo>
                <a:lnTo>
                  <a:pt x="902" y="61"/>
                </a:lnTo>
                <a:lnTo>
                  <a:pt x="901" y="67"/>
                </a:lnTo>
                <a:lnTo>
                  <a:pt x="877" y="73"/>
                </a:lnTo>
                <a:lnTo>
                  <a:pt x="851" y="58"/>
                </a:lnTo>
                <a:lnTo>
                  <a:pt x="843" y="59"/>
                </a:lnTo>
                <a:lnTo>
                  <a:pt x="831" y="78"/>
                </a:lnTo>
                <a:lnTo>
                  <a:pt x="795" y="57"/>
                </a:lnTo>
                <a:lnTo>
                  <a:pt x="763" y="57"/>
                </a:lnTo>
                <a:lnTo>
                  <a:pt x="740" y="50"/>
                </a:lnTo>
                <a:lnTo>
                  <a:pt x="732" y="23"/>
                </a:lnTo>
                <a:lnTo>
                  <a:pt x="700" y="0"/>
                </a:lnTo>
                <a:lnTo>
                  <a:pt x="682" y="8"/>
                </a:lnTo>
                <a:lnTo>
                  <a:pt x="677" y="8"/>
                </a:lnTo>
                <a:lnTo>
                  <a:pt x="659" y="0"/>
                </a:lnTo>
                <a:lnTo>
                  <a:pt x="650" y="0"/>
                </a:lnTo>
                <a:lnTo>
                  <a:pt x="644" y="15"/>
                </a:lnTo>
                <a:lnTo>
                  <a:pt x="644" y="24"/>
                </a:lnTo>
                <a:lnTo>
                  <a:pt x="655" y="57"/>
                </a:lnTo>
                <a:lnTo>
                  <a:pt x="647" y="73"/>
                </a:lnTo>
                <a:lnTo>
                  <a:pt x="634" y="77"/>
                </a:lnTo>
                <a:lnTo>
                  <a:pt x="608" y="90"/>
                </a:lnTo>
                <a:lnTo>
                  <a:pt x="584" y="89"/>
                </a:lnTo>
                <a:lnTo>
                  <a:pt x="572" y="93"/>
                </a:lnTo>
                <a:lnTo>
                  <a:pt x="572" y="120"/>
                </a:lnTo>
                <a:lnTo>
                  <a:pt x="516" y="203"/>
                </a:lnTo>
                <a:lnTo>
                  <a:pt x="505" y="230"/>
                </a:lnTo>
                <a:lnTo>
                  <a:pt x="464" y="235"/>
                </a:lnTo>
                <a:lnTo>
                  <a:pt x="447" y="217"/>
                </a:lnTo>
                <a:lnTo>
                  <a:pt x="440" y="215"/>
                </a:lnTo>
                <a:lnTo>
                  <a:pt x="430" y="227"/>
                </a:lnTo>
                <a:lnTo>
                  <a:pt x="420" y="266"/>
                </a:lnTo>
                <a:lnTo>
                  <a:pt x="407" y="274"/>
                </a:lnTo>
                <a:lnTo>
                  <a:pt x="391" y="266"/>
                </a:lnTo>
                <a:lnTo>
                  <a:pt x="384" y="254"/>
                </a:lnTo>
                <a:lnTo>
                  <a:pt x="353" y="261"/>
                </a:lnTo>
                <a:lnTo>
                  <a:pt x="344" y="288"/>
                </a:lnTo>
                <a:lnTo>
                  <a:pt x="337" y="292"/>
                </a:lnTo>
                <a:lnTo>
                  <a:pt x="332" y="288"/>
                </a:lnTo>
                <a:lnTo>
                  <a:pt x="290" y="269"/>
                </a:lnTo>
                <a:lnTo>
                  <a:pt x="252" y="280"/>
                </a:lnTo>
                <a:lnTo>
                  <a:pt x="221" y="278"/>
                </a:lnTo>
                <a:lnTo>
                  <a:pt x="219" y="292"/>
                </a:lnTo>
                <a:lnTo>
                  <a:pt x="220" y="298"/>
                </a:lnTo>
                <a:lnTo>
                  <a:pt x="208" y="301"/>
                </a:lnTo>
                <a:lnTo>
                  <a:pt x="200" y="300"/>
                </a:lnTo>
                <a:lnTo>
                  <a:pt x="203" y="305"/>
                </a:lnTo>
                <a:lnTo>
                  <a:pt x="196" y="315"/>
                </a:lnTo>
                <a:lnTo>
                  <a:pt x="190" y="328"/>
                </a:lnTo>
                <a:lnTo>
                  <a:pt x="184" y="333"/>
                </a:lnTo>
                <a:lnTo>
                  <a:pt x="184" y="340"/>
                </a:lnTo>
                <a:lnTo>
                  <a:pt x="203" y="355"/>
                </a:lnTo>
                <a:lnTo>
                  <a:pt x="200" y="359"/>
                </a:lnTo>
                <a:lnTo>
                  <a:pt x="150" y="371"/>
                </a:lnTo>
                <a:lnTo>
                  <a:pt x="138" y="383"/>
                </a:lnTo>
                <a:lnTo>
                  <a:pt x="138" y="402"/>
                </a:lnTo>
                <a:lnTo>
                  <a:pt x="150" y="441"/>
                </a:lnTo>
                <a:lnTo>
                  <a:pt x="127" y="449"/>
                </a:lnTo>
                <a:lnTo>
                  <a:pt x="110" y="434"/>
                </a:lnTo>
                <a:lnTo>
                  <a:pt x="94" y="426"/>
                </a:lnTo>
                <a:lnTo>
                  <a:pt x="68" y="425"/>
                </a:lnTo>
                <a:lnTo>
                  <a:pt x="51" y="430"/>
                </a:lnTo>
                <a:lnTo>
                  <a:pt x="36" y="464"/>
                </a:lnTo>
                <a:lnTo>
                  <a:pt x="40" y="469"/>
                </a:lnTo>
                <a:lnTo>
                  <a:pt x="49" y="470"/>
                </a:lnTo>
                <a:lnTo>
                  <a:pt x="55" y="477"/>
                </a:lnTo>
                <a:lnTo>
                  <a:pt x="60" y="492"/>
                </a:lnTo>
                <a:lnTo>
                  <a:pt x="45" y="543"/>
                </a:lnTo>
                <a:lnTo>
                  <a:pt x="33" y="548"/>
                </a:lnTo>
                <a:lnTo>
                  <a:pt x="28" y="544"/>
                </a:lnTo>
                <a:lnTo>
                  <a:pt x="9" y="555"/>
                </a:lnTo>
                <a:lnTo>
                  <a:pt x="0" y="567"/>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6" name="5868388.375534.7538.2521.8755">
            <a:extLst>
              <a:ext uri="{FF2B5EF4-FFF2-40B4-BE49-F238E27FC236}">
                <a16:creationId xmlns:a16="http://schemas.microsoft.com/office/drawing/2014/main" id="{838C8C9C-BEBA-6ACA-22BD-A370CF651473}"/>
              </a:ext>
            </a:extLst>
          </p:cNvPr>
          <p:cNvSpPr>
            <a:spLocks/>
          </p:cNvSpPr>
          <p:nvPr>
            <p:custDataLst>
              <p:tags r:id="rId36"/>
            </p:custDataLst>
          </p:nvPr>
        </p:nvSpPr>
        <p:spPr bwMode="auto">
          <a:xfrm>
            <a:off x="4867444" y="2019328"/>
            <a:ext cx="294244" cy="520849"/>
          </a:xfrm>
          <a:custGeom>
            <a:avLst/>
            <a:gdLst>
              <a:gd name="T0" fmla="*/ 0 w 456"/>
              <a:gd name="T1" fmla="*/ 0 h 800"/>
              <a:gd name="T2" fmla="*/ 0 w 456"/>
              <a:gd name="T3" fmla="*/ 0 h 800"/>
              <a:gd name="T4" fmla="*/ 0 w 456"/>
              <a:gd name="T5" fmla="*/ 0 h 800"/>
              <a:gd name="T6" fmla="*/ 0 w 456"/>
              <a:gd name="T7" fmla="*/ 0 h 800"/>
              <a:gd name="T8" fmla="*/ 0 w 456"/>
              <a:gd name="T9" fmla="*/ 0 h 800"/>
              <a:gd name="T10" fmla="*/ 0 w 456"/>
              <a:gd name="T11" fmla="*/ 0 h 800"/>
              <a:gd name="T12" fmla="*/ 0 w 456"/>
              <a:gd name="T13" fmla="*/ 0 h 800"/>
              <a:gd name="T14" fmla="*/ 0 w 456"/>
              <a:gd name="T15" fmla="*/ 0 h 800"/>
              <a:gd name="T16" fmla="*/ 0 w 456"/>
              <a:gd name="T17" fmla="*/ 0 h 800"/>
              <a:gd name="T18" fmla="*/ 0 w 456"/>
              <a:gd name="T19" fmla="*/ 0 h 800"/>
              <a:gd name="T20" fmla="*/ 0 w 456"/>
              <a:gd name="T21" fmla="*/ 0 h 800"/>
              <a:gd name="T22" fmla="*/ 0 w 456"/>
              <a:gd name="T23" fmla="*/ 0 h 800"/>
              <a:gd name="T24" fmla="*/ 0 w 456"/>
              <a:gd name="T25" fmla="*/ 0 h 800"/>
              <a:gd name="T26" fmla="*/ 0 w 456"/>
              <a:gd name="T27" fmla="*/ 0 h 800"/>
              <a:gd name="T28" fmla="*/ 0 w 456"/>
              <a:gd name="T29" fmla="*/ 0 h 800"/>
              <a:gd name="T30" fmla="*/ 0 w 456"/>
              <a:gd name="T31" fmla="*/ 0 h 800"/>
              <a:gd name="T32" fmla="*/ 0 w 456"/>
              <a:gd name="T33" fmla="*/ 0 h 800"/>
              <a:gd name="T34" fmla="*/ 0 w 456"/>
              <a:gd name="T35" fmla="*/ 0 h 800"/>
              <a:gd name="T36" fmla="*/ 0 w 456"/>
              <a:gd name="T37" fmla="*/ 0 h 800"/>
              <a:gd name="T38" fmla="*/ 0 w 456"/>
              <a:gd name="T39" fmla="*/ 0 h 800"/>
              <a:gd name="T40" fmla="*/ 0 w 456"/>
              <a:gd name="T41" fmla="*/ 0 h 800"/>
              <a:gd name="T42" fmla="*/ 0 w 456"/>
              <a:gd name="T43" fmla="*/ 0 h 800"/>
              <a:gd name="T44" fmla="*/ 0 w 456"/>
              <a:gd name="T45" fmla="*/ 0 h 800"/>
              <a:gd name="T46" fmla="*/ 0 w 456"/>
              <a:gd name="T47" fmla="*/ 0 h 800"/>
              <a:gd name="T48" fmla="*/ 0 w 456"/>
              <a:gd name="T49" fmla="*/ 0 h 800"/>
              <a:gd name="T50" fmla="*/ 0 w 456"/>
              <a:gd name="T51" fmla="*/ 0 h 800"/>
              <a:gd name="T52" fmla="*/ 0 w 456"/>
              <a:gd name="T53" fmla="*/ 0 h 800"/>
              <a:gd name="T54" fmla="*/ 0 w 456"/>
              <a:gd name="T55" fmla="*/ 0 h 800"/>
              <a:gd name="T56" fmla="*/ 0 w 456"/>
              <a:gd name="T57" fmla="*/ 0 h 800"/>
              <a:gd name="T58" fmla="*/ 0 w 456"/>
              <a:gd name="T59" fmla="*/ 0 h 800"/>
              <a:gd name="T60" fmla="*/ 0 w 456"/>
              <a:gd name="T61" fmla="*/ 0 h 800"/>
              <a:gd name="T62" fmla="*/ 0 w 456"/>
              <a:gd name="T63" fmla="*/ 0 h 800"/>
              <a:gd name="T64" fmla="*/ 0 w 456"/>
              <a:gd name="T65" fmla="*/ 0 h 800"/>
              <a:gd name="T66" fmla="*/ 0 w 456"/>
              <a:gd name="T67" fmla="*/ 0 h 800"/>
              <a:gd name="T68" fmla="*/ 0 w 456"/>
              <a:gd name="T69" fmla="*/ 0 h 800"/>
              <a:gd name="T70" fmla="*/ 0 w 456"/>
              <a:gd name="T71" fmla="*/ 0 h 800"/>
              <a:gd name="T72" fmla="*/ 0 w 456"/>
              <a:gd name="T73" fmla="*/ 0 h 800"/>
              <a:gd name="T74" fmla="*/ 0 w 456"/>
              <a:gd name="T75" fmla="*/ 0 h 800"/>
              <a:gd name="T76" fmla="*/ 0 w 456"/>
              <a:gd name="T77" fmla="*/ 0 h 800"/>
              <a:gd name="T78" fmla="*/ 0 w 456"/>
              <a:gd name="T79" fmla="*/ 0 h 800"/>
              <a:gd name="T80" fmla="*/ 0 w 456"/>
              <a:gd name="T81" fmla="*/ 0 h 800"/>
              <a:gd name="T82" fmla="*/ 0 w 456"/>
              <a:gd name="T83" fmla="*/ 0 h 800"/>
              <a:gd name="T84" fmla="*/ 0 w 456"/>
              <a:gd name="T85" fmla="*/ 0 h 800"/>
              <a:gd name="T86" fmla="*/ 0 w 456"/>
              <a:gd name="T87" fmla="*/ 0 h 800"/>
              <a:gd name="T88" fmla="*/ 0 w 456"/>
              <a:gd name="T89" fmla="*/ 0 h 800"/>
              <a:gd name="T90" fmla="*/ 0 w 456"/>
              <a:gd name="T91" fmla="*/ 0 h 800"/>
              <a:gd name="T92" fmla="*/ 0 w 456"/>
              <a:gd name="T93" fmla="*/ 0 h 800"/>
              <a:gd name="T94" fmla="*/ 0 w 456"/>
              <a:gd name="T95" fmla="*/ 0 h 800"/>
              <a:gd name="T96" fmla="*/ 0 w 456"/>
              <a:gd name="T97" fmla="*/ 0 h 800"/>
              <a:gd name="T98" fmla="*/ 0 w 456"/>
              <a:gd name="T99" fmla="*/ 0 h 800"/>
              <a:gd name="T100" fmla="*/ 0 w 456"/>
              <a:gd name="T101" fmla="*/ 0 h 800"/>
              <a:gd name="T102" fmla="*/ 0 w 456"/>
              <a:gd name="T103" fmla="*/ 0 h 800"/>
              <a:gd name="T104" fmla="*/ 0 w 456"/>
              <a:gd name="T105" fmla="*/ 0 h 8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6" h="800">
                <a:moveTo>
                  <a:pt x="12" y="47"/>
                </a:moveTo>
                <a:lnTo>
                  <a:pt x="49" y="499"/>
                </a:lnTo>
                <a:lnTo>
                  <a:pt x="41" y="505"/>
                </a:lnTo>
                <a:lnTo>
                  <a:pt x="45" y="522"/>
                </a:lnTo>
                <a:lnTo>
                  <a:pt x="38" y="548"/>
                </a:lnTo>
                <a:lnTo>
                  <a:pt x="59" y="581"/>
                </a:lnTo>
                <a:lnTo>
                  <a:pt x="63" y="619"/>
                </a:lnTo>
                <a:lnTo>
                  <a:pt x="41" y="660"/>
                </a:lnTo>
                <a:lnTo>
                  <a:pt x="38" y="671"/>
                </a:lnTo>
                <a:lnTo>
                  <a:pt x="25" y="703"/>
                </a:lnTo>
                <a:lnTo>
                  <a:pt x="5" y="722"/>
                </a:lnTo>
                <a:lnTo>
                  <a:pt x="5" y="753"/>
                </a:lnTo>
                <a:lnTo>
                  <a:pt x="0" y="787"/>
                </a:lnTo>
                <a:lnTo>
                  <a:pt x="0" y="792"/>
                </a:lnTo>
                <a:lnTo>
                  <a:pt x="1" y="799"/>
                </a:lnTo>
                <a:lnTo>
                  <a:pt x="9" y="800"/>
                </a:lnTo>
                <a:lnTo>
                  <a:pt x="21" y="797"/>
                </a:lnTo>
                <a:lnTo>
                  <a:pt x="20" y="791"/>
                </a:lnTo>
                <a:lnTo>
                  <a:pt x="22" y="777"/>
                </a:lnTo>
                <a:lnTo>
                  <a:pt x="53" y="779"/>
                </a:lnTo>
                <a:lnTo>
                  <a:pt x="91" y="768"/>
                </a:lnTo>
                <a:lnTo>
                  <a:pt x="133" y="787"/>
                </a:lnTo>
                <a:lnTo>
                  <a:pt x="138" y="791"/>
                </a:lnTo>
                <a:lnTo>
                  <a:pt x="145" y="787"/>
                </a:lnTo>
                <a:lnTo>
                  <a:pt x="154" y="760"/>
                </a:lnTo>
                <a:lnTo>
                  <a:pt x="185" y="753"/>
                </a:lnTo>
                <a:lnTo>
                  <a:pt x="192" y="765"/>
                </a:lnTo>
                <a:lnTo>
                  <a:pt x="208" y="773"/>
                </a:lnTo>
                <a:lnTo>
                  <a:pt x="221" y="765"/>
                </a:lnTo>
                <a:lnTo>
                  <a:pt x="231" y="726"/>
                </a:lnTo>
                <a:lnTo>
                  <a:pt x="241" y="714"/>
                </a:lnTo>
                <a:lnTo>
                  <a:pt x="248" y="716"/>
                </a:lnTo>
                <a:lnTo>
                  <a:pt x="265" y="734"/>
                </a:lnTo>
                <a:lnTo>
                  <a:pt x="306" y="729"/>
                </a:lnTo>
                <a:lnTo>
                  <a:pt x="317" y="702"/>
                </a:lnTo>
                <a:lnTo>
                  <a:pt x="373" y="619"/>
                </a:lnTo>
                <a:lnTo>
                  <a:pt x="373" y="592"/>
                </a:lnTo>
                <a:lnTo>
                  <a:pt x="385" y="588"/>
                </a:lnTo>
                <a:lnTo>
                  <a:pt x="409" y="589"/>
                </a:lnTo>
                <a:lnTo>
                  <a:pt x="435" y="576"/>
                </a:lnTo>
                <a:lnTo>
                  <a:pt x="448" y="572"/>
                </a:lnTo>
                <a:lnTo>
                  <a:pt x="456" y="556"/>
                </a:lnTo>
                <a:lnTo>
                  <a:pt x="445" y="523"/>
                </a:lnTo>
                <a:lnTo>
                  <a:pt x="445" y="514"/>
                </a:lnTo>
                <a:lnTo>
                  <a:pt x="451" y="499"/>
                </a:lnTo>
                <a:lnTo>
                  <a:pt x="392" y="9"/>
                </a:lnTo>
                <a:lnTo>
                  <a:pt x="390" y="0"/>
                </a:lnTo>
                <a:lnTo>
                  <a:pt x="103" y="35"/>
                </a:lnTo>
                <a:lnTo>
                  <a:pt x="94" y="41"/>
                </a:lnTo>
                <a:lnTo>
                  <a:pt x="71" y="47"/>
                </a:lnTo>
                <a:lnTo>
                  <a:pt x="59" y="57"/>
                </a:lnTo>
                <a:lnTo>
                  <a:pt x="28" y="63"/>
                </a:lnTo>
                <a:lnTo>
                  <a:pt x="12" y="47"/>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7" name="5869382.875553.533.62530.255">
            <a:extLst>
              <a:ext uri="{FF2B5EF4-FFF2-40B4-BE49-F238E27FC236}">
                <a16:creationId xmlns:a16="http://schemas.microsoft.com/office/drawing/2014/main" id="{F1D94372-6C1C-CA82-46D9-67D4A5E86AF1}"/>
              </a:ext>
            </a:extLst>
          </p:cNvPr>
          <p:cNvSpPr>
            <a:spLocks/>
          </p:cNvSpPr>
          <p:nvPr>
            <p:custDataLst>
              <p:tags r:id="rId37"/>
            </p:custDataLst>
          </p:nvPr>
        </p:nvSpPr>
        <p:spPr bwMode="auto">
          <a:xfrm>
            <a:off x="5118809" y="1944061"/>
            <a:ext cx="405139" cy="457625"/>
          </a:xfrm>
          <a:custGeom>
            <a:avLst/>
            <a:gdLst>
              <a:gd name="T0" fmla="*/ 0 w 632"/>
              <a:gd name="T1" fmla="*/ 0 h 705"/>
              <a:gd name="T2" fmla="*/ 0 w 632"/>
              <a:gd name="T3" fmla="*/ 0 h 705"/>
              <a:gd name="T4" fmla="*/ 0 w 632"/>
              <a:gd name="T5" fmla="*/ 0 h 705"/>
              <a:gd name="T6" fmla="*/ 0 w 632"/>
              <a:gd name="T7" fmla="*/ 0 h 705"/>
              <a:gd name="T8" fmla="*/ 0 w 632"/>
              <a:gd name="T9" fmla="*/ 0 h 705"/>
              <a:gd name="T10" fmla="*/ 0 w 632"/>
              <a:gd name="T11" fmla="*/ 0 h 705"/>
              <a:gd name="T12" fmla="*/ 0 w 632"/>
              <a:gd name="T13" fmla="*/ 0 h 705"/>
              <a:gd name="T14" fmla="*/ 0 w 632"/>
              <a:gd name="T15" fmla="*/ 0 h 705"/>
              <a:gd name="T16" fmla="*/ 0 w 632"/>
              <a:gd name="T17" fmla="*/ 0 h 705"/>
              <a:gd name="T18" fmla="*/ 0 w 632"/>
              <a:gd name="T19" fmla="*/ 0 h 705"/>
              <a:gd name="T20" fmla="*/ 0 w 632"/>
              <a:gd name="T21" fmla="*/ 0 h 705"/>
              <a:gd name="T22" fmla="*/ 0 w 632"/>
              <a:gd name="T23" fmla="*/ 0 h 705"/>
              <a:gd name="T24" fmla="*/ 0 w 632"/>
              <a:gd name="T25" fmla="*/ 0 h 705"/>
              <a:gd name="T26" fmla="*/ 0 w 632"/>
              <a:gd name="T27" fmla="*/ 0 h 705"/>
              <a:gd name="T28" fmla="*/ 0 w 632"/>
              <a:gd name="T29" fmla="*/ 0 h 705"/>
              <a:gd name="T30" fmla="*/ 0 w 632"/>
              <a:gd name="T31" fmla="*/ 0 h 705"/>
              <a:gd name="T32" fmla="*/ 0 w 632"/>
              <a:gd name="T33" fmla="*/ 0 h 705"/>
              <a:gd name="T34" fmla="*/ 0 w 632"/>
              <a:gd name="T35" fmla="*/ 0 h 705"/>
              <a:gd name="T36" fmla="*/ 0 w 632"/>
              <a:gd name="T37" fmla="*/ 0 h 705"/>
              <a:gd name="T38" fmla="*/ 0 w 632"/>
              <a:gd name="T39" fmla="*/ 0 h 705"/>
              <a:gd name="T40" fmla="*/ 0 w 632"/>
              <a:gd name="T41" fmla="*/ 0 h 705"/>
              <a:gd name="T42" fmla="*/ 0 w 632"/>
              <a:gd name="T43" fmla="*/ 0 h 705"/>
              <a:gd name="T44" fmla="*/ 0 w 632"/>
              <a:gd name="T45" fmla="*/ 0 h 705"/>
              <a:gd name="T46" fmla="*/ 0 w 632"/>
              <a:gd name="T47" fmla="*/ 0 h 705"/>
              <a:gd name="T48" fmla="*/ 0 w 632"/>
              <a:gd name="T49" fmla="*/ 0 h 705"/>
              <a:gd name="T50" fmla="*/ 0 w 632"/>
              <a:gd name="T51" fmla="*/ 0 h 705"/>
              <a:gd name="T52" fmla="*/ 0 w 632"/>
              <a:gd name="T53" fmla="*/ 0 h 705"/>
              <a:gd name="T54" fmla="*/ 0 w 632"/>
              <a:gd name="T55" fmla="*/ 0 h 705"/>
              <a:gd name="T56" fmla="*/ 0 w 632"/>
              <a:gd name="T57" fmla="*/ 0 h 705"/>
              <a:gd name="T58" fmla="*/ 0 w 632"/>
              <a:gd name="T59" fmla="*/ 0 h 705"/>
              <a:gd name="T60" fmla="*/ 0 w 632"/>
              <a:gd name="T61" fmla="*/ 0 h 705"/>
              <a:gd name="T62" fmla="*/ 0 w 632"/>
              <a:gd name="T63" fmla="*/ 0 h 705"/>
              <a:gd name="T64" fmla="*/ 0 w 632"/>
              <a:gd name="T65" fmla="*/ 0 h 705"/>
              <a:gd name="T66" fmla="*/ 0 w 632"/>
              <a:gd name="T67" fmla="*/ 0 h 705"/>
              <a:gd name="T68" fmla="*/ 0 w 632"/>
              <a:gd name="T69" fmla="*/ 0 h 705"/>
              <a:gd name="T70" fmla="*/ 0 w 632"/>
              <a:gd name="T71" fmla="*/ 0 h 705"/>
              <a:gd name="T72" fmla="*/ 0 w 632"/>
              <a:gd name="T73" fmla="*/ 0 h 705"/>
              <a:gd name="T74" fmla="*/ 0 w 632"/>
              <a:gd name="T75" fmla="*/ 0 h 7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2" h="705">
                <a:moveTo>
                  <a:pt x="0" y="125"/>
                </a:moveTo>
                <a:lnTo>
                  <a:pt x="59" y="615"/>
                </a:lnTo>
                <a:lnTo>
                  <a:pt x="68" y="615"/>
                </a:lnTo>
                <a:lnTo>
                  <a:pt x="86" y="623"/>
                </a:lnTo>
                <a:lnTo>
                  <a:pt x="91" y="623"/>
                </a:lnTo>
                <a:lnTo>
                  <a:pt x="109" y="615"/>
                </a:lnTo>
                <a:lnTo>
                  <a:pt x="141" y="638"/>
                </a:lnTo>
                <a:lnTo>
                  <a:pt x="149" y="665"/>
                </a:lnTo>
                <a:lnTo>
                  <a:pt x="172" y="672"/>
                </a:lnTo>
                <a:lnTo>
                  <a:pt x="204" y="672"/>
                </a:lnTo>
                <a:lnTo>
                  <a:pt x="240" y="693"/>
                </a:lnTo>
                <a:lnTo>
                  <a:pt x="252" y="674"/>
                </a:lnTo>
                <a:lnTo>
                  <a:pt x="260" y="673"/>
                </a:lnTo>
                <a:lnTo>
                  <a:pt x="286" y="688"/>
                </a:lnTo>
                <a:lnTo>
                  <a:pt x="310" y="682"/>
                </a:lnTo>
                <a:lnTo>
                  <a:pt x="311" y="676"/>
                </a:lnTo>
                <a:lnTo>
                  <a:pt x="318" y="672"/>
                </a:lnTo>
                <a:lnTo>
                  <a:pt x="322" y="665"/>
                </a:lnTo>
                <a:lnTo>
                  <a:pt x="345" y="650"/>
                </a:lnTo>
                <a:lnTo>
                  <a:pt x="350" y="665"/>
                </a:lnTo>
                <a:lnTo>
                  <a:pt x="364" y="687"/>
                </a:lnTo>
                <a:lnTo>
                  <a:pt x="384" y="691"/>
                </a:lnTo>
                <a:lnTo>
                  <a:pt x="396" y="704"/>
                </a:lnTo>
                <a:lnTo>
                  <a:pt x="405" y="705"/>
                </a:lnTo>
                <a:lnTo>
                  <a:pt x="424" y="705"/>
                </a:lnTo>
                <a:lnTo>
                  <a:pt x="434" y="677"/>
                </a:lnTo>
                <a:lnTo>
                  <a:pt x="446" y="672"/>
                </a:lnTo>
                <a:lnTo>
                  <a:pt x="452" y="650"/>
                </a:lnTo>
                <a:lnTo>
                  <a:pt x="446" y="629"/>
                </a:lnTo>
                <a:lnTo>
                  <a:pt x="463" y="586"/>
                </a:lnTo>
                <a:lnTo>
                  <a:pt x="473" y="586"/>
                </a:lnTo>
                <a:lnTo>
                  <a:pt x="487" y="607"/>
                </a:lnTo>
                <a:lnTo>
                  <a:pt x="503" y="587"/>
                </a:lnTo>
                <a:lnTo>
                  <a:pt x="498" y="566"/>
                </a:lnTo>
                <a:lnTo>
                  <a:pt x="513" y="532"/>
                </a:lnTo>
                <a:lnTo>
                  <a:pt x="530" y="519"/>
                </a:lnTo>
                <a:lnTo>
                  <a:pt x="530" y="509"/>
                </a:lnTo>
                <a:lnTo>
                  <a:pt x="538" y="494"/>
                </a:lnTo>
                <a:lnTo>
                  <a:pt x="548" y="497"/>
                </a:lnTo>
                <a:lnTo>
                  <a:pt x="569" y="493"/>
                </a:lnTo>
                <a:lnTo>
                  <a:pt x="569" y="489"/>
                </a:lnTo>
                <a:lnTo>
                  <a:pt x="598" y="457"/>
                </a:lnTo>
                <a:lnTo>
                  <a:pt x="606" y="454"/>
                </a:lnTo>
                <a:lnTo>
                  <a:pt x="623" y="435"/>
                </a:lnTo>
                <a:lnTo>
                  <a:pt x="622" y="415"/>
                </a:lnTo>
                <a:lnTo>
                  <a:pt x="619" y="407"/>
                </a:lnTo>
                <a:lnTo>
                  <a:pt x="619" y="388"/>
                </a:lnTo>
                <a:lnTo>
                  <a:pt x="623" y="374"/>
                </a:lnTo>
                <a:lnTo>
                  <a:pt x="632" y="304"/>
                </a:lnTo>
                <a:lnTo>
                  <a:pt x="606" y="290"/>
                </a:lnTo>
                <a:lnTo>
                  <a:pt x="624" y="273"/>
                </a:lnTo>
                <a:lnTo>
                  <a:pt x="620" y="257"/>
                </a:lnTo>
                <a:lnTo>
                  <a:pt x="626" y="245"/>
                </a:lnTo>
                <a:lnTo>
                  <a:pt x="632" y="245"/>
                </a:lnTo>
                <a:lnTo>
                  <a:pt x="587" y="0"/>
                </a:lnTo>
                <a:lnTo>
                  <a:pt x="516" y="36"/>
                </a:lnTo>
                <a:lnTo>
                  <a:pt x="487" y="53"/>
                </a:lnTo>
                <a:lnTo>
                  <a:pt x="473" y="65"/>
                </a:lnTo>
                <a:lnTo>
                  <a:pt x="434" y="109"/>
                </a:lnTo>
                <a:lnTo>
                  <a:pt x="419" y="117"/>
                </a:lnTo>
                <a:lnTo>
                  <a:pt x="411" y="116"/>
                </a:lnTo>
                <a:lnTo>
                  <a:pt x="387" y="116"/>
                </a:lnTo>
                <a:lnTo>
                  <a:pt x="375" y="118"/>
                </a:lnTo>
                <a:lnTo>
                  <a:pt x="334" y="147"/>
                </a:lnTo>
                <a:lnTo>
                  <a:pt x="322" y="144"/>
                </a:lnTo>
                <a:lnTo>
                  <a:pt x="301" y="134"/>
                </a:lnTo>
                <a:lnTo>
                  <a:pt x="294" y="140"/>
                </a:lnTo>
                <a:lnTo>
                  <a:pt x="282" y="136"/>
                </a:lnTo>
                <a:lnTo>
                  <a:pt x="290" y="126"/>
                </a:lnTo>
                <a:lnTo>
                  <a:pt x="283" y="125"/>
                </a:lnTo>
                <a:lnTo>
                  <a:pt x="264" y="120"/>
                </a:lnTo>
                <a:lnTo>
                  <a:pt x="213" y="106"/>
                </a:lnTo>
                <a:lnTo>
                  <a:pt x="207" y="98"/>
                </a:lnTo>
                <a:lnTo>
                  <a:pt x="188" y="109"/>
                </a:lnTo>
                <a:lnTo>
                  <a:pt x="188" y="97"/>
                </a:lnTo>
                <a:lnTo>
                  <a:pt x="0" y="125"/>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298" name="5871484.25543.62549.62565.3755">
            <a:extLst>
              <a:ext uri="{FF2B5EF4-FFF2-40B4-BE49-F238E27FC236}">
                <a16:creationId xmlns:a16="http://schemas.microsoft.com/office/drawing/2014/main" id="{AEC844CC-56C8-363B-238C-CBA2FD3CF10D}"/>
              </a:ext>
            </a:extLst>
          </p:cNvPr>
          <p:cNvSpPr>
            <a:spLocks/>
          </p:cNvSpPr>
          <p:nvPr>
            <p:custDataLst>
              <p:tags r:id="rId38"/>
            </p:custDataLst>
          </p:nvPr>
        </p:nvSpPr>
        <p:spPr bwMode="auto">
          <a:xfrm>
            <a:off x="4987212" y="3322956"/>
            <a:ext cx="873859" cy="675900"/>
          </a:xfrm>
          <a:custGeom>
            <a:avLst/>
            <a:gdLst>
              <a:gd name="T0" fmla="*/ 0 w 1370"/>
              <a:gd name="T1" fmla="*/ 0 h 1040"/>
              <a:gd name="T2" fmla="*/ 0 w 1370"/>
              <a:gd name="T3" fmla="*/ 0 h 1040"/>
              <a:gd name="T4" fmla="*/ 0 w 1370"/>
              <a:gd name="T5" fmla="*/ 0 h 1040"/>
              <a:gd name="T6" fmla="*/ 0 w 1370"/>
              <a:gd name="T7" fmla="*/ 0 h 1040"/>
              <a:gd name="T8" fmla="*/ 0 w 1370"/>
              <a:gd name="T9" fmla="*/ 0 h 1040"/>
              <a:gd name="T10" fmla="*/ 0 w 1370"/>
              <a:gd name="T11" fmla="*/ 0 h 1040"/>
              <a:gd name="T12" fmla="*/ 0 w 1370"/>
              <a:gd name="T13" fmla="*/ 0 h 1040"/>
              <a:gd name="T14" fmla="*/ 0 w 1370"/>
              <a:gd name="T15" fmla="*/ 0 h 1040"/>
              <a:gd name="T16" fmla="*/ 0 w 1370"/>
              <a:gd name="T17" fmla="*/ 0 h 1040"/>
              <a:gd name="T18" fmla="*/ 0 w 1370"/>
              <a:gd name="T19" fmla="*/ 0 h 1040"/>
              <a:gd name="T20" fmla="*/ 0 w 1370"/>
              <a:gd name="T21" fmla="*/ 0 h 1040"/>
              <a:gd name="T22" fmla="*/ 0 w 1370"/>
              <a:gd name="T23" fmla="*/ 0 h 1040"/>
              <a:gd name="T24" fmla="*/ 0 w 1370"/>
              <a:gd name="T25" fmla="*/ 0 h 1040"/>
              <a:gd name="T26" fmla="*/ 0 w 1370"/>
              <a:gd name="T27" fmla="*/ 0 h 1040"/>
              <a:gd name="T28" fmla="*/ 0 w 1370"/>
              <a:gd name="T29" fmla="*/ 0 h 1040"/>
              <a:gd name="T30" fmla="*/ 0 w 1370"/>
              <a:gd name="T31" fmla="*/ 0 h 1040"/>
              <a:gd name="T32" fmla="*/ 0 w 1370"/>
              <a:gd name="T33" fmla="*/ 0 h 1040"/>
              <a:gd name="T34" fmla="*/ 0 w 1370"/>
              <a:gd name="T35" fmla="*/ 0 h 1040"/>
              <a:gd name="T36" fmla="*/ 0 w 1370"/>
              <a:gd name="T37" fmla="*/ 0 h 1040"/>
              <a:gd name="T38" fmla="*/ 0 w 1370"/>
              <a:gd name="T39" fmla="*/ 0 h 1040"/>
              <a:gd name="T40" fmla="*/ 0 w 1370"/>
              <a:gd name="T41" fmla="*/ 0 h 1040"/>
              <a:gd name="T42" fmla="*/ 0 w 1370"/>
              <a:gd name="T43" fmla="*/ 0 h 1040"/>
              <a:gd name="T44" fmla="*/ 0 w 1370"/>
              <a:gd name="T45" fmla="*/ 0 h 1040"/>
              <a:gd name="T46" fmla="*/ 0 w 1370"/>
              <a:gd name="T47" fmla="*/ 0 h 1040"/>
              <a:gd name="T48" fmla="*/ 0 w 1370"/>
              <a:gd name="T49" fmla="*/ 0 h 1040"/>
              <a:gd name="T50" fmla="*/ 0 w 1370"/>
              <a:gd name="T51" fmla="*/ 0 h 1040"/>
              <a:gd name="T52" fmla="*/ 0 w 1370"/>
              <a:gd name="T53" fmla="*/ 0 h 1040"/>
              <a:gd name="T54" fmla="*/ 0 w 1370"/>
              <a:gd name="T55" fmla="*/ 0 h 1040"/>
              <a:gd name="T56" fmla="*/ 0 w 1370"/>
              <a:gd name="T57" fmla="*/ 0 h 1040"/>
              <a:gd name="T58" fmla="*/ 0 w 1370"/>
              <a:gd name="T59" fmla="*/ 0 h 1040"/>
              <a:gd name="T60" fmla="*/ 0 w 1370"/>
              <a:gd name="T61" fmla="*/ 0 h 1040"/>
              <a:gd name="T62" fmla="*/ 0 w 1370"/>
              <a:gd name="T63" fmla="*/ 0 h 1040"/>
              <a:gd name="T64" fmla="*/ 0 w 1370"/>
              <a:gd name="T65" fmla="*/ 0 h 1040"/>
              <a:gd name="T66" fmla="*/ 0 w 1370"/>
              <a:gd name="T67" fmla="*/ 0 h 1040"/>
              <a:gd name="T68" fmla="*/ 0 w 1370"/>
              <a:gd name="T69" fmla="*/ 0 h 1040"/>
              <a:gd name="T70" fmla="*/ 0 w 1370"/>
              <a:gd name="T71" fmla="*/ 0 h 1040"/>
              <a:gd name="T72" fmla="*/ 0 w 1370"/>
              <a:gd name="T73" fmla="*/ 0 h 1040"/>
              <a:gd name="T74" fmla="*/ 0 w 1370"/>
              <a:gd name="T75" fmla="*/ 0 h 1040"/>
              <a:gd name="T76" fmla="*/ 0 w 1370"/>
              <a:gd name="T77" fmla="*/ 0 h 1040"/>
              <a:gd name="T78" fmla="*/ 0 w 1370"/>
              <a:gd name="T79" fmla="*/ 0 h 1040"/>
              <a:gd name="T80" fmla="*/ 0 w 1370"/>
              <a:gd name="T81" fmla="*/ 0 h 1040"/>
              <a:gd name="T82" fmla="*/ 0 w 1370"/>
              <a:gd name="T83" fmla="*/ 0 h 1040"/>
              <a:gd name="T84" fmla="*/ 0 w 1370"/>
              <a:gd name="T85" fmla="*/ 0 h 1040"/>
              <a:gd name="T86" fmla="*/ 0 w 1370"/>
              <a:gd name="T87" fmla="*/ 0 h 1040"/>
              <a:gd name="T88" fmla="*/ 0 w 1370"/>
              <a:gd name="T89" fmla="*/ 0 h 1040"/>
              <a:gd name="T90" fmla="*/ 0 w 1370"/>
              <a:gd name="T91" fmla="*/ 0 h 1040"/>
              <a:gd name="T92" fmla="*/ 0 w 1370"/>
              <a:gd name="T93" fmla="*/ 0 h 1040"/>
              <a:gd name="T94" fmla="*/ 0 w 1370"/>
              <a:gd name="T95" fmla="*/ 0 h 1040"/>
              <a:gd name="T96" fmla="*/ 0 w 1370"/>
              <a:gd name="T97" fmla="*/ 0 h 1040"/>
              <a:gd name="T98" fmla="*/ 0 w 1370"/>
              <a:gd name="T99" fmla="*/ 0 h 1040"/>
              <a:gd name="T100" fmla="*/ 0 w 1370"/>
              <a:gd name="T101" fmla="*/ 0 h 1040"/>
              <a:gd name="T102" fmla="*/ 0 w 1370"/>
              <a:gd name="T103" fmla="*/ 0 h 1040"/>
              <a:gd name="T104" fmla="*/ 0 w 1370"/>
              <a:gd name="T105" fmla="*/ 0 h 1040"/>
              <a:gd name="T106" fmla="*/ 0 w 1370"/>
              <a:gd name="T107" fmla="*/ 0 h 1040"/>
              <a:gd name="T108" fmla="*/ 0 w 1370"/>
              <a:gd name="T109" fmla="*/ 0 h 1040"/>
              <a:gd name="T110" fmla="*/ 0 w 1370"/>
              <a:gd name="T111" fmla="*/ 0 h 1040"/>
              <a:gd name="T112" fmla="*/ 0 w 1370"/>
              <a:gd name="T113" fmla="*/ 0 h 1040"/>
              <a:gd name="T114" fmla="*/ 0 w 1370"/>
              <a:gd name="T115" fmla="*/ 0 h 1040"/>
              <a:gd name="T116" fmla="*/ 0 w 1370"/>
              <a:gd name="T117" fmla="*/ 0 h 1040"/>
              <a:gd name="T118" fmla="*/ 0 w 1370"/>
              <a:gd name="T119" fmla="*/ 0 h 10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70" h="1040">
                <a:moveTo>
                  <a:pt x="418" y="37"/>
                </a:moveTo>
                <a:lnTo>
                  <a:pt x="3" y="81"/>
                </a:lnTo>
                <a:lnTo>
                  <a:pt x="3" y="92"/>
                </a:lnTo>
                <a:lnTo>
                  <a:pt x="3" y="94"/>
                </a:lnTo>
                <a:lnTo>
                  <a:pt x="0" y="98"/>
                </a:lnTo>
                <a:lnTo>
                  <a:pt x="1" y="109"/>
                </a:lnTo>
                <a:lnTo>
                  <a:pt x="9" y="124"/>
                </a:lnTo>
                <a:lnTo>
                  <a:pt x="20" y="135"/>
                </a:lnTo>
                <a:lnTo>
                  <a:pt x="23" y="135"/>
                </a:lnTo>
                <a:lnTo>
                  <a:pt x="38" y="144"/>
                </a:lnTo>
                <a:lnTo>
                  <a:pt x="40" y="151"/>
                </a:lnTo>
                <a:lnTo>
                  <a:pt x="31" y="170"/>
                </a:lnTo>
                <a:lnTo>
                  <a:pt x="31" y="175"/>
                </a:lnTo>
                <a:lnTo>
                  <a:pt x="40" y="178"/>
                </a:lnTo>
                <a:lnTo>
                  <a:pt x="43" y="180"/>
                </a:lnTo>
                <a:lnTo>
                  <a:pt x="43" y="188"/>
                </a:lnTo>
                <a:lnTo>
                  <a:pt x="36" y="196"/>
                </a:lnTo>
                <a:lnTo>
                  <a:pt x="36" y="209"/>
                </a:lnTo>
                <a:lnTo>
                  <a:pt x="40" y="214"/>
                </a:lnTo>
                <a:lnTo>
                  <a:pt x="60" y="205"/>
                </a:lnTo>
                <a:lnTo>
                  <a:pt x="68" y="199"/>
                </a:lnTo>
                <a:lnTo>
                  <a:pt x="76" y="175"/>
                </a:lnTo>
                <a:lnTo>
                  <a:pt x="80" y="164"/>
                </a:lnTo>
                <a:lnTo>
                  <a:pt x="89" y="170"/>
                </a:lnTo>
                <a:lnTo>
                  <a:pt x="99" y="170"/>
                </a:lnTo>
                <a:lnTo>
                  <a:pt x="105" y="164"/>
                </a:lnTo>
                <a:lnTo>
                  <a:pt x="115" y="167"/>
                </a:lnTo>
                <a:lnTo>
                  <a:pt x="111" y="175"/>
                </a:lnTo>
                <a:lnTo>
                  <a:pt x="91" y="188"/>
                </a:lnTo>
                <a:lnTo>
                  <a:pt x="95" y="194"/>
                </a:lnTo>
                <a:lnTo>
                  <a:pt x="111" y="182"/>
                </a:lnTo>
                <a:lnTo>
                  <a:pt x="132" y="180"/>
                </a:lnTo>
                <a:lnTo>
                  <a:pt x="204" y="157"/>
                </a:lnTo>
                <a:lnTo>
                  <a:pt x="215" y="157"/>
                </a:lnTo>
                <a:lnTo>
                  <a:pt x="215" y="162"/>
                </a:lnTo>
                <a:lnTo>
                  <a:pt x="201" y="176"/>
                </a:lnTo>
                <a:lnTo>
                  <a:pt x="207" y="178"/>
                </a:lnTo>
                <a:lnTo>
                  <a:pt x="244" y="179"/>
                </a:lnTo>
                <a:lnTo>
                  <a:pt x="274" y="195"/>
                </a:lnTo>
                <a:lnTo>
                  <a:pt x="305" y="215"/>
                </a:lnTo>
                <a:lnTo>
                  <a:pt x="314" y="217"/>
                </a:lnTo>
                <a:lnTo>
                  <a:pt x="313" y="205"/>
                </a:lnTo>
                <a:lnTo>
                  <a:pt x="325" y="199"/>
                </a:lnTo>
                <a:lnTo>
                  <a:pt x="334" y="209"/>
                </a:lnTo>
                <a:lnTo>
                  <a:pt x="348" y="215"/>
                </a:lnTo>
                <a:lnTo>
                  <a:pt x="352" y="218"/>
                </a:lnTo>
                <a:lnTo>
                  <a:pt x="353" y="221"/>
                </a:lnTo>
                <a:lnTo>
                  <a:pt x="348" y="225"/>
                </a:lnTo>
                <a:lnTo>
                  <a:pt x="349" y="230"/>
                </a:lnTo>
                <a:lnTo>
                  <a:pt x="393" y="258"/>
                </a:lnTo>
                <a:lnTo>
                  <a:pt x="396" y="269"/>
                </a:lnTo>
                <a:lnTo>
                  <a:pt x="395" y="281"/>
                </a:lnTo>
                <a:lnTo>
                  <a:pt x="393" y="290"/>
                </a:lnTo>
                <a:lnTo>
                  <a:pt x="384" y="284"/>
                </a:lnTo>
                <a:lnTo>
                  <a:pt x="383" y="276"/>
                </a:lnTo>
                <a:lnTo>
                  <a:pt x="377" y="284"/>
                </a:lnTo>
                <a:lnTo>
                  <a:pt x="379" y="294"/>
                </a:lnTo>
                <a:lnTo>
                  <a:pt x="392" y="294"/>
                </a:lnTo>
                <a:lnTo>
                  <a:pt x="450" y="278"/>
                </a:lnTo>
                <a:lnTo>
                  <a:pt x="454" y="269"/>
                </a:lnTo>
                <a:lnTo>
                  <a:pt x="473" y="268"/>
                </a:lnTo>
                <a:lnTo>
                  <a:pt x="520" y="231"/>
                </a:lnTo>
                <a:lnTo>
                  <a:pt x="552" y="231"/>
                </a:lnTo>
                <a:lnTo>
                  <a:pt x="552" y="226"/>
                </a:lnTo>
                <a:lnTo>
                  <a:pt x="541" y="221"/>
                </a:lnTo>
                <a:lnTo>
                  <a:pt x="555" y="196"/>
                </a:lnTo>
                <a:lnTo>
                  <a:pt x="603" y="190"/>
                </a:lnTo>
                <a:lnTo>
                  <a:pt x="678" y="230"/>
                </a:lnTo>
                <a:lnTo>
                  <a:pt x="680" y="237"/>
                </a:lnTo>
                <a:lnTo>
                  <a:pt x="701" y="254"/>
                </a:lnTo>
                <a:lnTo>
                  <a:pt x="717" y="278"/>
                </a:lnTo>
                <a:lnTo>
                  <a:pt x="763" y="316"/>
                </a:lnTo>
                <a:lnTo>
                  <a:pt x="770" y="327"/>
                </a:lnTo>
                <a:lnTo>
                  <a:pt x="782" y="340"/>
                </a:lnTo>
                <a:lnTo>
                  <a:pt x="822" y="340"/>
                </a:lnTo>
                <a:lnTo>
                  <a:pt x="848" y="375"/>
                </a:lnTo>
                <a:lnTo>
                  <a:pt x="854" y="383"/>
                </a:lnTo>
                <a:lnTo>
                  <a:pt x="853" y="394"/>
                </a:lnTo>
                <a:lnTo>
                  <a:pt x="865" y="438"/>
                </a:lnTo>
                <a:lnTo>
                  <a:pt x="861" y="483"/>
                </a:lnTo>
                <a:lnTo>
                  <a:pt x="848" y="532"/>
                </a:lnTo>
                <a:lnTo>
                  <a:pt x="850" y="575"/>
                </a:lnTo>
                <a:lnTo>
                  <a:pt x="854" y="585"/>
                </a:lnTo>
                <a:lnTo>
                  <a:pt x="885" y="606"/>
                </a:lnTo>
                <a:lnTo>
                  <a:pt x="892" y="590"/>
                </a:lnTo>
                <a:lnTo>
                  <a:pt x="885" y="582"/>
                </a:lnTo>
                <a:lnTo>
                  <a:pt x="874" y="558"/>
                </a:lnTo>
                <a:lnTo>
                  <a:pt x="874" y="554"/>
                </a:lnTo>
                <a:lnTo>
                  <a:pt x="893" y="552"/>
                </a:lnTo>
                <a:lnTo>
                  <a:pt x="905" y="575"/>
                </a:lnTo>
                <a:lnTo>
                  <a:pt x="913" y="575"/>
                </a:lnTo>
                <a:lnTo>
                  <a:pt x="915" y="563"/>
                </a:lnTo>
                <a:lnTo>
                  <a:pt x="923" y="559"/>
                </a:lnTo>
                <a:lnTo>
                  <a:pt x="931" y="567"/>
                </a:lnTo>
                <a:lnTo>
                  <a:pt x="929" y="577"/>
                </a:lnTo>
                <a:lnTo>
                  <a:pt x="920" y="589"/>
                </a:lnTo>
                <a:lnTo>
                  <a:pt x="913" y="601"/>
                </a:lnTo>
                <a:lnTo>
                  <a:pt x="904" y="634"/>
                </a:lnTo>
                <a:lnTo>
                  <a:pt x="892" y="638"/>
                </a:lnTo>
                <a:lnTo>
                  <a:pt x="892" y="653"/>
                </a:lnTo>
                <a:lnTo>
                  <a:pt x="904" y="663"/>
                </a:lnTo>
                <a:lnTo>
                  <a:pt x="920" y="680"/>
                </a:lnTo>
                <a:lnTo>
                  <a:pt x="946" y="736"/>
                </a:lnTo>
                <a:lnTo>
                  <a:pt x="987" y="759"/>
                </a:lnTo>
                <a:lnTo>
                  <a:pt x="990" y="759"/>
                </a:lnTo>
                <a:lnTo>
                  <a:pt x="990" y="744"/>
                </a:lnTo>
                <a:lnTo>
                  <a:pt x="999" y="744"/>
                </a:lnTo>
                <a:lnTo>
                  <a:pt x="1013" y="773"/>
                </a:lnTo>
                <a:lnTo>
                  <a:pt x="1014" y="783"/>
                </a:lnTo>
                <a:lnTo>
                  <a:pt x="1026" y="813"/>
                </a:lnTo>
                <a:lnTo>
                  <a:pt x="1042" y="818"/>
                </a:lnTo>
                <a:lnTo>
                  <a:pt x="1060" y="826"/>
                </a:lnTo>
                <a:lnTo>
                  <a:pt x="1089" y="908"/>
                </a:lnTo>
                <a:lnTo>
                  <a:pt x="1099" y="918"/>
                </a:lnTo>
                <a:lnTo>
                  <a:pt x="1136" y="922"/>
                </a:lnTo>
                <a:lnTo>
                  <a:pt x="1152" y="930"/>
                </a:lnTo>
                <a:lnTo>
                  <a:pt x="1197" y="989"/>
                </a:lnTo>
                <a:lnTo>
                  <a:pt x="1218" y="1001"/>
                </a:lnTo>
                <a:lnTo>
                  <a:pt x="1224" y="1001"/>
                </a:lnTo>
                <a:lnTo>
                  <a:pt x="1236" y="1008"/>
                </a:lnTo>
                <a:lnTo>
                  <a:pt x="1241" y="1016"/>
                </a:lnTo>
                <a:lnTo>
                  <a:pt x="1230" y="1022"/>
                </a:lnTo>
                <a:lnTo>
                  <a:pt x="1222" y="1016"/>
                </a:lnTo>
                <a:lnTo>
                  <a:pt x="1220" y="1016"/>
                </a:lnTo>
                <a:lnTo>
                  <a:pt x="1217" y="1022"/>
                </a:lnTo>
                <a:lnTo>
                  <a:pt x="1214" y="1032"/>
                </a:lnTo>
                <a:lnTo>
                  <a:pt x="1218" y="1037"/>
                </a:lnTo>
                <a:lnTo>
                  <a:pt x="1241" y="1040"/>
                </a:lnTo>
                <a:lnTo>
                  <a:pt x="1252" y="1035"/>
                </a:lnTo>
                <a:lnTo>
                  <a:pt x="1269" y="1033"/>
                </a:lnTo>
                <a:lnTo>
                  <a:pt x="1334" y="1005"/>
                </a:lnTo>
                <a:lnTo>
                  <a:pt x="1346" y="981"/>
                </a:lnTo>
                <a:lnTo>
                  <a:pt x="1350" y="973"/>
                </a:lnTo>
                <a:lnTo>
                  <a:pt x="1340" y="932"/>
                </a:lnTo>
                <a:lnTo>
                  <a:pt x="1342" y="922"/>
                </a:lnTo>
                <a:lnTo>
                  <a:pt x="1358" y="890"/>
                </a:lnTo>
                <a:lnTo>
                  <a:pt x="1370" y="896"/>
                </a:lnTo>
                <a:lnTo>
                  <a:pt x="1355" y="821"/>
                </a:lnTo>
                <a:lnTo>
                  <a:pt x="1359" y="795"/>
                </a:lnTo>
                <a:lnTo>
                  <a:pt x="1357" y="731"/>
                </a:lnTo>
                <a:lnTo>
                  <a:pt x="1340" y="684"/>
                </a:lnTo>
                <a:lnTo>
                  <a:pt x="1334" y="663"/>
                </a:lnTo>
                <a:lnTo>
                  <a:pt x="1287" y="605"/>
                </a:lnTo>
                <a:lnTo>
                  <a:pt x="1259" y="538"/>
                </a:lnTo>
                <a:lnTo>
                  <a:pt x="1222" y="491"/>
                </a:lnTo>
                <a:lnTo>
                  <a:pt x="1224" y="483"/>
                </a:lnTo>
                <a:lnTo>
                  <a:pt x="1221" y="470"/>
                </a:lnTo>
                <a:lnTo>
                  <a:pt x="1209" y="448"/>
                </a:lnTo>
                <a:lnTo>
                  <a:pt x="1209" y="438"/>
                </a:lnTo>
                <a:lnTo>
                  <a:pt x="1221" y="422"/>
                </a:lnTo>
                <a:lnTo>
                  <a:pt x="1221" y="411"/>
                </a:lnTo>
                <a:lnTo>
                  <a:pt x="1175" y="351"/>
                </a:lnTo>
                <a:lnTo>
                  <a:pt x="1148" y="327"/>
                </a:lnTo>
                <a:lnTo>
                  <a:pt x="1128" y="316"/>
                </a:lnTo>
                <a:lnTo>
                  <a:pt x="1123" y="307"/>
                </a:lnTo>
                <a:lnTo>
                  <a:pt x="1099" y="262"/>
                </a:lnTo>
                <a:lnTo>
                  <a:pt x="1058" y="195"/>
                </a:lnTo>
                <a:lnTo>
                  <a:pt x="1048" y="148"/>
                </a:lnTo>
                <a:lnTo>
                  <a:pt x="1021" y="94"/>
                </a:lnTo>
                <a:lnTo>
                  <a:pt x="1021" y="82"/>
                </a:lnTo>
                <a:lnTo>
                  <a:pt x="1013" y="74"/>
                </a:lnTo>
                <a:lnTo>
                  <a:pt x="1009" y="69"/>
                </a:lnTo>
                <a:lnTo>
                  <a:pt x="998" y="23"/>
                </a:lnTo>
                <a:lnTo>
                  <a:pt x="995" y="10"/>
                </a:lnTo>
                <a:lnTo>
                  <a:pt x="985" y="15"/>
                </a:lnTo>
                <a:lnTo>
                  <a:pt x="954" y="14"/>
                </a:lnTo>
                <a:lnTo>
                  <a:pt x="925" y="0"/>
                </a:lnTo>
                <a:lnTo>
                  <a:pt x="909" y="10"/>
                </a:lnTo>
                <a:lnTo>
                  <a:pt x="905" y="15"/>
                </a:lnTo>
                <a:lnTo>
                  <a:pt x="904" y="31"/>
                </a:lnTo>
                <a:lnTo>
                  <a:pt x="916" y="74"/>
                </a:lnTo>
                <a:lnTo>
                  <a:pt x="913" y="97"/>
                </a:lnTo>
                <a:lnTo>
                  <a:pt x="892" y="94"/>
                </a:lnTo>
                <a:lnTo>
                  <a:pt x="885" y="84"/>
                </a:lnTo>
                <a:lnTo>
                  <a:pt x="874" y="62"/>
                </a:lnTo>
                <a:lnTo>
                  <a:pt x="447" y="93"/>
                </a:lnTo>
                <a:lnTo>
                  <a:pt x="434" y="74"/>
                </a:lnTo>
                <a:lnTo>
                  <a:pt x="435" y="62"/>
                </a:lnTo>
                <a:lnTo>
                  <a:pt x="418" y="43"/>
                </a:lnTo>
                <a:lnTo>
                  <a:pt x="418" y="37"/>
                </a:lnTo>
                <a:close/>
              </a:path>
            </a:pathLst>
          </a:custGeom>
          <a:solidFill>
            <a:srgbClr val="06538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0" name="5872444.5571.7527.62536.8755">
            <a:extLst>
              <a:ext uri="{FF2B5EF4-FFF2-40B4-BE49-F238E27FC236}">
                <a16:creationId xmlns:a16="http://schemas.microsoft.com/office/drawing/2014/main" id="{4757C8A8-46BF-BA2E-E4A8-C73711082710}"/>
              </a:ext>
            </a:extLst>
          </p:cNvPr>
          <p:cNvSpPr>
            <a:spLocks/>
          </p:cNvSpPr>
          <p:nvPr>
            <p:custDataLst>
              <p:tags r:id="rId39"/>
            </p:custDataLst>
          </p:nvPr>
        </p:nvSpPr>
        <p:spPr bwMode="auto">
          <a:xfrm>
            <a:off x="5362779" y="2782538"/>
            <a:ext cx="495335" cy="374831"/>
          </a:xfrm>
          <a:custGeom>
            <a:avLst/>
            <a:gdLst>
              <a:gd name="T0" fmla="*/ 0 w 771"/>
              <a:gd name="T1" fmla="*/ 0 h 579"/>
              <a:gd name="T2" fmla="*/ 0 w 771"/>
              <a:gd name="T3" fmla="*/ 0 h 579"/>
              <a:gd name="T4" fmla="*/ 0 w 771"/>
              <a:gd name="T5" fmla="*/ 0 h 579"/>
              <a:gd name="T6" fmla="*/ 0 w 771"/>
              <a:gd name="T7" fmla="*/ 0 h 579"/>
              <a:gd name="T8" fmla="*/ 0 w 771"/>
              <a:gd name="T9" fmla="*/ 0 h 579"/>
              <a:gd name="T10" fmla="*/ 0 w 771"/>
              <a:gd name="T11" fmla="*/ 0 h 579"/>
              <a:gd name="T12" fmla="*/ 0 w 771"/>
              <a:gd name="T13" fmla="*/ 0 h 579"/>
              <a:gd name="T14" fmla="*/ 0 w 771"/>
              <a:gd name="T15" fmla="*/ 0 h 579"/>
              <a:gd name="T16" fmla="*/ 0 w 771"/>
              <a:gd name="T17" fmla="*/ 0 h 579"/>
              <a:gd name="T18" fmla="*/ 0 w 771"/>
              <a:gd name="T19" fmla="*/ 0 h 579"/>
              <a:gd name="T20" fmla="*/ 0 w 771"/>
              <a:gd name="T21" fmla="*/ 0 h 579"/>
              <a:gd name="T22" fmla="*/ 0 w 771"/>
              <a:gd name="T23" fmla="*/ 0 h 579"/>
              <a:gd name="T24" fmla="*/ 0 w 771"/>
              <a:gd name="T25" fmla="*/ 0 h 579"/>
              <a:gd name="T26" fmla="*/ 0 w 771"/>
              <a:gd name="T27" fmla="*/ 0 h 579"/>
              <a:gd name="T28" fmla="*/ 0 w 771"/>
              <a:gd name="T29" fmla="*/ 0 h 579"/>
              <a:gd name="T30" fmla="*/ 0 w 771"/>
              <a:gd name="T31" fmla="*/ 0 h 579"/>
              <a:gd name="T32" fmla="*/ 0 w 771"/>
              <a:gd name="T33" fmla="*/ 0 h 579"/>
              <a:gd name="T34" fmla="*/ 0 w 771"/>
              <a:gd name="T35" fmla="*/ 0 h 579"/>
              <a:gd name="T36" fmla="*/ 0 w 771"/>
              <a:gd name="T37" fmla="*/ 0 h 579"/>
              <a:gd name="T38" fmla="*/ 0 w 771"/>
              <a:gd name="T39" fmla="*/ 0 h 579"/>
              <a:gd name="T40" fmla="*/ 0 w 771"/>
              <a:gd name="T41" fmla="*/ 0 h 579"/>
              <a:gd name="T42" fmla="*/ 0 w 771"/>
              <a:gd name="T43" fmla="*/ 0 h 579"/>
              <a:gd name="T44" fmla="*/ 0 w 771"/>
              <a:gd name="T45" fmla="*/ 0 h 579"/>
              <a:gd name="T46" fmla="*/ 0 w 771"/>
              <a:gd name="T47" fmla="*/ 0 h 579"/>
              <a:gd name="T48" fmla="*/ 0 w 771"/>
              <a:gd name="T49" fmla="*/ 0 h 579"/>
              <a:gd name="T50" fmla="*/ 0 w 771"/>
              <a:gd name="T51" fmla="*/ 0 h 579"/>
              <a:gd name="T52" fmla="*/ 0 w 771"/>
              <a:gd name="T53" fmla="*/ 0 h 579"/>
              <a:gd name="T54" fmla="*/ 0 w 771"/>
              <a:gd name="T55" fmla="*/ 0 h 579"/>
              <a:gd name="T56" fmla="*/ 0 w 771"/>
              <a:gd name="T57" fmla="*/ 0 h 579"/>
              <a:gd name="T58" fmla="*/ 0 w 771"/>
              <a:gd name="T59" fmla="*/ 0 h 579"/>
              <a:gd name="T60" fmla="*/ 0 w 771"/>
              <a:gd name="T61" fmla="*/ 0 h 579"/>
              <a:gd name="T62" fmla="*/ 0 w 771"/>
              <a:gd name="T63" fmla="*/ 0 h 579"/>
              <a:gd name="T64" fmla="*/ 0 w 771"/>
              <a:gd name="T65" fmla="*/ 0 h 579"/>
              <a:gd name="T66" fmla="*/ 0 w 771"/>
              <a:gd name="T67" fmla="*/ 0 h 579"/>
              <a:gd name="T68" fmla="*/ 0 w 771"/>
              <a:gd name="T69" fmla="*/ 0 h 579"/>
              <a:gd name="T70" fmla="*/ 0 w 771"/>
              <a:gd name="T71" fmla="*/ 0 h 579"/>
              <a:gd name="T72" fmla="*/ 0 w 771"/>
              <a:gd name="T73" fmla="*/ 0 h 579"/>
              <a:gd name="T74" fmla="*/ 0 w 771"/>
              <a:gd name="T75" fmla="*/ 0 h 579"/>
              <a:gd name="T76" fmla="*/ 0 w 771"/>
              <a:gd name="T77" fmla="*/ 0 h 579"/>
              <a:gd name="T78" fmla="*/ 0 w 771"/>
              <a:gd name="T79" fmla="*/ 0 h 579"/>
              <a:gd name="T80" fmla="*/ 0 w 771"/>
              <a:gd name="T81" fmla="*/ 0 h 579"/>
              <a:gd name="T82" fmla="*/ 0 w 771"/>
              <a:gd name="T83" fmla="*/ 0 h 579"/>
              <a:gd name="T84" fmla="*/ 0 w 771"/>
              <a:gd name="T85" fmla="*/ 0 h 579"/>
              <a:gd name="T86" fmla="*/ 0 w 771"/>
              <a:gd name="T87" fmla="*/ 0 h 5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71" h="579">
                <a:moveTo>
                  <a:pt x="460" y="579"/>
                </a:moveTo>
                <a:lnTo>
                  <a:pt x="454" y="579"/>
                </a:lnTo>
                <a:lnTo>
                  <a:pt x="431" y="579"/>
                </a:lnTo>
                <a:lnTo>
                  <a:pt x="426" y="575"/>
                </a:lnTo>
                <a:lnTo>
                  <a:pt x="423" y="564"/>
                </a:lnTo>
                <a:lnTo>
                  <a:pt x="409" y="522"/>
                </a:lnTo>
                <a:lnTo>
                  <a:pt x="395" y="497"/>
                </a:lnTo>
                <a:lnTo>
                  <a:pt x="370" y="489"/>
                </a:lnTo>
                <a:lnTo>
                  <a:pt x="358" y="449"/>
                </a:lnTo>
                <a:lnTo>
                  <a:pt x="343" y="431"/>
                </a:lnTo>
                <a:lnTo>
                  <a:pt x="337" y="412"/>
                </a:lnTo>
                <a:lnTo>
                  <a:pt x="320" y="408"/>
                </a:lnTo>
                <a:lnTo>
                  <a:pt x="294" y="396"/>
                </a:lnTo>
                <a:lnTo>
                  <a:pt x="278" y="375"/>
                </a:lnTo>
                <a:lnTo>
                  <a:pt x="260" y="365"/>
                </a:lnTo>
                <a:lnTo>
                  <a:pt x="258" y="353"/>
                </a:lnTo>
                <a:lnTo>
                  <a:pt x="246" y="333"/>
                </a:lnTo>
                <a:lnTo>
                  <a:pt x="242" y="326"/>
                </a:lnTo>
                <a:lnTo>
                  <a:pt x="218" y="318"/>
                </a:lnTo>
                <a:lnTo>
                  <a:pt x="167" y="273"/>
                </a:lnTo>
                <a:lnTo>
                  <a:pt x="149" y="269"/>
                </a:lnTo>
                <a:lnTo>
                  <a:pt x="140" y="252"/>
                </a:lnTo>
                <a:lnTo>
                  <a:pt x="122" y="234"/>
                </a:lnTo>
                <a:lnTo>
                  <a:pt x="106" y="204"/>
                </a:lnTo>
                <a:lnTo>
                  <a:pt x="90" y="187"/>
                </a:lnTo>
                <a:lnTo>
                  <a:pt x="88" y="177"/>
                </a:lnTo>
                <a:lnTo>
                  <a:pt x="53" y="168"/>
                </a:lnTo>
                <a:lnTo>
                  <a:pt x="11" y="153"/>
                </a:lnTo>
                <a:lnTo>
                  <a:pt x="0" y="137"/>
                </a:lnTo>
                <a:lnTo>
                  <a:pt x="12" y="107"/>
                </a:lnTo>
                <a:lnTo>
                  <a:pt x="26" y="99"/>
                </a:lnTo>
                <a:lnTo>
                  <a:pt x="32" y="87"/>
                </a:lnTo>
                <a:lnTo>
                  <a:pt x="32" y="81"/>
                </a:lnTo>
                <a:lnTo>
                  <a:pt x="32" y="78"/>
                </a:lnTo>
                <a:lnTo>
                  <a:pt x="75" y="55"/>
                </a:lnTo>
                <a:lnTo>
                  <a:pt x="89" y="55"/>
                </a:lnTo>
                <a:lnTo>
                  <a:pt x="90" y="46"/>
                </a:lnTo>
                <a:lnTo>
                  <a:pt x="129" y="27"/>
                </a:lnTo>
                <a:lnTo>
                  <a:pt x="133" y="21"/>
                </a:lnTo>
                <a:lnTo>
                  <a:pt x="140" y="21"/>
                </a:lnTo>
                <a:lnTo>
                  <a:pt x="343" y="0"/>
                </a:lnTo>
                <a:lnTo>
                  <a:pt x="345" y="3"/>
                </a:lnTo>
                <a:lnTo>
                  <a:pt x="343" y="13"/>
                </a:lnTo>
                <a:lnTo>
                  <a:pt x="347" y="19"/>
                </a:lnTo>
                <a:lnTo>
                  <a:pt x="363" y="13"/>
                </a:lnTo>
                <a:lnTo>
                  <a:pt x="391" y="34"/>
                </a:lnTo>
                <a:lnTo>
                  <a:pt x="398" y="58"/>
                </a:lnTo>
                <a:lnTo>
                  <a:pt x="568" y="36"/>
                </a:lnTo>
                <a:lnTo>
                  <a:pt x="771" y="177"/>
                </a:lnTo>
                <a:lnTo>
                  <a:pt x="762" y="183"/>
                </a:lnTo>
                <a:lnTo>
                  <a:pt x="746" y="193"/>
                </a:lnTo>
                <a:lnTo>
                  <a:pt x="736" y="211"/>
                </a:lnTo>
                <a:lnTo>
                  <a:pt x="712" y="235"/>
                </a:lnTo>
                <a:lnTo>
                  <a:pt x="700" y="267"/>
                </a:lnTo>
                <a:lnTo>
                  <a:pt x="692" y="285"/>
                </a:lnTo>
                <a:lnTo>
                  <a:pt x="692" y="305"/>
                </a:lnTo>
                <a:lnTo>
                  <a:pt x="692" y="324"/>
                </a:lnTo>
                <a:lnTo>
                  <a:pt x="691" y="328"/>
                </a:lnTo>
                <a:lnTo>
                  <a:pt x="684" y="337"/>
                </a:lnTo>
                <a:lnTo>
                  <a:pt x="669" y="338"/>
                </a:lnTo>
                <a:lnTo>
                  <a:pt x="661" y="352"/>
                </a:lnTo>
                <a:lnTo>
                  <a:pt x="653" y="364"/>
                </a:lnTo>
                <a:lnTo>
                  <a:pt x="640" y="376"/>
                </a:lnTo>
                <a:lnTo>
                  <a:pt x="633" y="389"/>
                </a:lnTo>
                <a:lnTo>
                  <a:pt x="607" y="410"/>
                </a:lnTo>
                <a:lnTo>
                  <a:pt x="593" y="428"/>
                </a:lnTo>
                <a:lnTo>
                  <a:pt x="577" y="439"/>
                </a:lnTo>
                <a:lnTo>
                  <a:pt x="562" y="451"/>
                </a:lnTo>
                <a:lnTo>
                  <a:pt x="551" y="462"/>
                </a:lnTo>
                <a:lnTo>
                  <a:pt x="539" y="473"/>
                </a:lnTo>
                <a:lnTo>
                  <a:pt x="524" y="481"/>
                </a:lnTo>
                <a:lnTo>
                  <a:pt x="515" y="483"/>
                </a:lnTo>
                <a:lnTo>
                  <a:pt x="515" y="489"/>
                </a:lnTo>
                <a:lnTo>
                  <a:pt x="515" y="493"/>
                </a:lnTo>
                <a:lnTo>
                  <a:pt x="512" y="497"/>
                </a:lnTo>
                <a:lnTo>
                  <a:pt x="508" y="509"/>
                </a:lnTo>
                <a:lnTo>
                  <a:pt x="492" y="522"/>
                </a:lnTo>
                <a:lnTo>
                  <a:pt x="481" y="522"/>
                </a:lnTo>
                <a:lnTo>
                  <a:pt x="480" y="529"/>
                </a:lnTo>
                <a:lnTo>
                  <a:pt x="478" y="530"/>
                </a:lnTo>
                <a:lnTo>
                  <a:pt x="480" y="533"/>
                </a:lnTo>
                <a:lnTo>
                  <a:pt x="485" y="535"/>
                </a:lnTo>
                <a:lnTo>
                  <a:pt x="488" y="539"/>
                </a:lnTo>
                <a:lnTo>
                  <a:pt x="487" y="545"/>
                </a:lnTo>
                <a:lnTo>
                  <a:pt x="480" y="551"/>
                </a:lnTo>
                <a:lnTo>
                  <a:pt x="465" y="565"/>
                </a:lnTo>
                <a:lnTo>
                  <a:pt x="460" y="577"/>
                </a:lnTo>
                <a:lnTo>
                  <a:pt x="460" y="579"/>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1" name="5873394.625572.8753232.1255">
            <a:extLst>
              <a:ext uri="{FF2B5EF4-FFF2-40B4-BE49-F238E27FC236}">
                <a16:creationId xmlns:a16="http://schemas.microsoft.com/office/drawing/2014/main" id="{6991A3AF-3D85-23F7-7106-18ACA029C3F2}"/>
              </a:ext>
            </a:extLst>
          </p:cNvPr>
          <p:cNvSpPr>
            <a:spLocks/>
          </p:cNvSpPr>
          <p:nvPr>
            <p:custDataLst>
              <p:tags r:id="rId40"/>
            </p:custDataLst>
          </p:nvPr>
        </p:nvSpPr>
        <p:spPr bwMode="auto">
          <a:xfrm>
            <a:off x="5377565" y="2103628"/>
            <a:ext cx="430276" cy="436550"/>
          </a:xfrm>
          <a:custGeom>
            <a:avLst/>
            <a:gdLst>
              <a:gd name="T0" fmla="*/ 0 w 675"/>
              <a:gd name="T1" fmla="*/ 0 h 670"/>
              <a:gd name="T2" fmla="*/ 0 w 675"/>
              <a:gd name="T3" fmla="*/ 0 h 670"/>
              <a:gd name="T4" fmla="*/ 0 w 675"/>
              <a:gd name="T5" fmla="*/ 0 h 670"/>
              <a:gd name="T6" fmla="*/ 0 w 675"/>
              <a:gd name="T7" fmla="*/ 0 h 670"/>
              <a:gd name="T8" fmla="*/ 0 w 675"/>
              <a:gd name="T9" fmla="*/ 0 h 670"/>
              <a:gd name="T10" fmla="*/ 0 w 675"/>
              <a:gd name="T11" fmla="*/ 0 h 670"/>
              <a:gd name="T12" fmla="*/ 0 w 675"/>
              <a:gd name="T13" fmla="*/ 0 h 670"/>
              <a:gd name="T14" fmla="*/ 0 w 675"/>
              <a:gd name="T15" fmla="*/ 0 h 670"/>
              <a:gd name="T16" fmla="*/ 0 w 675"/>
              <a:gd name="T17" fmla="*/ 0 h 670"/>
              <a:gd name="T18" fmla="*/ 0 w 675"/>
              <a:gd name="T19" fmla="*/ 0 h 670"/>
              <a:gd name="T20" fmla="*/ 0 w 675"/>
              <a:gd name="T21" fmla="*/ 0 h 670"/>
              <a:gd name="T22" fmla="*/ 0 w 675"/>
              <a:gd name="T23" fmla="*/ 0 h 670"/>
              <a:gd name="T24" fmla="*/ 0 w 675"/>
              <a:gd name="T25" fmla="*/ 0 h 670"/>
              <a:gd name="T26" fmla="*/ 0 w 675"/>
              <a:gd name="T27" fmla="*/ 0 h 670"/>
              <a:gd name="T28" fmla="*/ 0 w 675"/>
              <a:gd name="T29" fmla="*/ 0 h 670"/>
              <a:gd name="T30" fmla="*/ 0 w 675"/>
              <a:gd name="T31" fmla="*/ 0 h 670"/>
              <a:gd name="T32" fmla="*/ 0 w 675"/>
              <a:gd name="T33" fmla="*/ 0 h 670"/>
              <a:gd name="T34" fmla="*/ 0 w 675"/>
              <a:gd name="T35" fmla="*/ 0 h 670"/>
              <a:gd name="T36" fmla="*/ 0 w 675"/>
              <a:gd name="T37" fmla="*/ 0 h 670"/>
              <a:gd name="T38" fmla="*/ 0 w 675"/>
              <a:gd name="T39" fmla="*/ 0 h 670"/>
              <a:gd name="T40" fmla="*/ 0 w 675"/>
              <a:gd name="T41" fmla="*/ 0 h 670"/>
              <a:gd name="T42" fmla="*/ 0 w 675"/>
              <a:gd name="T43" fmla="*/ 0 h 670"/>
              <a:gd name="T44" fmla="*/ 0 w 675"/>
              <a:gd name="T45" fmla="*/ 0 h 670"/>
              <a:gd name="T46" fmla="*/ 0 w 675"/>
              <a:gd name="T47" fmla="*/ 0 h 670"/>
              <a:gd name="T48" fmla="*/ 0 w 675"/>
              <a:gd name="T49" fmla="*/ 0 h 670"/>
              <a:gd name="T50" fmla="*/ 0 w 675"/>
              <a:gd name="T51" fmla="*/ 0 h 670"/>
              <a:gd name="T52" fmla="*/ 0 w 675"/>
              <a:gd name="T53" fmla="*/ 0 h 670"/>
              <a:gd name="T54" fmla="*/ 0 w 675"/>
              <a:gd name="T55" fmla="*/ 0 h 670"/>
              <a:gd name="T56" fmla="*/ 0 w 675"/>
              <a:gd name="T57" fmla="*/ 0 h 670"/>
              <a:gd name="T58" fmla="*/ 0 w 675"/>
              <a:gd name="T59" fmla="*/ 0 h 670"/>
              <a:gd name="T60" fmla="*/ 0 w 675"/>
              <a:gd name="T61" fmla="*/ 0 h 670"/>
              <a:gd name="T62" fmla="*/ 0 w 675"/>
              <a:gd name="T63" fmla="*/ 0 h 670"/>
              <a:gd name="T64" fmla="*/ 0 w 675"/>
              <a:gd name="T65" fmla="*/ 0 h 670"/>
              <a:gd name="T66" fmla="*/ 0 w 675"/>
              <a:gd name="T67" fmla="*/ 0 h 670"/>
              <a:gd name="T68" fmla="*/ 0 w 675"/>
              <a:gd name="T69" fmla="*/ 0 h 670"/>
              <a:gd name="T70" fmla="*/ 0 w 675"/>
              <a:gd name="T71" fmla="*/ 0 h 670"/>
              <a:gd name="T72" fmla="*/ 0 w 675"/>
              <a:gd name="T73" fmla="*/ 0 h 670"/>
              <a:gd name="T74" fmla="*/ 0 w 675"/>
              <a:gd name="T75" fmla="*/ 0 h 670"/>
              <a:gd name="T76" fmla="*/ 0 w 675"/>
              <a:gd name="T77" fmla="*/ 0 h 670"/>
              <a:gd name="T78" fmla="*/ 0 w 675"/>
              <a:gd name="T79" fmla="*/ 0 h 670"/>
              <a:gd name="T80" fmla="*/ 0 w 675"/>
              <a:gd name="T81" fmla="*/ 0 h 670"/>
              <a:gd name="T82" fmla="*/ 0 w 675"/>
              <a:gd name="T83" fmla="*/ 0 h 670"/>
              <a:gd name="T84" fmla="*/ 0 w 675"/>
              <a:gd name="T85" fmla="*/ 0 h 670"/>
              <a:gd name="T86" fmla="*/ 0 w 675"/>
              <a:gd name="T87" fmla="*/ 0 h 670"/>
              <a:gd name="T88" fmla="*/ 0 w 675"/>
              <a:gd name="T89" fmla="*/ 0 h 670"/>
              <a:gd name="T90" fmla="*/ 0 w 675"/>
              <a:gd name="T91" fmla="*/ 0 h 670"/>
              <a:gd name="T92" fmla="*/ 0 w 675"/>
              <a:gd name="T93" fmla="*/ 0 h 670"/>
              <a:gd name="T94" fmla="*/ 0 w 675"/>
              <a:gd name="T95" fmla="*/ 0 h 670"/>
              <a:gd name="T96" fmla="*/ 0 w 675"/>
              <a:gd name="T97" fmla="*/ 0 h 670"/>
              <a:gd name="T98" fmla="*/ 0 w 675"/>
              <a:gd name="T99" fmla="*/ 0 h 670"/>
              <a:gd name="T100" fmla="*/ 0 w 675"/>
              <a:gd name="T101" fmla="*/ 0 h 670"/>
              <a:gd name="T102" fmla="*/ 0 w 675"/>
              <a:gd name="T103" fmla="*/ 0 h 670"/>
              <a:gd name="T104" fmla="*/ 0 w 675"/>
              <a:gd name="T105" fmla="*/ 0 h 670"/>
              <a:gd name="T106" fmla="*/ 0 w 675"/>
              <a:gd name="T107" fmla="*/ 0 h 670"/>
              <a:gd name="T108" fmla="*/ 0 w 675"/>
              <a:gd name="T109" fmla="*/ 0 h 6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75" h="670">
                <a:moveTo>
                  <a:pt x="227" y="0"/>
                </a:moveTo>
                <a:lnTo>
                  <a:pt x="221" y="0"/>
                </a:lnTo>
                <a:lnTo>
                  <a:pt x="215" y="12"/>
                </a:lnTo>
                <a:lnTo>
                  <a:pt x="219" y="28"/>
                </a:lnTo>
                <a:lnTo>
                  <a:pt x="201" y="45"/>
                </a:lnTo>
                <a:lnTo>
                  <a:pt x="227" y="59"/>
                </a:lnTo>
                <a:lnTo>
                  <a:pt x="218" y="129"/>
                </a:lnTo>
                <a:lnTo>
                  <a:pt x="214" y="143"/>
                </a:lnTo>
                <a:lnTo>
                  <a:pt x="214" y="162"/>
                </a:lnTo>
                <a:lnTo>
                  <a:pt x="217" y="170"/>
                </a:lnTo>
                <a:lnTo>
                  <a:pt x="218" y="190"/>
                </a:lnTo>
                <a:lnTo>
                  <a:pt x="201" y="209"/>
                </a:lnTo>
                <a:lnTo>
                  <a:pt x="193" y="212"/>
                </a:lnTo>
                <a:lnTo>
                  <a:pt x="164" y="244"/>
                </a:lnTo>
                <a:lnTo>
                  <a:pt x="164" y="248"/>
                </a:lnTo>
                <a:lnTo>
                  <a:pt x="143" y="252"/>
                </a:lnTo>
                <a:lnTo>
                  <a:pt x="133" y="249"/>
                </a:lnTo>
                <a:lnTo>
                  <a:pt x="125" y="264"/>
                </a:lnTo>
                <a:lnTo>
                  <a:pt x="125" y="274"/>
                </a:lnTo>
                <a:lnTo>
                  <a:pt x="108" y="287"/>
                </a:lnTo>
                <a:lnTo>
                  <a:pt x="93" y="321"/>
                </a:lnTo>
                <a:lnTo>
                  <a:pt x="98" y="342"/>
                </a:lnTo>
                <a:lnTo>
                  <a:pt x="82" y="362"/>
                </a:lnTo>
                <a:lnTo>
                  <a:pt x="68" y="341"/>
                </a:lnTo>
                <a:lnTo>
                  <a:pt x="58" y="341"/>
                </a:lnTo>
                <a:lnTo>
                  <a:pt x="41" y="384"/>
                </a:lnTo>
                <a:lnTo>
                  <a:pt x="47" y="405"/>
                </a:lnTo>
                <a:lnTo>
                  <a:pt x="41" y="427"/>
                </a:lnTo>
                <a:lnTo>
                  <a:pt x="29" y="432"/>
                </a:lnTo>
                <a:lnTo>
                  <a:pt x="19" y="460"/>
                </a:lnTo>
                <a:lnTo>
                  <a:pt x="0" y="460"/>
                </a:lnTo>
                <a:lnTo>
                  <a:pt x="4" y="484"/>
                </a:lnTo>
                <a:lnTo>
                  <a:pt x="4" y="505"/>
                </a:lnTo>
                <a:lnTo>
                  <a:pt x="2" y="513"/>
                </a:lnTo>
                <a:lnTo>
                  <a:pt x="6" y="526"/>
                </a:lnTo>
                <a:lnTo>
                  <a:pt x="33" y="566"/>
                </a:lnTo>
                <a:lnTo>
                  <a:pt x="53" y="595"/>
                </a:lnTo>
                <a:lnTo>
                  <a:pt x="61" y="599"/>
                </a:lnTo>
                <a:lnTo>
                  <a:pt x="66" y="597"/>
                </a:lnTo>
                <a:lnTo>
                  <a:pt x="82" y="600"/>
                </a:lnTo>
                <a:lnTo>
                  <a:pt x="88" y="609"/>
                </a:lnTo>
                <a:lnTo>
                  <a:pt x="90" y="609"/>
                </a:lnTo>
                <a:lnTo>
                  <a:pt x="100" y="619"/>
                </a:lnTo>
                <a:lnTo>
                  <a:pt x="109" y="619"/>
                </a:lnTo>
                <a:lnTo>
                  <a:pt x="116" y="624"/>
                </a:lnTo>
                <a:lnTo>
                  <a:pt x="109" y="638"/>
                </a:lnTo>
                <a:lnTo>
                  <a:pt x="133" y="658"/>
                </a:lnTo>
                <a:lnTo>
                  <a:pt x="166" y="670"/>
                </a:lnTo>
                <a:lnTo>
                  <a:pt x="182" y="670"/>
                </a:lnTo>
                <a:lnTo>
                  <a:pt x="201" y="658"/>
                </a:lnTo>
                <a:lnTo>
                  <a:pt x="203" y="646"/>
                </a:lnTo>
                <a:lnTo>
                  <a:pt x="215" y="640"/>
                </a:lnTo>
                <a:lnTo>
                  <a:pt x="222" y="650"/>
                </a:lnTo>
                <a:lnTo>
                  <a:pt x="233" y="655"/>
                </a:lnTo>
                <a:lnTo>
                  <a:pt x="244" y="654"/>
                </a:lnTo>
                <a:lnTo>
                  <a:pt x="281" y="639"/>
                </a:lnTo>
                <a:lnTo>
                  <a:pt x="289" y="615"/>
                </a:lnTo>
                <a:lnTo>
                  <a:pt x="292" y="615"/>
                </a:lnTo>
                <a:lnTo>
                  <a:pt x="301" y="624"/>
                </a:lnTo>
                <a:lnTo>
                  <a:pt x="334" y="595"/>
                </a:lnTo>
                <a:lnTo>
                  <a:pt x="342" y="599"/>
                </a:lnTo>
                <a:lnTo>
                  <a:pt x="367" y="572"/>
                </a:lnTo>
                <a:lnTo>
                  <a:pt x="362" y="556"/>
                </a:lnTo>
                <a:lnTo>
                  <a:pt x="364" y="534"/>
                </a:lnTo>
                <a:lnTo>
                  <a:pt x="385" y="484"/>
                </a:lnTo>
                <a:lnTo>
                  <a:pt x="422" y="362"/>
                </a:lnTo>
                <a:lnTo>
                  <a:pt x="428" y="361"/>
                </a:lnTo>
                <a:lnTo>
                  <a:pt x="445" y="370"/>
                </a:lnTo>
                <a:lnTo>
                  <a:pt x="446" y="378"/>
                </a:lnTo>
                <a:lnTo>
                  <a:pt x="456" y="389"/>
                </a:lnTo>
                <a:lnTo>
                  <a:pt x="472" y="385"/>
                </a:lnTo>
                <a:lnTo>
                  <a:pt x="488" y="365"/>
                </a:lnTo>
                <a:lnTo>
                  <a:pt x="499" y="319"/>
                </a:lnTo>
                <a:lnTo>
                  <a:pt x="507" y="296"/>
                </a:lnTo>
                <a:lnTo>
                  <a:pt x="528" y="306"/>
                </a:lnTo>
                <a:lnTo>
                  <a:pt x="539" y="280"/>
                </a:lnTo>
                <a:lnTo>
                  <a:pt x="551" y="275"/>
                </a:lnTo>
                <a:lnTo>
                  <a:pt x="561" y="259"/>
                </a:lnTo>
                <a:lnTo>
                  <a:pt x="569" y="237"/>
                </a:lnTo>
                <a:lnTo>
                  <a:pt x="579" y="228"/>
                </a:lnTo>
                <a:lnTo>
                  <a:pt x="579" y="225"/>
                </a:lnTo>
                <a:lnTo>
                  <a:pt x="571" y="217"/>
                </a:lnTo>
                <a:lnTo>
                  <a:pt x="579" y="176"/>
                </a:lnTo>
                <a:lnTo>
                  <a:pt x="579" y="170"/>
                </a:lnTo>
                <a:lnTo>
                  <a:pt x="585" y="167"/>
                </a:lnTo>
                <a:lnTo>
                  <a:pt x="652" y="212"/>
                </a:lnTo>
                <a:lnTo>
                  <a:pt x="667" y="215"/>
                </a:lnTo>
                <a:lnTo>
                  <a:pt x="668" y="212"/>
                </a:lnTo>
                <a:lnTo>
                  <a:pt x="675" y="172"/>
                </a:lnTo>
                <a:lnTo>
                  <a:pt x="660" y="139"/>
                </a:lnTo>
                <a:lnTo>
                  <a:pt x="651" y="138"/>
                </a:lnTo>
                <a:lnTo>
                  <a:pt x="645" y="122"/>
                </a:lnTo>
                <a:lnTo>
                  <a:pt x="632" y="126"/>
                </a:lnTo>
                <a:lnTo>
                  <a:pt x="621" y="126"/>
                </a:lnTo>
                <a:lnTo>
                  <a:pt x="610" y="119"/>
                </a:lnTo>
                <a:lnTo>
                  <a:pt x="563" y="138"/>
                </a:lnTo>
                <a:lnTo>
                  <a:pt x="558" y="153"/>
                </a:lnTo>
                <a:lnTo>
                  <a:pt x="539" y="155"/>
                </a:lnTo>
                <a:lnTo>
                  <a:pt x="519" y="153"/>
                </a:lnTo>
                <a:lnTo>
                  <a:pt x="511" y="142"/>
                </a:lnTo>
                <a:lnTo>
                  <a:pt x="504" y="165"/>
                </a:lnTo>
                <a:lnTo>
                  <a:pt x="493" y="167"/>
                </a:lnTo>
                <a:lnTo>
                  <a:pt x="487" y="185"/>
                </a:lnTo>
                <a:lnTo>
                  <a:pt x="468" y="186"/>
                </a:lnTo>
                <a:lnTo>
                  <a:pt x="441" y="225"/>
                </a:lnTo>
                <a:lnTo>
                  <a:pt x="434" y="227"/>
                </a:lnTo>
                <a:lnTo>
                  <a:pt x="428" y="240"/>
                </a:lnTo>
                <a:lnTo>
                  <a:pt x="403" y="141"/>
                </a:lnTo>
                <a:lnTo>
                  <a:pt x="258" y="170"/>
                </a:lnTo>
                <a:lnTo>
                  <a:pt x="227" y="0"/>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2" name="5874425.5562.37527.563.255">
            <a:extLst>
              <a:ext uri="{FF2B5EF4-FFF2-40B4-BE49-F238E27FC236}">
                <a16:creationId xmlns:a16="http://schemas.microsoft.com/office/drawing/2014/main" id="{6ED5268A-732B-6E90-274E-1D96774E6F2F}"/>
              </a:ext>
            </a:extLst>
          </p:cNvPr>
          <p:cNvSpPr>
            <a:spLocks/>
          </p:cNvSpPr>
          <p:nvPr>
            <p:custDataLst>
              <p:tags r:id="rId41"/>
            </p:custDataLst>
          </p:nvPr>
        </p:nvSpPr>
        <p:spPr bwMode="auto">
          <a:xfrm>
            <a:off x="5237097" y="2523619"/>
            <a:ext cx="848723" cy="374831"/>
          </a:xfrm>
          <a:custGeom>
            <a:avLst/>
            <a:gdLst>
              <a:gd name="T0" fmla="*/ 0 w 1322"/>
              <a:gd name="T1" fmla="*/ 0 h 576"/>
              <a:gd name="T2" fmla="*/ 0 w 1322"/>
              <a:gd name="T3" fmla="*/ 0 h 576"/>
              <a:gd name="T4" fmla="*/ 0 w 1322"/>
              <a:gd name="T5" fmla="*/ 0 h 576"/>
              <a:gd name="T6" fmla="*/ 0 w 1322"/>
              <a:gd name="T7" fmla="*/ 0 h 576"/>
              <a:gd name="T8" fmla="*/ 0 w 1322"/>
              <a:gd name="T9" fmla="*/ 0 h 576"/>
              <a:gd name="T10" fmla="*/ 0 w 1322"/>
              <a:gd name="T11" fmla="*/ 0 h 576"/>
              <a:gd name="T12" fmla="*/ 0 w 1322"/>
              <a:gd name="T13" fmla="*/ 0 h 576"/>
              <a:gd name="T14" fmla="*/ 0 w 1322"/>
              <a:gd name="T15" fmla="*/ 0 h 576"/>
              <a:gd name="T16" fmla="*/ 0 w 1322"/>
              <a:gd name="T17" fmla="*/ 0 h 576"/>
              <a:gd name="T18" fmla="*/ 0 w 1322"/>
              <a:gd name="T19" fmla="*/ 0 h 576"/>
              <a:gd name="T20" fmla="*/ 0 w 1322"/>
              <a:gd name="T21" fmla="*/ 0 h 576"/>
              <a:gd name="T22" fmla="*/ 0 w 1322"/>
              <a:gd name="T23" fmla="*/ 0 h 576"/>
              <a:gd name="T24" fmla="*/ 0 w 1322"/>
              <a:gd name="T25" fmla="*/ 0 h 576"/>
              <a:gd name="T26" fmla="*/ 0 w 1322"/>
              <a:gd name="T27" fmla="*/ 0 h 576"/>
              <a:gd name="T28" fmla="*/ 0 w 1322"/>
              <a:gd name="T29" fmla="*/ 0 h 576"/>
              <a:gd name="T30" fmla="*/ 0 w 1322"/>
              <a:gd name="T31" fmla="*/ 0 h 576"/>
              <a:gd name="T32" fmla="*/ 0 w 1322"/>
              <a:gd name="T33" fmla="*/ 0 h 576"/>
              <a:gd name="T34" fmla="*/ 0 w 1322"/>
              <a:gd name="T35" fmla="*/ 0 h 576"/>
              <a:gd name="T36" fmla="*/ 0 w 1322"/>
              <a:gd name="T37" fmla="*/ 0 h 576"/>
              <a:gd name="T38" fmla="*/ 0 w 1322"/>
              <a:gd name="T39" fmla="*/ 0 h 576"/>
              <a:gd name="T40" fmla="*/ 0 w 1322"/>
              <a:gd name="T41" fmla="*/ 0 h 576"/>
              <a:gd name="T42" fmla="*/ 0 w 1322"/>
              <a:gd name="T43" fmla="*/ 0 h 576"/>
              <a:gd name="T44" fmla="*/ 0 w 1322"/>
              <a:gd name="T45" fmla="*/ 0 h 576"/>
              <a:gd name="T46" fmla="*/ 0 w 1322"/>
              <a:gd name="T47" fmla="*/ 0 h 576"/>
              <a:gd name="T48" fmla="*/ 0 w 1322"/>
              <a:gd name="T49" fmla="*/ 0 h 576"/>
              <a:gd name="T50" fmla="*/ 0 w 1322"/>
              <a:gd name="T51" fmla="*/ 0 h 576"/>
              <a:gd name="T52" fmla="*/ 0 w 1322"/>
              <a:gd name="T53" fmla="*/ 0 h 576"/>
              <a:gd name="T54" fmla="*/ 0 w 1322"/>
              <a:gd name="T55" fmla="*/ 0 h 576"/>
              <a:gd name="T56" fmla="*/ 0 w 1322"/>
              <a:gd name="T57" fmla="*/ 0 h 576"/>
              <a:gd name="T58" fmla="*/ 0 w 1322"/>
              <a:gd name="T59" fmla="*/ 0 h 576"/>
              <a:gd name="T60" fmla="*/ 0 w 1322"/>
              <a:gd name="T61" fmla="*/ 0 h 576"/>
              <a:gd name="T62" fmla="*/ 0 w 1322"/>
              <a:gd name="T63" fmla="*/ 0 h 576"/>
              <a:gd name="T64" fmla="*/ 0 w 1322"/>
              <a:gd name="T65" fmla="*/ 0 h 576"/>
              <a:gd name="T66" fmla="*/ 0 w 1322"/>
              <a:gd name="T67" fmla="*/ 0 h 576"/>
              <a:gd name="T68" fmla="*/ 0 w 1322"/>
              <a:gd name="T69" fmla="*/ 0 h 576"/>
              <a:gd name="T70" fmla="*/ 0 w 1322"/>
              <a:gd name="T71" fmla="*/ 0 h 576"/>
              <a:gd name="T72" fmla="*/ 0 w 1322"/>
              <a:gd name="T73" fmla="*/ 0 h 576"/>
              <a:gd name="T74" fmla="*/ 0 w 1322"/>
              <a:gd name="T75" fmla="*/ 0 h 576"/>
              <a:gd name="T76" fmla="*/ 0 w 1322"/>
              <a:gd name="T77" fmla="*/ 0 h 576"/>
              <a:gd name="T78" fmla="*/ 0 w 1322"/>
              <a:gd name="T79" fmla="*/ 0 h 576"/>
              <a:gd name="T80" fmla="*/ 0 w 1322"/>
              <a:gd name="T81" fmla="*/ 0 h 576"/>
              <a:gd name="T82" fmla="*/ 0 w 1322"/>
              <a:gd name="T83" fmla="*/ 0 h 576"/>
              <a:gd name="T84" fmla="*/ 0 w 1322"/>
              <a:gd name="T85" fmla="*/ 0 h 576"/>
              <a:gd name="T86" fmla="*/ 0 w 1322"/>
              <a:gd name="T87" fmla="*/ 0 h 576"/>
              <a:gd name="T88" fmla="*/ 0 w 1322"/>
              <a:gd name="T89" fmla="*/ 0 h 576"/>
              <a:gd name="T90" fmla="*/ 0 w 1322"/>
              <a:gd name="T91" fmla="*/ 0 h 576"/>
              <a:gd name="T92" fmla="*/ 0 w 1322"/>
              <a:gd name="T93" fmla="*/ 0 h 576"/>
              <a:gd name="T94" fmla="*/ 0 w 1322"/>
              <a:gd name="T95" fmla="*/ 0 h 576"/>
              <a:gd name="T96" fmla="*/ 0 w 1322"/>
              <a:gd name="T97" fmla="*/ 0 h 576"/>
              <a:gd name="T98" fmla="*/ 0 w 1322"/>
              <a:gd name="T99" fmla="*/ 0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22" h="576">
                <a:moveTo>
                  <a:pt x="0" y="509"/>
                </a:moveTo>
                <a:lnTo>
                  <a:pt x="3" y="466"/>
                </a:lnTo>
                <a:lnTo>
                  <a:pt x="18" y="466"/>
                </a:lnTo>
                <a:lnTo>
                  <a:pt x="21" y="461"/>
                </a:lnTo>
                <a:lnTo>
                  <a:pt x="33" y="449"/>
                </a:lnTo>
                <a:lnTo>
                  <a:pt x="34" y="439"/>
                </a:lnTo>
                <a:lnTo>
                  <a:pt x="33" y="433"/>
                </a:lnTo>
                <a:lnTo>
                  <a:pt x="39" y="420"/>
                </a:lnTo>
                <a:lnTo>
                  <a:pt x="54" y="406"/>
                </a:lnTo>
                <a:lnTo>
                  <a:pt x="84" y="394"/>
                </a:lnTo>
                <a:lnTo>
                  <a:pt x="116" y="381"/>
                </a:lnTo>
                <a:lnTo>
                  <a:pt x="148" y="352"/>
                </a:lnTo>
                <a:lnTo>
                  <a:pt x="167" y="347"/>
                </a:lnTo>
                <a:lnTo>
                  <a:pt x="190" y="324"/>
                </a:lnTo>
                <a:lnTo>
                  <a:pt x="195" y="305"/>
                </a:lnTo>
                <a:lnTo>
                  <a:pt x="199" y="304"/>
                </a:lnTo>
                <a:lnTo>
                  <a:pt x="206" y="305"/>
                </a:lnTo>
                <a:lnTo>
                  <a:pt x="210" y="297"/>
                </a:lnTo>
                <a:lnTo>
                  <a:pt x="215" y="294"/>
                </a:lnTo>
                <a:lnTo>
                  <a:pt x="227" y="282"/>
                </a:lnTo>
                <a:lnTo>
                  <a:pt x="232" y="283"/>
                </a:lnTo>
                <a:lnTo>
                  <a:pt x="244" y="290"/>
                </a:lnTo>
                <a:lnTo>
                  <a:pt x="250" y="283"/>
                </a:lnTo>
                <a:lnTo>
                  <a:pt x="252" y="278"/>
                </a:lnTo>
                <a:lnTo>
                  <a:pt x="272" y="266"/>
                </a:lnTo>
                <a:lnTo>
                  <a:pt x="285" y="258"/>
                </a:lnTo>
                <a:lnTo>
                  <a:pt x="312" y="257"/>
                </a:lnTo>
                <a:lnTo>
                  <a:pt x="335" y="212"/>
                </a:lnTo>
                <a:lnTo>
                  <a:pt x="356" y="200"/>
                </a:lnTo>
                <a:lnTo>
                  <a:pt x="358" y="187"/>
                </a:lnTo>
                <a:lnTo>
                  <a:pt x="362" y="179"/>
                </a:lnTo>
                <a:lnTo>
                  <a:pt x="359" y="164"/>
                </a:lnTo>
                <a:lnTo>
                  <a:pt x="362" y="149"/>
                </a:lnTo>
                <a:lnTo>
                  <a:pt x="362" y="148"/>
                </a:lnTo>
                <a:lnTo>
                  <a:pt x="402" y="138"/>
                </a:lnTo>
                <a:lnTo>
                  <a:pt x="401" y="148"/>
                </a:lnTo>
                <a:lnTo>
                  <a:pt x="440" y="145"/>
                </a:lnTo>
                <a:lnTo>
                  <a:pt x="460" y="136"/>
                </a:lnTo>
                <a:lnTo>
                  <a:pt x="468" y="140"/>
                </a:lnTo>
                <a:lnTo>
                  <a:pt x="864" y="73"/>
                </a:lnTo>
                <a:lnTo>
                  <a:pt x="1242" y="0"/>
                </a:lnTo>
                <a:lnTo>
                  <a:pt x="1252" y="8"/>
                </a:lnTo>
                <a:lnTo>
                  <a:pt x="1255" y="12"/>
                </a:lnTo>
                <a:lnTo>
                  <a:pt x="1265" y="19"/>
                </a:lnTo>
                <a:lnTo>
                  <a:pt x="1274" y="23"/>
                </a:lnTo>
                <a:lnTo>
                  <a:pt x="1278" y="31"/>
                </a:lnTo>
                <a:lnTo>
                  <a:pt x="1283" y="38"/>
                </a:lnTo>
                <a:lnTo>
                  <a:pt x="1289" y="56"/>
                </a:lnTo>
                <a:lnTo>
                  <a:pt x="1287" y="63"/>
                </a:lnTo>
                <a:lnTo>
                  <a:pt x="1289" y="63"/>
                </a:lnTo>
                <a:lnTo>
                  <a:pt x="1283" y="63"/>
                </a:lnTo>
                <a:lnTo>
                  <a:pt x="1283" y="59"/>
                </a:lnTo>
                <a:lnTo>
                  <a:pt x="1271" y="59"/>
                </a:lnTo>
                <a:lnTo>
                  <a:pt x="1262" y="59"/>
                </a:lnTo>
                <a:lnTo>
                  <a:pt x="1256" y="59"/>
                </a:lnTo>
                <a:lnTo>
                  <a:pt x="1251" y="59"/>
                </a:lnTo>
                <a:lnTo>
                  <a:pt x="1255" y="64"/>
                </a:lnTo>
                <a:lnTo>
                  <a:pt x="1254" y="70"/>
                </a:lnTo>
                <a:lnTo>
                  <a:pt x="1216" y="85"/>
                </a:lnTo>
                <a:lnTo>
                  <a:pt x="1209" y="94"/>
                </a:lnTo>
                <a:lnTo>
                  <a:pt x="1197" y="107"/>
                </a:lnTo>
                <a:lnTo>
                  <a:pt x="1176" y="110"/>
                </a:lnTo>
                <a:lnTo>
                  <a:pt x="1173" y="126"/>
                </a:lnTo>
                <a:lnTo>
                  <a:pt x="1173" y="130"/>
                </a:lnTo>
                <a:lnTo>
                  <a:pt x="1176" y="132"/>
                </a:lnTo>
                <a:lnTo>
                  <a:pt x="1180" y="130"/>
                </a:lnTo>
                <a:lnTo>
                  <a:pt x="1204" y="120"/>
                </a:lnTo>
                <a:lnTo>
                  <a:pt x="1227" y="111"/>
                </a:lnTo>
                <a:lnTo>
                  <a:pt x="1239" y="103"/>
                </a:lnTo>
                <a:lnTo>
                  <a:pt x="1265" y="106"/>
                </a:lnTo>
                <a:lnTo>
                  <a:pt x="1267" y="107"/>
                </a:lnTo>
                <a:lnTo>
                  <a:pt x="1265" y="122"/>
                </a:lnTo>
                <a:lnTo>
                  <a:pt x="1267" y="129"/>
                </a:lnTo>
                <a:lnTo>
                  <a:pt x="1275" y="132"/>
                </a:lnTo>
                <a:lnTo>
                  <a:pt x="1283" y="129"/>
                </a:lnTo>
                <a:lnTo>
                  <a:pt x="1285" y="122"/>
                </a:lnTo>
                <a:lnTo>
                  <a:pt x="1294" y="106"/>
                </a:lnTo>
                <a:lnTo>
                  <a:pt x="1308" y="106"/>
                </a:lnTo>
                <a:lnTo>
                  <a:pt x="1317" y="124"/>
                </a:lnTo>
                <a:lnTo>
                  <a:pt x="1318" y="152"/>
                </a:lnTo>
                <a:lnTo>
                  <a:pt x="1322" y="164"/>
                </a:lnTo>
                <a:lnTo>
                  <a:pt x="1322" y="167"/>
                </a:lnTo>
                <a:lnTo>
                  <a:pt x="1305" y="184"/>
                </a:lnTo>
                <a:lnTo>
                  <a:pt x="1295" y="193"/>
                </a:lnTo>
                <a:lnTo>
                  <a:pt x="1293" y="201"/>
                </a:lnTo>
                <a:lnTo>
                  <a:pt x="1283" y="214"/>
                </a:lnTo>
                <a:lnTo>
                  <a:pt x="1274" y="215"/>
                </a:lnTo>
                <a:lnTo>
                  <a:pt x="1259" y="227"/>
                </a:lnTo>
                <a:lnTo>
                  <a:pt x="1235" y="227"/>
                </a:lnTo>
                <a:lnTo>
                  <a:pt x="1226" y="218"/>
                </a:lnTo>
                <a:lnTo>
                  <a:pt x="1224" y="227"/>
                </a:lnTo>
                <a:lnTo>
                  <a:pt x="1222" y="227"/>
                </a:lnTo>
                <a:lnTo>
                  <a:pt x="1215" y="212"/>
                </a:lnTo>
                <a:lnTo>
                  <a:pt x="1215" y="208"/>
                </a:lnTo>
                <a:lnTo>
                  <a:pt x="1209" y="201"/>
                </a:lnTo>
                <a:lnTo>
                  <a:pt x="1204" y="200"/>
                </a:lnTo>
                <a:lnTo>
                  <a:pt x="1200" y="208"/>
                </a:lnTo>
                <a:lnTo>
                  <a:pt x="1204" y="227"/>
                </a:lnTo>
                <a:lnTo>
                  <a:pt x="1200" y="234"/>
                </a:lnTo>
                <a:lnTo>
                  <a:pt x="1199" y="230"/>
                </a:lnTo>
                <a:lnTo>
                  <a:pt x="1204" y="239"/>
                </a:lnTo>
                <a:lnTo>
                  <a:pt x="1215" y="242"/>
                </a:lnTo>
                <a:lnTo>
                  <a:pt x="1226" y="257"/>
                </a:lnTo>
                <a:lnTo>
                  <a:pt x="1216" y="267"/>
                </a:lnTo>
                <a:lnTo>
                  <a:pt x="1224" y="278"/>
                </a:lnTo>
                <a:lnTo>
                  <a:pt x="1196" y="313"/>
                </a:lnTo>
                <a:lnTo>
                  <a:pt x="1184" y="314"/>
                </a:lnTo>
                <a:lnTo>
                  <a:pt x="1173" y="305"/>
                </a:lnTo>
                <a:lnTo>
                  <a:pt x="1161" y="305"/>
                </a:lnTo>
                <a:lnTo>
                  <a:pt x="1157" y="314"/>
                </a:lnTo>
                <a:lnTo>
                  <a:pt x="1169" y="321"/>
                </a:lnTo>
                <a:lnTo>
                  <a:pt x="1199" y="320"/>
                </a:lnTo>
                <a:lnTo>
                  <a:pt x="1216" y="314"/>
                </a:lnTo>
                <a:lnTo>
                  <a:pt x="1242" y="298"/>
                </a:lnTo>
                <a:lnTo>
                  <a:pt x="1244" y="290"/>
                </a:lnTo>
                <a:lnTo>
                  <a:pt x="1256" y="293"/>
                </a:lnTo>
                <a:lnTo>
                  <a:pt x="1267" y="300"/>
                </a:lnTo>
                <a:lnTo>
                  <a:pt x="1256" y="324"/>
                </a:lnTo>
                <a:lnTo>
                  <a:pt x="1232" y="351"/>
                </a:lnTo>
                <a:lnTo>
                  <a:pt x="1205" y="353"/>
                </a:lnTo>
                <a:lnTo>
                  <a:pt x="1197" y="360"/>
                </a:lnTo>
                <a:lnTo>
                  <a:pt x="1165" y="364"/>
                </a:lnTo>
                <a:lnTo>
                  <a:pt x="1142" y="412"/>
                </a:lnTo>
                <a:lnTo>
                  <a:pt x="1129" y="412"/>
                </a:lnTo>
                <a:lnTo>
                  <a:pt x="1129" y="418"/>
                </a:lnTo>
                <a:lnTo>
                  <a:pt x="1130" y="419"/>
                </a:lnTo>
                <a:lnTo>
                  <a:pt x="1102" y="439"/>
                </a:lnTo>
                <a:lnTo>
                  <a:pt x="1082" y="458"/>
                </a:lnTo>
                <a:lnTo>
                  <a:pt x="1066" y="497"/>
                </a:lnTo>
                <a:lnTo>
                  <a:pt x="1060" y="540"/>
                </a:lnTo>
                <a:lnTo>
                  <a:pt x="1055" y="557"/>
                </a:lnTo>
                <a:lnTo>
                  <a:pt x="1035" y="559"/>
                </a:lnTo>
                <a:lnTo>
                  <a:pt x="972" y="567"/>
                </a:lnTo>
                <a:lnTo>
                  <a:pt x="966" y="576"/>
                </a:lnTo>
                <a:lnTo>
                  <a:pt x="763" y="435"/>
                </a:lnTo>
                <a:lnTo>
                  <a:pt x="593" y="457"/>
                </a:lnTo>
                <a:lnTo>
                  <a:pt x="586" y="433"/>
                </a:lnTo>
                <a:lnTo>
                  <a:pt x="558" y="412"/>
                </a:lnTo>
                <a:lnTo>
                  <a:pt x="542" y="418"/>
                </a:lnTo>
                <a:lnTo>
                  <a:pt x="538" y="412"/>
                </a:lnTo>
                <a:lnTo>
                  <a:pt x="540" y="402"/>
                </a:lnTo>
                <a:lnTo>
                  <a:pt x="538" y="399"/>
                </a:lnTo>
                <a:lnTo>
                  <a:pt x="335" y="420"/>
                </a:lnTo>
                <a:lnTo>
                  <a:pt x="328" y="420"/>
                </a:lnTo>
                <a:lnTo>
                  <a:pt x="324" y="426"/>
                </a:lnTo>
                <a:lnTo>
                  <a:pt x="285" y="445"/>
                </a:lnTo>
                <a:lnTo>
                  <a:pt x="284" y="454"/>
                </a:lnTo>
                <a:lnTo>
                  <a:pt x="270" y="454"/>
                </a:lnTo>
                <a:lnTo>
                  <a:pt x="227" y="477"/>
                </a:lnTo>
                <a:lnTo>
                  <a:pt x="0" y="509"/>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3" name="5875396.375592.12516.125335">
            <a:extLst>
              <a:ext uri="{FF2B5EF4-FFF2-40B4-BE49-F238E27FC236}">
                <a16:creationId xmlns:a16="http://schemas.microsoft.com/office/drawing/2014/main" id="{1F7643FF-E273-178A-CA68-AA105496FC4B}"/>
              </a:ext>
            </a:extLst>
          </p:cNvPr>
          <p:cNvSpPr>
            <a:spLocks/>
          </p:cNvSpPr>
          <p:nvPr>
            <p:custDataLst>
              <p:tags r:id="rId42"/>
            </p:custDataLst>
          </p:nvPr>
        </p:nvSpPr>
        <p:spPr bwMode="auto">
          <a:xfrm>
            <a:off x="5636322" y="2126208"/>
            <a:ext cx="442105" cy="221285"/>
          </a:xfrm>
          <a:custGeom>
            <a:avLst/>
            <a:gdLst>
              <a:gd name="T0" fmla="*/ 0 w 692"/>
              <a:gd name="T1" fmla="*/ 0 h 334"/>
              <a:gd name="T2" fmla="*/ 0 w 692"/>
              <a:gd name="T3" fmla="*/ 0 h 334"/>
              <a:gd name="T4" fmla="*/ 0 w 692"/>
              <a:gd name="T5" fmla="*/ 0 h 334"/>
              <a:gd name="T6" fmla="*/ 0 w 692"/>
              <a:gd name="T7" fmla="*/ 0 h 334"/>
              <a:gd name="T8" fmla="*/ 0 w 692"/>
              <a:gd name="T9" fmla="*/ 0 h 334"/>
              <a:gd name="T10" fmla="*/ 0 w 692"/>
              <a:gd name="T11" fmla="*/ 0 h 334"/>
              <a:gd name="T12" fmla="*/ 0 w 692"/>
              <a:gd name="T13" fmla="*/ 0 h 334"/>
              <a:gd name="T14" fmla="*/ 0 w 692"/>
              <a:gd name="T15" fmla="*/ 0 h 334"/>
              <a:gd name="T16" fmla="*/ 0 w 692"/>
              <a:gd name="T17" fmla="*/ 0 h 334"/>
              <a:gd name="T18" fmla="*/ 0 w 692"/>
              <a:gd name="T19" fmla="*/ 0 h 334"/>
              <a:gd name="T20" fmla="*/ 0 w 692"/>
              <a:gd name="T21" fmla="*/ 0 h 334"/>
              <a:gd name="T22" fmla="*/ 0 w 692"/>
              <a:gd name="T23" fmla="*/ 0 h 334"/>
              <a:gd name="T24" fmla="*/ 0 w 692"/>
              <a:gd name="T25" fmla="*/ 0 h 334"/>
              <a:gd name="T26" fmla="*/ 0 w 692"/>
              <a:gd name="T27" fmla="*/ 0 h 334"/>
              <a:gd name="T28" fmla="*/ 0 w 692"/>
              <a:gd name="T29" fmla="*/ 0 h 334"/>
              <a:gd name="T30" fmla="*/ 0 w 692"/>
              <a:gd name="T31" fmla="*/ 0 h 334"/>
              <a:gd name="T32" fmla="*/ 0 w 692"/>
              <a:gd name="T33" fmla="*/ 0 h 334"/>
              <a:gd name="T34" fmla="*/ 0 w 692"/>
              <a:gd name="T35" fmla="*/ 0 h 334"/>
              <a:gd name="T36" fmla="*/ 0 w 692"/>
              <a:gd name="T37" fmla="*/ 0 h 334"/>
              <a:gd name="T38" fmla="*/ 0 w 692"/>
              <a:gd name="T39" fmla="*/ 0 h 334"/>
              <a:gd name="T40" fmla="*/ 0 w 692"/>
              <a:gd name="T41" fmla="*/ 0 h 334"/>
              <a:gd name="T42" fmla="*/ 0 w 692"/>
              <a:gd name="T43" fmla="*/ 0 h 334"/>
              <a:gd name="T44" fmla="*/ 0 w 692"/>
              <a:gd name="T45" fmla="*/ 0 h 334"/>
              <a:gd name="T46" fmla="*/ 0 w 692"/>
              <a:gd name="T47" fmla="*/ 0 h 334"/>
              <a:gd name="T48" fmla="*/ 0 w 692"/>
              <a:gd name="T49" fmla="*/ 0 h 334"/>
              <a:gd name="T50" fmla="*/ 0 w 692"/>
              <a:gd name="T51" fmla="*/ 0 h 334"/>
              <a:gd name="T52" fmla="*/ 0 w 692"/>
              <a:gd name="T53" fmla="*/ 0 h 334"/>
              <a:gd name="T54" fmla="*/ 0 w 692"/>
              <a:gd name="T55" fmla="*/ 0 h 334"/>
              <a:gd name="T56" fmla="*/ 0 w 692"/>
              <a:gd name="T57" fmla="*/ 0 h 334"/>
              <a:gd name="T58" fmla="*/ 0 w 692"/>
              <a:gd name="T59" fmla="*/ 0 h 334"/>
              <a:gd name="T60" fmla="*/ 0 w 692"/>
              <a:gd name="T61" fmla="*/ 0 h 334"/>
              <a:gd name="T62" fmla="*/ 0 w 692"/>
              <a:gd name="T63" fmla="*/ 0 h 334"/>
              <a:gd name="T64" fmla="*/ 0 w 692"/>
              <a:gd name="T65" fmla="*/ 0 h 334"/>
              <a:gd name="T66" fmla="*/ 0 w 692"/>
              <a:gd name="T67" fmla="*/ 0 h 334"/>
              <a:gd name="T68" fmla="*/ 0 w 692"/>
              <a:gd name="T69" fmla="*/ 0 h 334"/>
              <a:gd name="T70" fmla="*/ 0 w 692"/>
              <a:gd name="T71" fmla="*/ 0 h 334"/>
              <a:gd name="T72" fmla="*/ 0 w 692"/>
              <a:gd name="T73" fmla="*/ 0 h 334"/>
              <a:gd name="T74" fmla="*/ 0 w 692"/>
              <a:gd name="T75" fmla="*/ 0 h 334"/>
              <a:gd name="T76" fmla="*/ 0 w 692"/>
              <a:gd name="T77" fmla="*/ 0 h 334"/>
              <a:gd name="T78" fmla="*/ 0 w 692"/>
              <a:gd name="T79" fmla="*/ 0 h 334"/>
              <a:gd name="T80" fmla="*/ 0 w 692"/>
              <a:gd name="T81" fmla="*/ 0 h 334"/>
              <a:gd name="T82" fmla="*/ 0 w 692"/>
              <a:gd name="T83" fmla="*/ 0 h 334"/>
              <a:gd name="T84" fmla="*/ 0 w 692"/>
              <a:gd name="T85" fmla="*/ 0 h 334"/>
              <a:gd name="T86" fmla="*/ 0 w 692"/>
              <a:gd name="T87" fmla="*/ 0 h 334"/>
              <a:gd name="T88" fmla="*/ 0 w 692"/>
              <a:gd name="T89" fmla="*/ 0 h 334"/>
              <a:gd name="T90" fmla="*/ 0 w 692"/>
              <a:gd name="T91" fmla="*/ 0 h 334"/>
              <a:gd name="T92" fmla="*/ 0 w 692"/>
              <a:gd name="T93" fmla="*/ 0 h 334"/>
              <a:gd name="T94" fmla="*/ 0 w 692"/>
              <a:gd name="T95" fmla="*/ 0 h 334"/>
              <a:gd name="T96" fmla="*/ 0 w 692"/>
              <a:gd name="T97" fmla="*/ 0 h 334"/>
              <a:gd name="T98" fmla="*/ 0 w 692"/>
              <a:gd name="T99" fmla="*/ 0 h 334"/>
              <a:gd name="T100" fmla="*/ 0 w 692"/>
              <a:gd name="T101" fmla="*/ 0 h 334"/>
              <a:gd name="T102" fmla="*/ 0 w 692"/>
              <a:gd name="T103" fmla="*/ 0 h 3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2" h="334">
                <a:moveTo>
                  <a:pt x="527" y="0"/>
                </a:moveTo>
                <a:lnTo>
                  <a:pt x="398" y="24"/>
                </a:lnTo>
                <a:lnTo>
                  <a:pt x="0" y="102"/>
                </a:lnTo>
                <a:lnTo>
                  <a:pt x="25" y="201"/>
                </a:lnTo>
                <a:lnTo>
                  <a:pt x="31" y="188"/>
                </a:lnTo>
                <a:lnTo>
                  <a:pt x="38" y="186"/>
                </a:lnTo>
                <a:lnTo>
                  <a:pt x="65" y="147"/>
                </a:lnTo>
                <a:lnTo>
                  <a:pt x="84" y="146"/>
                </a:lnTo>
                <a:lnTo>
                  <a:pt x="90" y="128"/>
                </a:lnTo>
                <a:lnTo>
                  <a:pt x="101" y="126"/>
                </a:lnTo>
                <a:lnTo>
                  <a:pt x="108" y="103"/>
                </a:lnTo>
                <a:lnTo>
                  <a:pt x="116" y="114"/>
                </a:lnTo>
                <a:lnTo>
                  <a:pt x="136" y="116"/>
                </a:lnTo>
                <a:lnTo>
                  <a:pt x="155" y="114"/>
                </a:lnTo>
                <a:lnTo>
                  <a:pt x="160" y="99"/>
                </a:lnTo>
                <a:lnTo>
                  <a:pt x="207" y="80"/>
                </a:lnTo>
                <a:lnTo>
                  <a:pt x="218" y="87"/>
                </a:lnTo>
                <a:lnTo>
                  <a:pt x="229" y="87"/>
                </a:lnTo>
                <a:lnTo>
                  <a:pt x="242" y="83"/>
                </a:lnTo>
                <a:lnTo>
                  <a:pt x="248" y="99"/>
                </a:lnTo>
                <a:lnTo>
                  <a:pt x="257" y="100"/>
                </a:lnTo>
                <a:lnTo>
                  <a:pt x="272" y="133"/>
                </a:lnTo>
                <a:lnTo>
                  <a:pt x="284" y="133"/>
                </a:lnTo>
                <a:lnTo>
                  <a:pt x="300" y="137"/>
                </a:lnTo>
                <a:lnTo>
                  <a:pt x="313" y="143"/>
                </a:lnTo>
                <a:lnTo>
                  <a:pt x="304" y="162"/>
                </a:lnTo>
                <a:lnTo>
                  <a:pt x="319" y="178"/>
                </a:lnTo>
                <a:lnTo>
                  <a:pt x="348" y="178"/>
                </a:lnTo>
                <a:lnTo>
                  <a:pt x="362" y="190"/>
                </a:lnTo>
                <a:lnTo>
                  <a:pt x="379" y="198"/>
                </a:lnTo>
                <a:lnTo>
                  <a:pt x="393" y="213"/>
                </a:lnTo>
                <a:lnTo>
                  <a:pt x="391" y="223"/>
                </a:lnTo>
                <a:lnTo>
                  <a:pt x="370" y="256"/>
                </a:lnTo>
                <a:lnTo>
                  <a:pt x="360" y="288"/>
                </a:lnTo>
                <a:lnTo>
                  <a:pt x="363" y="307"/>
                </a:lnTo>
                <a:lnTo>
                  <a:pt x="382" y="310"/>
                </a:lnTo>
                <a:lnTo>
                  <a:pt x="402" y="299"/>
                </a:lnTo>
                <a:lnTo>
                  <a:pt x="420" y="318"/>
                </a:lnTo>
                <a:lnTo>
                  <a:pt x="433" y="321"/>
                </a:lnTo>
                <a:lnTo>
                  <a:pt x="433" y="317"/>
                </a:lnTo>
                <a:lnTo>
                  <a:pt x="449" y="310"/>
                </a:lnTo>
                <a:lnTo>
                  <a:pt x="471" y="310"/>
                </a:lnTo>
                <a:lnTo>
                  <a:pt x="501" y="322"/>
                </a:lnTo>
                <a:lnTo>
                  <a:pt x="520" y="330"/>
                </a:lnTo>
                <a:lnTo>
                  <a:pt x="523" y="329"/>
                </a:lnTo>
                <a:lnTo>
                  <a:pt x="523" y="322"/>
                </a:lnTo>
                <a:lnTo>
                  <a:pt x="520" y="317"/>
                </a:lnTo>
                <a:lnTo>
                  <a:pt x="504" y="292"/>
                </a:lnTo>
                <a:lnTo>
                  <a:pt x="492" y="290"/>
                </a:lnTo>
                <a:lnTo>
                  <a:pt x="489" y="287"/>
                </a:lnTo>
                <a:lnTo>
                  <a:pt x="492" y="282"/>
                </a:lnTo>
                <a:lnTo>
                  <a:pt x="493" y="282"/>
                </a:lnTo>
                <a:lnTo>
                  <a:pt x="500" y="272"/>
                </a:lnTo>
                <a:lnTo>
                  <a:pt x="485" y="266"/>
                </a:lnTo>
                <a:lnTo>
                  <a:pt x="472" y="248"/>
                </a:lnTo>
                <a:lnTo>
                  <a:pt x="460" y="210"/>
                </a:lnTo>
                <a:lnTo>
                  <a:pt x="458" y="200"/>
                </a:lnTo>
                <a:lnTo>
                  <a:pt x="454" y="181"/>
                </a:lnTo>
                <a:lnTo>
                  <a:pt x="460" y="147"/>
                </a:lnTo>
                <a:lnTo>
                  <a:pt x="460" y="134"/>
                </a:lnTo>
                <a:lnTo>
                  <a:pt x="453" y="131"/>
                </a:lnTo>
                <a:lnTo>
                  <a:pt x="452" y="123"/>
                </a:lnTo>
                <a:lnTo>
                  <a:pt x="454" y="115"/>
                </a:lnTo>
                <a:lnTo>
                  <a:pt x="460" y="106"/>
                </a:lnTo>
                <a:lnTo>
                  <a:pt x="465" y="95"/>
                </a:lnTo>
                <a:lnTo>
                  <a:pt x="492" y="75"/>
                </a:lnTo>
                <a:lnTo>
                  <a:pt x="493" y="71"/>
                </a:lnTo>
                <a:lnTo>
                  <a:pt x="501" y="44"/>
                </a:lnTo>
                <a:lnTo>
                  <a:pt x="520" y="48"/>
                </a:lnTo>
                <a:lnTo>
                  <a:pt x="523" y="56"/>
                </a:lnTo>
                <a:lnTo>
                  <a:pt x="514" y="75"/>
                </a:lnTo>
                <a:lnTo>
                  <a:pt x="504" y="91"/>
                </a:lnTo>
                <a:lnTo>
                  <a:pt x="493" y="102"/>
                </a:lnTo>
                <a:lnTo>
                  <a:pt x="487" y="119"/>
                </a:lnTo>
                <a:lnTo>
                  <a:pt x="493" y="133"/>
                </a:lnTo>
                <a:lnTo>
                  <a:pt x="507" y="137"/>
                </a:lnTo>
                <a:lnTo>
                  <a:pt x="515" y="176"/>
                </a:lnTo>
                <a:lnTo>
                  <a:pt x="514" y="182"/>
                </a:lnTo>
                <a:lnTo>
                  <a:pt x="492" y="197"/>
                </a:lnTo>
                <a:lnTo>
                  <a:pt x="496" y="201"/>
                </a:lnTo>
                <a:lnTo>
                  <a:pt x="514" y="208"/>
                </a:lnTo>
                <a:lnTo>
                  <a:pt x="520" y="213"/>
                </a:lnTo>
                <a:lnTo>
                  <a:pt x="514" y="232"/>
                </a:lnTo>
                <a:lnTo>
                  <a:pt x="520" y="241"/>
                </a:lnTo>
                <a:lnTo>
                  <a:pt x="520" y="251"/>
                </a:lnTo>
                <a:lnTo>
                  <a:pt x="523" y="272"/>
                </a:lnTo>
                <a:lnTo>
                  <a:pt x="547" y="287"/>
                </a:lnTo>
                <a:lnTo>
                  <a:pt x="554" y="287"/>
                </a:lnTo>
                <a:lnTo>
                  <a:pt x="561" y="282"/>
                </a:lnTo>
                <a:lnTo>
                  <a:pt x="575" y="282"/>
                </a:lnTo>
                <a:lnTo>
                  <a:pt x="578" y="284"/>
                </a:lnTo>
                <a:lnTo>
                  <a:pt x="577" y="295"/>
                </a:lnTo>
                <a:lnTo>
                  <a:pt x="587" y="318"/>
                </a:lnTo>
                <a:lnTo>
                  <a:pt x="587" y="323"/>
                </a:lnTo>
                <a:lnTo>
                  <a:pt x="594" y="334"/>
                </a:lnTo>
                <a:lnTo>
                  <a:pt x="613" y="331"/>
                </a:lnTo>
                <a:lnTo>
                  <a:pt x="616" y="334"/>
                </a:lnTo>
                <a:lnTo>
                  <a:pt x="629" y="322"/>
                </a:lnTo>
                <a:lnTo>
                  <a:pt x="672" y="304"/>
                </a:lnTo>
                <a:lnTo>
                  <a:pt x="673" y="299"/>
                </a:lnTo>
                <a:lnTo>
                  <a:pt x="681" y="287"/>
                </a:lnTo>
                <a:lnTo>
                  <a:pt x="692" y="221"/>
                </a:lnTo>
                <a:lnTo>
                  <a:pt x="692" y="213"/>
                </a:lnTo>
                <a:lnTo>
                  <a:pt x="594" y="237"/>
                </a:lnTo>
                <a:lnTo>
                  <a:pt x="527" y="0"/>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4" name="5876395.25617.2512.57.8755">
            <a:extLst>
              <a:ext uri="{FF2B5EF4-FFF2-40B4-BE49-F238E27FC236}">
                <a16:creationId xmlns:a16="http://schemas.microsoft.com/office/drawing/2014/main" id="{076A73D8-9E56-B655-6A47-DFA592A7E816}"/>
              </a:ext>
            </a:extLst>
          </p:cNvPr>
          <p:cNvSpPr>
            <a:spLocks/>
          </p:cNvSpPr>
          <p:nvPr>
            <p:custDataLst>
              <p:tags r:id="rId43"/>
            </p:custDataLst>
          </p:nvPr>
        </p:nvSpPr>
        <p:spPr bwMode="auto">
          <a:xfrm>
            <a:off x="5971968" y="2112660"/>
            <a:ext cx="106460" cy="170104"/>
          </a:xfrm>
          <a:custGeom>
            <a:avLst/>
            <a:gdLst>
              <a:gd name="T0" fmla="*/ 0 w 165"/>
              <a:gd name="T1" fmla="*/ 0 h 263"/>
              <a:gd name="T2" fmla="*/ 0 w 165"/>
              <a:gd name="T3" fmla="*/ 0 h 263"/>
              <a:gd name="T4" fmla="*/ 0 w 165"/>
              <a:gd name="T5" fmla="*/ 0 h 263"/>
              <a:gd name="T6" fmla="*/ 0 w 165"/>
              <a:gd name="T7" fmla="*/ 0 h 263"/>
              <a:gd name="T8" fmla="*/ 0 w 165"/>
              <a:gd name="T9" fmla="*/ 0 h 263"/>
              <a:gd name="T10" fmla="*/ 0 w 165"/>
              <a:gd name="T11" fmla="*/ 0 h 263"/>
              <a:gd name="T12" fmla="*/ 0 w 165"/>
              <a:gd name="T13" fmla="*/ 0 h 263"/>
              <a:gd name="T14" fmla="*/ 0 w 165"/>
              <a:gd name="T15" fmla="*/ 0 h 263"/>
              <a:gd name="T16" fmla="*/ 0 w 165"/>
              <a:gd name="T17" fmla="*/ 0 h 263"/>
              <a:gd name="T18" fmla="*/ 0 w 165"/>
              <a:gd name="T19" fmla="*/ 0 h 263"/>
              <a:gd name="T20" fmla="*/ 0 w 165"/>
              <a:gd name="T21" fmla="*/ 0 h 263"/>
              <a:gd name="T22" fmla="*/ 0 w 165"/>
              <a:gd name="T23" fmla="*/ 0 h 263"/>
              <a:gd name="T24" fmla="*/ 0 w 165"/>
              <a:gd name="T25" fmla="*/ 0 h 263"/>
              <a:gd name="T26" fmla="*/ 0 w 165"/>
              <a:gd name="T27" fmla="*/ 0 h 263"/>
              <a:gd name="T28" fmla="*/ 0 w 165"/>
              <a:gd name="T29" fmla="*/ 0 h 263"/>
              <a:gd name="T30" fmla="*/ 0 w 165"/>
              <a:gd name="T31" fmla="*/ 0 h 263"/>
              <a:gd name="T32" fmla="*/ 0 w 165"/>
              <a:gd name="T33" fmla="*/ 0 h 263"/>
              <a:gd name="T34" fmla="*/ 0 w 165"/>
              <a:gd name="T35" fmla="*/ 0 h 263"/>
              <a:gd name="T36" fmla="*/ 0 w 165"/>
              <a:gd name="T37" fmla="*/ 0 h 263"/>
              <a:gd name="T38" fmla="*/ 0 w 165"/>
              <a:gd name="T39" fmla="*/ 0 h 263"/>
              <a:gd name="T40" fmla="*/ 0 w 165"/>
              <a:gd name="T41" fmla="*/ 0 h 263"/>
              <a:gd name="T42" fmla="*/ 0 w 165"/>
              <a:gd name="T43" fmla="*/ 0 h 263"/>
              <a:gd name="T44" fmla="*/ 0 w 165"/>
              <a:gd name="T45" fmla="*/ 0 h 2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63">
                <a:moveTo>
                  <a:pt x="165" y="239"/>
                </a:moveTo>
                <a:lnTo>
                  <a:pt x="159" y="224"/>
                </a:lnTo>
                <a:lnTo>
                  <a:pt x="146" y="199"/>
                </a:lnTo>
                <a:lnTo>
                  <a:pt x="134" y="177"/>
                </a:lnTo>
                <a:lnTo>
                  <a:pt x="107" y="159"/>
                </a:lnTo>
                <a:lnTo>
                  <a:pt x="95" y="152"/>
                </a:lnTo>
                <a:lnTo>
                  <a:pt x="90" y="140"/>
                </a:lnTo>
                <a:lnTo>
                  <a:pt x="73" y="101"/>
                </a:lnTo>
                <a:lnTo>
                  <a:pt x="60" y="87"/>
                </a:lnTo>
                <a:lnTo>
                  <a:pt x="47" y="67"/>
                </a:lnTo>
                <a:lnTo>
                  <a:pt x="36" y="52"/>
                </a:lnTo>
                <a:lnTo>
                  <a:pt x="35" y="42"/>
                </a:lnTo>
                <a:lnTo>
                  <a:pt x="36" y="42"/>
                </a:lnTo>
                <a:lnTo>
                  <a:pt x="36" y="35"/>
                </a:lnTo>
                <a:lnTo>
                  <a:pt x="50" y="1"/>
                </a:lnTo>
                <a:lnTo>
                  <a:pt x="35" y="0"/>
                </a:lnTo>
                <a:lnTo>
                  <a:pt x="24" y="1"/>
                </a:lnTo>
                <a:lnTo>
                  <a:pt x="8" y="13"/>
                </a:lnTo>
                <a:lnTo>
                  <a:pt x="7" y="20"/>
                </a:lnTo>
                <a:lnTo>
                  <a:pt x="1" y="24"/>
                </a:lnTo>
                <a:lnTo>
                  <a:pt x="0" y="26"/>
                </a:lnTo>
                <a:lnTo>
                  <a:pt x="67" y="263"/>
                </a:lnTo>
                <a:lnTo>
                  <a:pt x="165" y="239"/>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5" name="5877375.625581.527.12542.3755">
            <a:extLst>
              <a:ext uri="{FF2B5EF4-FFF2-40B4-BE49-F238E27FC236}">
                <a16:creationId xmlns:a16="http://schemas.microsoft.com/office/drawing/2014/main" id="{B6EAB6A0-C2D2-357B-3E07-0E0361ABD9FF}"/>
              </a:ext>
            </a:extLst>
          </p:cNvPr>
          <p:cNvSpPr>
            <a:spLocks/>
          </p:cNvSpPr>
          <p:nvPr>
            <p:custDataLst>
              <p:tags r:id="rId44"/>
            </p:custDataLst>
          </p:nvPr>
        </p:nvSpPr>
        <p:spPr bwMode="auto">
          <a:xfrm>
            <a:off x="5494376" y="1844709"/>
            <a:ext cx="566309" cy="370315"/>
          </a:xfrm>
          <a:custGeom>
            <a:avLst/>
            <a:gdLst>
              <a:gd name="T0" fmla="*/ 0 w 885"/>
              <a:gd name="T1" fmla="*/ 0 h 568"/>
              <a:gd name="T2" fmla="*/ 0 w 885"/>
              <a:gd name="T3" fmla="*/ 0 h 568"/>
              <a:gd name="T4" fmla="*/ 0 w 885"/>
              <a:gd name="T5" fmla="*/ 0 h 568"/>
              <a:gd name="T6" fmla="*/ 0 w 885"/>
              <a:gd name="T7" fmla="*/ 0 h 568"/>
              <a:gd name="T8" fmla="*/ 0 w 885"/>
              <a:gd name="T9" fmla="*/ 0 h 568"/>
              <a:gd name="T10" fmla="*/ 0 w 885"/>
              <a:gd name="T11" fmla="*/ 0 h 568"/>
              <a:gd name="T12" fmla="*/ 0 w 885"/>
              <a:gd name="T13" fmla="*/ 0 h 568"/>
              <a:gd name="T14" fmla="*/ 0 w 885"/>
              <a:gd name="T15" fmla="*/ 0 h 568"/>
              <a:gd name="T16" fmla="*/ 0 w 885"/>
              <a:gd name="T17" fmla="*/ 0 h 568"/>
              <a:gd name="T18" fmla="*/ 0 w 885"/>
              <a:gd name="T19" fmla="*/ 0 h 568"/>
              <a:gd name="T20" fmla="*/ 0 w 885"/>
              <a:gd name="T21" fmla="*/ 0 h 568"/>
              <a:gd name="T22" fmla="*/ 0 w 885"/>
              <a:gd name="T23" fmla="*/ 0 h 568"/>
              <a:gd name="T24" fmla="*/ 0 w 885"/>
              <a:gd name="T25" fmla="*/ 0 h 568"/>
              <a:gd name="T26" fmla="*/ 0 w 885"/>
              <a:gd name="T27" fmla="*/ 0 h 568"/>
              <a:gd name="T28" fmla="*/ 0 w 885"/>
              <a:gd name="T29" fmla="*/ 0 h 568"/>
              <a:gd name="T30" fmla="*/ 0 w 885"/>
              <a:gd name="T31" fmla="*/ 0 h 568"/>
              <a:gd name="T32" fmla="*/ 0 w 885"/>
              <a:gd name="T33" fmla="*/ 0 h 568"/>
              <a:gd name="T34" fmla="*/ 0 w 885"/>
              <a:gd name="T35" fmla="*/ 0 h 568"/>
              <a:gd name="T36" fmla="*/ 0 w 885"/>
              <a:gd name="T37" fmla="*/ 0 h 568"/>
              <a:gd name="T38" fmla="*/ 0 w 885"/>
              <a:gd name="T39" fmla="*/ 0 h 568"/>
              <a:gd name="T40" fmla="*/ 0 w 885"/>
              <a:gd name="T41" fmla="*/ 0 h 568"/>
              <a:gd name="T42" fmla="*/ 0 w 885"/>
              <a:gd name="T43" fmla="*/ 0 h 568"/>
              <a:gd name="T44" fmla="*/ 0 w 885"/>
              <a:gd name="T45" fmla="*/ 0 h 568"/>
              <a:gd name="T46" fmla="*/ 0 w 885"/>
              <a:gd name="T47" fmla="*/ 0 h 568"/>
              <a:gd name="T48" fmla="*/ 0 w 885"/>
              <a:gd name="T49" fmla="*/ 0 h 568"/>
              <a:gd name="T50" fmla="*/ 0 w 885"/>
              <a:gd name="T51" fmla="*/ 0 h 568"/>
              <a:gd name="T52" fmla="*/ 0 w 885"/>
              <a:gd name="T53" fmla="*/ 0 h 568"/>
              <a:gd name="T54" fmla="*/ 0 w 885"/>
              <a:gd name="T55" fmla="*/ 0 h 568"/>
              <a:gd name="T56" fmla="*/ 0 w 885"/>
              <a:gd name="T57" fmla="*/ 0 h 568"/>
              <a:gd name="T58" fmla="*/ 0 w 885"/>
              <a:gd name="T59" fmla="*/ 0 h 568"/>
              <a:gd name="T60" fmla="*/ 0 w 885"/>
              <a:gd name="T61" fmla="*/ 0 h 568"/>
              <a:gd name="T62" fmla="*/ 0 w 885"/>
              <a:gd name="T63" fmla="*/ 0 h 568"/>
              <a:gd name="T64" fmla="*/ 0 w 885"/>
              <a:gd name="T65" fmla="*/ 0 h 568"/>
              <a:gd name="T66" fmla="*/ 0 w 885"/>
              <a:gd name="T67" fmla="*/ 0 h 568"/>
              <a:gd name="T68" fmla="*/ 0 w 885"/>
              <a:gd name="T69" fmla="*/ 0 h 568"/>
              <a:gd name="T70" fmla="*/ 0 w 885"/>
              <a:gd name="T71" fmla="*/ 0 h 568"/>
              <a:gd name="T72" fmla="*/ 0 w 885"/>
              <a:gd name="T73" fmla="*/ 0 h 568"/>
              <a:gd name="T74" fmla="*/ 0 w 885"/>
              <a:gd name="T75" fmla="*/ 0 h 568"/>
              <a:gd name="T76" fmla="*/ 0 w 885"/>
              <a:gd name="T77" fmla="*/ 0 h 568"/>
              <a:gd name="T78" fmla="*/ 0 w 885"/>
              <a:gd name="T79" fmla="*/ 0 h 568"/>
              <a:gd name="T80" fmla="*/ 0 w 885"/>
              <a:gd name="T81" fmla="*/ 0 h 568"/>
              <a:gd name="T82" fmla="*/ 0 w 885"/>
              <a:gd name="T83" fmla="*/ 0 h 568"/>
              <a:gd name="T84" fmla="*/ 0 w 885"/>
              <a:gd name="T85" fmla="*/ 0 h 568"/>
              <a:gd name="T86" fmla="*/ 0 w 885"/>
              <a:gd name="T87" fmla="*/ 0 h 568"/>
              <a:gd name="T88" fmla="*/ 0 w 885"/>
              <a:gd name="T89" fmla="*/ 0 h 568"/>
              <a:gd name="T90" fmla="*/ 0 w 885"/>
              <a:gd name="T91" fmla="*/ 0 h 568"/>
              <a:gd name="T92" fmla="*/ 0 w 885"/>
              <a:gd name="T93" fmla="*/ 0 h 568"/>
              <a:gd name="T94" fmla="*/ 0 w 885"/>
              <a:gd name="T95" fmla="*/ 0 h 568"/>
              <a:gd name="T96" fmla="*/ 0 w 885"/>
              <a:gd name="T97" fmla="*/ 0 h 568"/>
              <a:gd name="T98" fmla="*/ 0 w 885"/>
              <a:gd name="T99" fmla="*/ 0 h 568"/>
              <a:gd name="T100" fmla="*/ 0 w 885"/>
              <a:gd name="T101" fmla="*/ 0 h 568"/>
              <a:gd name="T102" fmla="*/ 0 w 885"/>
              <a:gd name="T103" fmla="*/ 0 h 568"/>
              <a:gd name="T104" fmla="*/ 0 w 885"/>
              <a:gd name="T105" fmla="*/ 0 h 568"/>
              <a:gd name="T106" fmla="*/ 0 w 885"/>
              <a:gd name="T107" fmla="*/ 0 h 568"/>
              <a:gd name="T108" fmla="*/ 0 w 885"/>
              <a:gd name="T109" fmla="*/ 0 h 568"/>
              <a:gd name="T110" fmla="*/ 0 w 885"/>
              <a:gd name="T111" fmla="*/ 0 h 568"/>
              <a:gd name="T112" fmla="*/ 0 w 885"/>
              <a:gd name="T113" fmla="*/ 0 h 5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85" h="568">
                <a:moveTo>
                  <a:pt x="221" y="539"/>
                </a:moveTo>
                <a:lnTo>
                  <a:pt x="619" y="461"/>
                </a:lnTo>
                <a:lnTo>
                  <a:pt x="748" y="437"/>
                </a:lnTo>
                <a:lnTo>
                  <a:pt x="749" y="435"/>
                </a:lnTo>
                <a:lnTo>
                  <a:pt x="755" y="431"/>
                </a:lnTo>
                <a:lnTo>
                  <a:pt x="756" y="424"/>
                </a:lnTo>
                <a:lnTo>
                  <a:pt x="772" y="412"/>
                </a:lnTo>
                <a:lnTo>
                  <a:pt x="783" y="411"/>
                </a:lnTo>
                <a:lnTo>
                  <a:pt x="798" y="412"/>
                </a:lnTo>
                <a:lnTo>
                  <a:pt x="834" y="390"/>
                </a:lnTo>
                <a:lnTo>
                  <a:pt x="837" y="365"/>
                </a:lnTo>
                <a:lnTo>
                  <a:pt x="861" y="344"/>
                </a:lnTo>
                <a:lnTo>
                  <a:pt x="884" y="330"/>
                </a:lnTo>
                <a:lnTo>
                  <a:pt x="885" y="325"/>
                </a:lnTo>
                <a:lnTo>
                  <a:pt x="866" y="310"/>
                </a:lnTo>
                <a:lnTo>
                  <a:pt x="858" y="301"/>
                </a:lnTo>
                <a:lnTo>
                  <a:pt x="843" y="297"/>
                </a:lnTo>
                <a:lnTo>
                  <a:pt x="838" y="290"/>
                </a:lnTo>
                <a:lnTo>
                  <a:pt x="825" y="287"/>
                </a:lnTo>
                <a:lnTo>
                  <a:pt x="821" y="266"/>
                </a:lnTo>
                <a:lnTo>
                  <a:pt x="799" y="262"/>
                </a:lnTo>
                <a:lnTo>
                  <a:pt x="798" y="259"/>
                </a:lnTo>
                <a:lnTo>
                  <a:pt x="798" y="223"/>
                </a:lnTo>
                <a:lnTo>
                  <a:pt x="804" y="218"/>
                </a:lnTo>
                <a:lnTo>
                  <a:pt x="803" y="200"/>
                </a:lnTo>
                <a:lnTo>
                  <a:pt x="794" y="189"/>
                </a:lnTo>
                <a:lnTo>
                  <a:pt x="794" y="185"/>
                </a:lnTo>
                <a:lnTo>
                  <a:pt x="796" y="180"/>
                </a:lnTo>
                <a:lnTo>
                  <a:pt x="810" y="163"/>
                </a:lnTo>
                <a:lnTo>
                  <a:pt x="815" y="132"/>
                </a:lnTo>
                <a:lnTo>
                  <a:pt x="815" y="124"/>
                </a:lnTo>
                <a:lnTo>
                  <a:pt x="826" y="109"/>
                </a:lnTo>
                <a:lnTo>
                  <a:pt x="834" y="107"/>
                </a:lnTo>
                <a:lnTo>
                  <a:pt x="823" y="93"/>
                </a:lnTo>
                <a:lnTo>
                  <a:pt x="784" y="89"/>
                </a:lnTo>
                <a:lnTo>
                  <a:pt x="783" y="85"/>
                </a:lnTo>
                <a:lnTo>
                  <a:pt x="779" y="82"/>
                </a:lnTo>
                <a:lnTo>
                  <a:pt x="775" y="69"/>
                </a:lnTo>
                <a:lnTo>
                  <a:pt x="760" y="32"/>
                </a:lnTo>
                <a:lnTo>
                  <a:pt x="748" y="27"/>
                </a:lnTo>
                <a:lnTo>
                  <a:pt x="743" y="23"/>
                </a:lnTo>
                <a:lnTo>
                  <a:pt x="741" y="24"/>
                </a:lnTo>
                <a:lnTo>
                  <a:pt x="735" y="22"/>
                </a:lnTo>
                <a:lnTo>
                  <a:pt x="729" y="9"/>
                </a:lnTo>
                <a:lnTo>
                  <a:pt x="718" y="0"/>
                </a:lnTo>
                <a:lnTo>
                  <a:pt x="110" y="124"/>
                </a:lnTo>
                <a:lnTo>
                  <a:pt x="98" y="75"/>
                </a:lnTo>
                <a:lnTo>
                  <a:pt x="64" y="107"/>
                </a:lnTo>
                <a:lnTo>
                  <a:pt x="59" y="110"/>
                </a:lnTo>
                <a:lnTo>
                  <a:pt x="54" y="105"/>
                </a:lnTo>
                <a:lnTo>
                  <a:pt x="48" y="105"/>
                </a:lnTo>
                <a:lnTo>
                  <a:pt x="37" y="122"/>
                </a:lnTo>
                <a:lnTo>
                  <a:pt x="15" y="145"/>
                </a:lnTo>
                <a:lnTo>
                  <a:pt x="0" y="153"/>
                </a:lnTo>
                <a:lnTo>
                  <a:pt x="45" y="398"/>
                </a:lnTo>
                <a:lnTo>
                  <a:pt x="76" y="568"/>
                </a:lnTo>
                <a:lnTo>
                  <a:pt x="221" y="539"/>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6" name="5878380.7561921.8759.8755">
            <a:extLst>
              <a:ext uri="{FF2B5EF4-FFF2-40B4-BE49-F238E27FC236}">
                <a16:creationId xmlns:a16="http://schemas.microsoft.com/office/drawing/2014/main" id="{B1760AF1-93FE-E905-8930-CF2F57517C88}"/>
              </a:ext>
            </a:extLst>
          </p:cNvPr>
          <p:cNvSpPr>
            <a:spLocks/>
          </p:cNvSpPr>
          <p:nvPr>
            <p:custDataLst>
              <p:tags r:id="rId45"/>
            </p:custDataLst>
          </p:nvPr>
        </p:nvSpPr>
        <p:spPr bwMode="auto">
          <a:xfrm>
            <a:off x="5995625" y="1913955"/>
            <a:ext cx="131596" cy="298058"/>
          </a:xfrm>
          <a:custGeom>
            <a:avLst/>
            <a:gdLst>
              <a:gd name="T0" fmla="*/ 0 w 207"/>
              <a:gd name="T1" fmla="*/ 0 h 458"/>
              <a:gd name="T2" fmla="*/ 0 w 207"/>
              <a:gd name="T3" fmla="*/ 0 h 458"/>
              <a:gd name="T4" fmla="*/ 0 w 207"/>
              <a:gd name="T5" fmla="*/ 0 h 458"/>
              <a:gd name="T6" fmla="*/ 0 w 207"/>
              <a:gd name="T7" fmla="*/ 0 h 458"/>
              <a:gd name="T8" fmla="*/ 0 w 207"/>
              <a:gd name="T9" fmla="*/ 0 h 458"/>
              <a:gd name="T10" fmla="*/ 0 w 207"/>
              <a:gd name="T11" fmla="*/ 0 h 458"/>
              <a:gd name="T12" fmla="*/ 0 w 207"/>
              <a:gd name="T13" fmla="*/ 0 h 458"/>
              <a:gd name="T14" fmla="*/ 0 w 207"/>
              <a:gd name="T15" fmla="*/ 0 h 458"/>
              <a:gd name="T16" fmla="*/ 0 w 207"/>
              <a:gd name="T17" fmla="*/ 0 h 458"/>
              <a:gd name="T18" fmla="*/ 0 w 207"/>
              <a:gd name="T19" fmla="*/ 0 h 458"/>
              <a:gd name="T20" fmla="*/ 0 w 207"/>
              <a:gd name="T21" fmla="*/ 0 h 458"/>
              <a:gd name="T22" fmla="*/ 0 w 207"/>
              <a:gd name="T23" fmla="*/ 0 h 458"/>
              <a:gd name="T24" fmla="*/ 0 w 207"/>
              <a:gd name="T25" fmla="*/ 0 h 458"/>
              <a:gd name="T26" fmla="*/ 0 w 207"/>
              <a:gd name="T27" fmla="*/ 0 h 458"/>
              <a:gd name="T28" fmla="*/ 0 w 207"/>
              <a:gd name="T29" fmla="*/ 0 h 458"/>
              <a:gd name="T30" fmla="*/ 0 w 207"/>
              <a:gd name="T31" fmla="*/ 0 h 458"/>
              <a:gd name="T32" fmla="*/ 0 w 207"/>
              <a:gd name="T33" fmla="*/ 0 h 458"/>
              <a:gd name="T34" fmla="*/ 0 w 207"/>
              <a:gd name="T35" fmla="*/ 0 h 458"/>
              <a:gd name="T36" fmla="*/ 0 w 207"/>
              <a:gd name="T37" fmla="*/ 0 h 458"/>
              <a:gd name="T38" fmla="*/ 0 w 207"/>
              <a:gd name="T39" fmla="*/ 0 h 458"/>
              <a:gd name="T40" fmla="*/ 0 w 207"/>
              <a:gd name="T41" fmla="*/ 0 h 458"/>
              <a:gd name="T42" fmla="*/ 0 w 207"/>
              <a:gd name="T43" fmla="*/ 0 h 458"/>
              <a:gd name="T44" fmla="*/ 0 w 207"/>
              <a:gd name="T45" fmla="*/ 0 h 458"/>
              <a:gd name="T46" fmla="*/ 0 w 207"/>
              <a:gd name="T47" fmla="*/ 0 h 458"/>
              <a:gd name="T48" fmla="*/ 0 w 207"/>
              <a:gd name="T49" fmla="*/ 0 h 458"/>
              <a:gd name="T50" fmla="*/ 0 w 207"/>
              <a:gd name="T51" fmla="*/ 0 h 458"/>
              <a:gd name="T52" fmla="*/ 0 w 207"/>
              <a:gd name="T53" fmla="*/ 0 h 458"/>
              <a:gd name="T54" fmla="*/ 0 w 207"/>
              <a:gd name="T55" fmla="*/ 0 h 458"/>
              <a:gd name="T56" fmla="*/ 0 w 207"/>
              <a:gd name="T57" fmla="*/ 0 h 458"/>
              <a:gd name="T58" fmla="*/ 0 w 207"/>
              <a:gd name="T59" fmla="*/ 0 h 458"/>
              <a:gd name="T60" fmla="*/ 0 w 207"/>
              <a:gd name="T61" fmla="*/ 0 h 458"/>
              <a:gd name="T62" fmla="*/ 0 w 207"/>
              <a:gd name="T63" fmla="*/ 0 h 458"/>
              <a:gd name="T64" fmla="*/ 0 w 207"/>
              <a:gd name="T65" fmla="*/ 0 h 4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458">
                <a:moveTo>
                  <a:pt x="14" y="305"/>
                </a:moveTo>
                <a:lnTo>
                  <a:pt x="0" y="339"/>
                </a:lnTo>
                <a:lnTo>
                  <a:pt x="0" y="346"/>
                </a:lnTo>
                <a:lnTo>
                  <a:pt x="11" y="344"/>
                </a:lnTo>
                <a:lnTo>
                  <a:pt x="16" y="356"/>
                </a:lnTo>
                <a:lnTo>
                  <a:pt x="30" y="374"/>
                </a:lnTo>
                <a:lnTo>
                  <a:pt x="41" y="386"/>
                </a:lnTo>
                <a:lnTo>
                  <a:pt x="74" y="402"/>
                </a:lnTo>
                <a:lnTo>
                  <a:pt x="86" y="405"/>
                </a:lnTo>
                <a:lnTo>
                  <a:pt x="106" y="410"/>
                </a:lnTo>
                <a:lnTo>
                  <a:pt x="118" y="410"/>
                </a:lnTo>
                <a:lnTo>
                  <a:pt x="120" y="433"/>
                </a:lnTo>
                <a:lnTo>
                  <a:pt x="118" y="449"/>
                </a:lnTo>
                <a:lnTo>
                  <a:pt x="128" y="458"/>
                </a:lnTo>
                <a:lnTo>
                  <a:pt x="133" y="445"/>
                </a:lnTo>
                <a:lnTo>
                  <a:pt x="145" y="425"/>
                </a:lnTo>
                <a:lnTo>
                  <a:pt x="145" y="402"/>
                </a:lnTo>
                <a:lnTo>
                  <a:pt x="163" y="378"/>
                </a:lnTo>
                <a:lnTo>
                  <a:pt x="171" y="351"/>
                </a:lnTo>
                <a:lnTo>
                  <a:pt x="192" y="321"/>
                </a:lnTo>
                <a:lnTo>
                  <a:pt x="203" y="304"/>
                </a:lnTo>
                <a:lnTo>
                  <a:pt x="207" y="284"/>
                </a:lnTo>
                <a:lnTo>
                  <a:pt x="207" y="266"/>
                </a:lnTo>
                <a:lnTo>
                  <a:pt x="207" y="203"/>
                </a:lnTo>
                <a:lnTo>
                  <a:pt x="200" y="155"/>
                </a:lnTo>
                <a:lnTo>
                  <a:pt x="191" y="139"/>
                </a:lnTo>
                <a:lnTo>
                  <a:pt x="170" y="143"/>
                </a:lnTo>
                <a:lnTo>
                  <a:pt x="161" y="152"/>
                </a:lnTo>
                <a:lnTo>
                  <a:pt x="153" y="144"/>
                </a:lnTo>
                <a:lnTo>
                  <a:pt x="149" y="143"/>
                </a:lnTo>
                <a:lnTo>
                  <a:pt x="144" y="144"/>
                </a:lnTo>
                <a:lnTo>
                  <a:pt x="139" y="143"/>
                </a:lnTo>
                <a:lnTo>
                  <a:pt x="139" y="136"/>
                </a:lnTo>
                <a:lnTo>
                  <a:pt x="151" y="112"/>
                </a:lnTo>
                <a:lnTo>
                  <a:pt x="159" y="111"/>
                </a:lnTo>
                <a:lnTo>
                  <a:pt x="165" y="109"/>
                </a:lnTo>
                <a:lnTo>
                  <a:pt x="165" y="90"/>
                </a:lnTo>
                <a:lnTo>
                  <a:pt x="170" y="78"/>
                </a:lnTo>
                <a:lnTo>
                  <a:pt x="175" y="73"/>
                </a:lnTo>
                <a:lnTo>
                  <a:pt x="183" y="62"/>
                </a:lnTo>
                <a:lnTo>
                  <a:pt x="175" y="39"/>
                </a:lnTo>
                <a:lnTo>
                  <a:pt x="50" y="0"/>
                </a:lnTo>
                <a:lnTo>
                  <a:pt x="42" y="2"/>
                </a:lnTo>
                <a:lnTo>
                  <a:pt x="31" y="17"/>
                </a:lnTo>
                <a:lnTo>
                  <a:pt x="31" y="25"/>
                </a:lnTo>
                <a:lnTo>
                  <a:pt x="26" y="56"/>
                </a:lnTo>
                <a:lnTo>
                  <a:pt x="12" y="73"/>
                </a:lnTo>
                <a:lnTo>
                  <a:pt x="10" y="78"/>
                </a:lnTo>
                <a:lnTo>
                  <a:pt x="10" y="82"/>
                </a:lnTo>
                <a:lnTo>
                  <a:pt x="19" y="93"/>
                </a:lnTo>
                <a:lnTo>
                  <a:pt x="20" y="111"/>
                </a:lnTo>
                <a:lnTo>
                  <a:pt x="14" y="116"/>
                </a:lnTo>
                <a:lnTo>
                  <a:pt x="14" y="152"/>
                </a:lnTo>
                <a:lnTo>
                  <a:pt x="15" y="155"/>
                </a:lnTo>
                <a:lnTo>
                  <a:pt x="37" y="159"/>
                </a:lnTo>
                <a:lnTo>
                  <a:pt x="41" y="180"/>
                </a:lnTo>
                <a:lnTo>
                  <a:pt x="54" y="183"/>
                </a:lnTo>
                <a:lnTo>
                  <a:pt x="59" y="190"/>
                </a:lnTo>
                <a:lnTo>
                  <a:pt x="74" y="194"/>
                </a:lnTo>
                <a:lnTo>
                  <a:pt x="82" y="203"/>
                </a:lnTo>
                <a:lnTo>
                  <a:pt x="101" y="218"/>
                </a:lnTo>
                <a:lnTo>
                  <a:pt x="100" y="223"/>
                </a:lnTo>
                <a:lnTo>
                  <a:pt x="77" y="237"/>
                </a:lnTo>
                <a:lnTo>
                  <a:pt x="53" y="258"/>
                </a:lnTo>
                <a:lnTo>
                  <a:pt x="50" y="283"/>
                </a:lnTo>
                <a:lnTo>
                  <a:pt x="14" y="305"/>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07" name="5879370628.12512.12512.55">
            <a:extLst>
              <a:ext uri="{FF2B5EF4-FFF2-40B4-BE49-F238E27FC236}">
                <a16:creationId xmlns:a16="http://schemas.microsoft.com/office/drawing/2014/main" id="{7C88B5EC-0F22-58DD-DC96-AF40A75782E5}"/>
              </a:ext>
            </a:extLst>
          </p:cNvPr>
          <p:cNvSpPr>
            <a:spLocks/>
          </p:cNvSpPr>
          <p:nvPr>
            <p:custDataLst>
              <p:tags r:id="rId46"/>
            </p:custDataLst>
          </p:nvPr>
        </p:nvSpPr>
        <p:spPr bwMode="auto">
          <a:xfrm>
            <a:off x="6118350" y="1767936"/>
            <a:ext cx="167083" cy="165587"/>
          </a:xfrm>
          <a:custGeom>
            <a:avLst/>
            <a:gdLst>
              <a:gd name="T0" fmla="*/ 0 w 260"/>
              <a:gd name="T1" fmla="*/ 0 h 255"/>
              <a:gd name="T2" fmla="*/ 0 w 260"/>
              <a:gd name="T3" fmla="*/ 0 h 255"/>
              <a:gd name="T4" fmla="*/ 0 w 260"/>
              <a:gd name="T5" fmla="*/ 0 h 255"/>
              <a:gd name="T6" fmla="*/ 0 w 260"/>
              <a:gd name="T7" fmla="*/ 0 h 255"/>
              <a:gd name="T8" fmla="*/ 0 w 260"/>
              <a:gd name="T9" fmla="*/ 0 h 255"/>
              <a:gd name="T10" fmla="*/ 0 w 260"/>
              <a:gd name="T11" fmla="*/ 0 h 255"/>
              <a:gd name="T12" fmla="*/ 0 w 260"/>
              <a:gd name="T13" fmla="*/ 0 h 255"/>
              <a:gd name="T14" fmla="*/ 0 w 260"/>
              <a:gd name="T15" fmla="*/ 0 h 255"/>
              <a:gd name="T16" fmla="*/ 0 w 260"/>
              <a:gd name="T17" fmla="*/ 0 h 255"/>
              <a:gd name="T18" fmla="*/ 0 w 260"/>
              <a:gd name="T19" fmla="*/ 0 h 255"/>
              <a:gd name="T20" fmla="*/ 0 w 260"/>
              <a:gd name="T21" fmla="*/ 0 h 255"/>
              <a:gd name="T22" fmla="*/ 0 w 260"/>
              <a:gd name="T23" fmla="*/ 0 h 255"/>
              <a:gd name="T24" fmla="*/ 0 w 260"/>
              <a:gd name="T25" fmla="*/ 0 h 255"/>
              <a:gd name="T26" fmla="*/ 0 w 260"/>
              <a:gd name="T27" fmla="*/ 0 h 255"/>
              <a:gd name="T28" fmla="*/ 0 w 260"/>
              <a:gd name="T29" fmla="*/ 0 h 255"/>
              <a:gd name="T30" fmla="*/ 0 w 260"/>
              <a:gd name="T31" fmla="*/ 0 h 255"/>
              <a:gd name="T32" fmla="*/ 0 w 260"/>
              <a:gd name="T33" fmla="*/ 0 h 255"/>
              <a:gd name="T34" fmla="*/ 0 w 260"/>
              <a:gd name="T35" fmla="*/ 0 h 255"/>
              <a:gd name="T36" fmla="*/ 0 w 260"/>
              <a:gd name="T37" fmla="*/ 0 h 255"/>
              <a:gd name="T38" fmla="*/ 0 w 260"/>
              <a:gd name="T39" fmla="*/ 0 h 255"/>
              <a:gd name="T40" fmla="*/ 0 w 260"/>
              <a:gd name="T41" fmla="*/ 0 h 255"/>
              <a:gd name="T42" fmla="*/ 0 w 260"/>
              <a:gd name="T43" fmla="*/ 0 h 255"/>
              <a:gd name="T44" fmla="*/ 0 w 260"/>
              <a:gd name="T45" fmla="*/ 0 h 255"/>
              <a:gd name="T46" fmla="*/ 0 w 260"/>
              <a:gd name="T47" fmla="*/ 0 h 255"/>
              <a:gd name="T48" fmla="*/ 0 w 260"/>
              <a:gd name="T49" fmla="*/ 0 h 255"/>
              <a:gd name="T50" fmla="*/ 0 w 260"/>
              <a:gd name="T51" fmla="*/ 0 h 255"/>
              <a:gd name="T52" fmla="*/ 0 w 260"/>
              <a:gd name="T53" fmla="*/ 0 h 255"/>
              <a:gd name="T54" fmla="*/ 0 w 260"/>
              <a:gd name="T55" fmla="*/ 0 h 2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0" h="255">
                <a:moveTo>
                  <a:pt x="0" y="55"/>
                </a:moveTo>
                <a:lnTo>
                  <a:pt x="85" y="31"/>
                </a:lnTo>
                <a:lnTo>
                  <a:pt x="96" y="40"/>
                </a:lnTo>
                <a:lnTo>
                  <a:pt x="100" y="39"/>
                </a:lnTo>
                <a:lnTo>
                  <a:pt x="101" y="31"/>
                </a:lnTo>
                <a:lnTo>
                  <a:pt x="230" y="0"/>
                </a:lnTo>
                <a:lnTo>
                  <a:pt x="260" y="108"/>
                </a:lnTo>
                <a:lnTo>
                  <a:pt x="256" y="116"/>
                </a:lnTo>
                <a:lnTo>
                  <a:pt x="254" y="121"/>
                </a:lnTo>
                <a:lnTo>
                  <a:pt x="254" y="126"/>
                </a:lnTo>
                <a:lnTo>
                  <a:pt x="256" y="129"/>
                </a:lnTo>
                <a:lnTo>
                  <a:pt x="238" y="134"/>
                </a:lnTo>
                <a:lnTo>
                  <a:pt x="196" y="149"/>
                </a:lnTo>
                <a:lnTo>
                  <a:pt x="184" y="149"/>
                </a:lnTo>
                <a:lnTo>
                  <a:pt x="179" y="152"/>
                </a:lnTo>
                <a:lnTo>
                  <a:pt x="179" y="164"/>
                </a:lnTo>
                <a:lnTo>
                  <a:pt x="172" y="165"/>
                </a:lnTo>
                <a:lnTo>
                  <a:pt x="149" y="169"/>
                </a:lnTo>
                <a:lnTo>
                  <a:pt x="113" y="186"/>
                </a:lnTo>
                <a:lnTo>
                  <a:pt x="111" y="177"/>
                </a:lnTo>
                <a:lnTo>
                  <a:pt x="88" y="202"/>
                </a:lnTo>
                <a:lnTo>
                  <a:pt x="37" y="243"/>
                </a:lnTo>
                <a:lnTo>
                  <a:pt x="19" y="255"/>
                </a:lnTo>
                <a:lnTo>
                  <a:pt x="6" y="239"/>
                </a:lnTo>
                <a:lnTo>
                  <a:pt x="27" y="216"/>
                </a:lnTo>
                <a:lnTo>
                  <a:pt x="27" y="203"/>
                </a:lnTo>
                <a:lnTo>
                  <a:pt x="15" y="195"/>
                </a:lnTo>
                <a:lnTo>
                  <a:pt x="0" y="55"/>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accent6"/>
              </a:solidFill>
              <a:latin typeface="Franklin Gothic Book" panose="020B0503020102020204" pitchFamily="34" charset="0"/>
            </a:endParaRPr>
          </a:p>
        </p:txBody>
      </p:sp>
      <p:sp>
        <p:nvSpPr>
          <p:cNvPr id="308" name="5880369.375639.12576.3755">
            <a:extLst>
              <a:ext uri="{FF2B5EF4-FFF2-40B4-BE49-F238E27FC236}">
                <a16:creationId xmlns:a16="http://schemas.microsoft.com/office/drawing/2014/main" id="{B4EA917F-E87B-37D1-436F-AE2CBAF414EA}"/>
              </a:ext>
            </a:extLst>
          </p:cNvPr>
          <p:cNvSpPr>
            <a:spLocks/>
          </p:cNvSpPr>
          <p:nvPr>
            <p:custDataLst>
              <p:tags r:id="rId47"/>
            </p:custDataLst>
          </p:nvPr>
        </p:nvSpPr>
        <p:spPr bwMode="auto">
          <a:xfrm>
            <a:off x="6264732" y="1760409"/>
            <a:ext cx="87238" cy="94837"/>
          </a:xfrm>
          <a:custGeom>
            <a:avLst/>
            <a:gdLst>
              <a:gd name="T0" fmla="*/ 0 w 133"/>
              <a:gd name="T1" fmla="*/ 0 h 146"/>
              <a:gd name="T2" fmla="*/ 0 w 133"/>
              <a:gd name="T3" fmla="*/ 0 h 146"/>
              <a:gd name="T4" fmla="*/ 0 w 133"/>
              <a:gd name="T5" fmla="*/ 0 h 146"/>
              <a:gd name="T6" fmla="*/ 0 w 133"/>
              <a:gd name="T7" fmla="*/ 0 h 146"/>
              <a:gd name="T8" fmla="*/ 0 w 133"/>
              <a:gd name="T9" fmla="*/ 0 h 146"/>
              <a:gd name="T10" fmla="*/ 0 w 133"/>
              <a:gd name="T11" fmla="*/ 0 h 146"/>
              <a:gd name="T12" fmla="*/ 0 w 133"/>
              <a:gd name="T13" fmla="*/ 0 h 146"/>
              <a:gd name="T14" fmla="*/ 0 w 133"/>
              <a:gd name="T15" fmla="*/ 0 h 146"/>
              <a:gd name="T16" fmla="*/ 0 w 133"/>
              <a:gd name="T17" fmla="*/ 0 h 146"/>
              <a:gd name="T18" fmla="*/ 0 w 133"/>
              <a:gd name="T19" fmla="*/ 0 h 146"/>
              <a:gd name="T20" fmla="*/ 0 w 133"/>
              <a:gd name="T21" fmla="*/ 0 h 146"/>
              <a:gd name="T22" fmla="*/ 0 w 133"/>
              <a:gd name="T23" fmla="*/ 0 h 146"/>
              <a:gd name="T24" fmla="*/ 0 w 133"/>
              <a:gd name="T25" fmla="*/ 0 h 146"/>
              <a:gd name="T26" fmla="*/ 0 w 133"/>
              <a:gd name="T27" fmla="*/ 0 h 146"/>
              <a:gd name="T28" fmla="*/ 0 w 133"/>
              <a:gd name="T29" fmla="*/ 0 h 146"/>
              <a:gd name="T30" fmla="*/ 0 w 133"/>
              <a:gd name="T31" fmla="*/ 0 h 146"/>
              <a:gd name="T32" fmla="*/ 0 w 133"/>
              <a:gd name="T33" fmla="*/ 0 h 146"/>
              <a:gd name="T34" fmla="*/ 0 w 133"/>
              <a:gd name="T35" fmla="*/ 0 h 146"/>
              <a:gd name="T36" fmla="*/ 0 w 133"/>
              <a:gd name="T37" fmla="*/ 0 h 146"/>
              <a:gd name="T38" fmla="*/ 0 w 133"/>
              <a:gd name="T39" fmla="*/ 0 h 146"/>
              <a:gd name="T40" fmla="*/ 0 w 133"/>
              <a:gd name="T41" fmla="*/ 0 h 146"/>
              <a:gd name="T42" fmla="*/ 0 w 133"/>
              <a:gd name="T43" fmla="*/ 0 h 146"/>
              <a:gd name="T44" fmla="*/ 0 w 133"/>
              <a:gd name="T45" fmla="*/ 0 h 146"/>
              <a:gd name="T46" fmla="*/ 0 w 133"/>
              <a:gd name="T47" fmla="*/ 0 h 146"/>
              <a:gd name="T48" fmla="*/ 0 w 133"/>
              <a:gd name="T49" fmla="*/ 0 h 146"/>
              <a:gd name="T50" fmla="*/ 0 w 133"/>
              <a:gd name="T51" fmla="*/ 0 h 146"/>
              <a:gd name="T52" fmla="*/ 0 w 133"/>
              <a:gd name="T53" fmla="*/ 0 h 146"/>
              <a:gd name="T54" fmla="*/ 0 w 133"/>
              <a:gd name="T55" fmla="*/ 0 h 146"/>
              <a:gd name="T56" fmla="*/ 0 w 133"/>
              <a:gd name="T57" fmla="*/ 0 h 146"/>
              <a:gd name="T58" fmla="*/ 0 w 133"/>
              <a:gd name="T59" fmla="*/ 0 h 146"/>
              <a:gd name="T60" fmla="*/ 0 w 133"/>
              <a:gd name="T61" fmla="*/ 0 h 146"/>
              <a:gd name="T62" fmla="*/ 0 w 133"/>
              <a:gd name="T63" fmla="*/ 0 h 146"/>
              <a:gd name="T64" fmla="*/ 0 w 133"/>
              <a:gd name="T65" fmla="*/ 0 h 146"/>
              <a:gd name="T66" fmla="*/ 0 w 133"/>
              <a:gd name="T67" fmla="*/ 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3" h="146">
                <a:moveTo>
                  <a:pt x="0" y="13"/>
                </a:moveTo>
                <a:lnTo>
                  <a:pt x="30" y="121"/>
                </a:lnTo>
                <a:lnTo>
                  <a:pt x="26" y="129"/>
                </a:lnTo>
                <a:lnTo>
                  <a:pt x="24" y="134"/>
                </a:lnTo>
                <a:lnTo>
                  <a:pt x="24" y="139"/>
                </a:lnTo>
                <a:lnTo>
                  <a:pt x="26" y="142"/>
                </a:lnTo>
                <a:lnTo>
                  <a:pt x="31" y="146"/>
                </a:lnTo>
                <a:lnTo>
                  <a:pt x="56" y="127"/>
                </a:lnTo>
                <a:lnTo>
                  <a:pt x="75" y="114"/>
                </a:lnTo>
                <a:lnTo>
                  <a:pt x="75" y="100"/>
                </a:lnTo>
                <a:lnTo>
                  <a:pt x="73" y="94"/>
                </a:lnTo>
                <a:lnTo>
                  <a:pt x="73" y="74"/>
                </a:lnTo>
                <a:lnTo>
                  <a:pt x="83" y="63"/>
                </a:lnTo>
                <a:lnTo>
                  <a:pt x="89" y="70"/>
                </a:lnTo>
                <a:lnTo>
                  <a:pt x="89" y="80"/>
                </a:lnTo>
                <a:lnTo>
                  <a:pt x="89" y="100"/>
                </a:lnTo>
                <a:lnTo>
                  <a:pt x="93" y="109"/>
                </a:lnTo>
                <a:lnTo>
                  <a:pt x="102" y="106"/>
                </a:lnTo>
                <a:lnTo>
                  <a:pt x="102" y="94"/>
                </a:lnTo>
                <a:lnTo>
                  <a:pt x="108" y="94"/>
                </a:lnTo>
                <a:lnTo>
                  <a:pt x="114" y="82"/>
                </a:lnTo>
                <a:lnTo>
                  <a:pt x="129" y="80"/>
                </a:lnTo>
                <a:lnTo>
                  <a:pt x="133" y="80"/>
                </a:lnTo>
                <a:lnTo>
                  <a:pt x="120" y="71"/>
                </a:lnTo>
                <a:lnTo>
                  <a:pt x="120" y="63"/>
                </a:lnTo>
                <a:lnTo>
                  <a:pt x="112" y="63"/>
                </a:lnTo>
                <a:lnTo>
                  <a:pt x="109" y="56"/>
                </a:lnTo>
                <a:lnTo>
                  <a:pt x="99" y="51"/>
                </a:lnTo>
                <a:lnTo>
                  <a:pt x="99" y="44"/>
                </a:lnTo>
                <a:lnTo>
                  <a:pt x="75" y="41"/>
                </a:lnTo>
                <a:lnTo>
                  <a:pt x="66" y="24"/>
                </a:lnTo>
                <a:lnTo>
                  <a:pt x="54" y="17"/>
                </a:lnTo>
                <a:lnTo>
                  <a:pt x="48" y="0"/>
                </a:lnTo>
                <a:lnTo>
                  <a:pt x="0" y="13"/>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tx2">
                  <a:lumMod val="75000"/>
                </a:schemeClr>
              </a:solidFill>
              <a:latin typeface="Franklin Gothic Book" panose="020B0503020102020204" pitchFamily="34" charset="0"/>
            </a:endParaRPr>
          </a:p>
        </p:txBody>
      </p:sp>
      <p:sp>
        <p:nvSpPr>
          <p:cNvPr id="309" name="5881360.875627.7512.2524.1255">
            <a:extLst>
              <a:ext uri="{FF2B5EF4-FFF2-40B4-BE49-F238E27FC236}">
                <a16:creationId xmlns:a16="http://schemas.microsoft.com/office/drawing/2014/main" id="{D5073E2C-8AF9-B221-B7A7-E01B244F6308}"/>
              </a:ext>
            </a:extLst>
          </p:cNvPr>
          <p:cNvSpPr>
            <a:spLocks/>
          </p:cNvSpPr>
          <p:nvPr>
            <p:custDataLst>
              <p:tags r:id="rId48"/>
            </p:custDataLst>
          </p:nvPr>
        </p:nvSpPr>
        <p:spPr bwMode="auto">
          <a:xfrm>
            <a:off x="6112706" y="1632312"/>
            <a:ext cx="323816" cy="167094"/>
          </a:xfrm>
          <a:custGeom>
            <a:avLst/>
            <a:gdLst>
              <a:gd name="T0" fmla="*/ 0 w 505"/>
              <a:gd name="T1" fmla="*/ 0 h 259"/>
              <a:gd name="T2" fmla="*/ 0 w 505"/>
              <a:gd name="T3" fmla="*/ 0 h 259"/>
              <a:gd name="T4" fmla="*/ 0 w 505"/>
              <a:gd name="T5" fmla="*/ 0 h 259"/>
              <a:gd name="T6" fmla="*/ 0 w 505"/>
              <a:gd name="T7" fmla="*/ 0 h 259"/>
              <a:gd name="T8" fmla="*/ 0 w 505"/>
              <a:gd name="T9" fmla="*/ 0 h 259"/>
              <a:gd name="T10" fmla="*/ 0 w 505"/>
              <a:gd name="T11" fmla="*/ 0 h 259"/>
              <a:gd name="T12" fmla="*/ 0 w 505"/>
              <a:gd name="T13" fmla="*/ 0 h 259"/>
              <a:gd name="T14" fmla="*/ 0 w 505"/>
              <a:gd name="T15" fmla="*/ 0 h 259"/>
              <a:gd name="T16" fmla="*/ 0 w 505"/>
              <a:gd name="T17" fmla="*/ 0 h 259"/>
              <a:gd name="T18" fmla="*/ 0 w 505"/>
              <a:gd name="T19" fmla="*/ 0 h 259"/>
              <a:gd name="T20" fmla="*/ 0 w 505"/>
              <a:gd name="T21" fmla="*/ 0 h 259"/>
              <a:gd name="T22" fmla="*/ 0 w 505"/>
              <a:gd name="T23" fmla="*/ 0 h 259"/>
              <a:gd name="T24" fmla="*/ 0 w 505"/>
              <a:gd name="T25" fmla="*/ 0 h 259"/>
              <a:gd name="T26" fmla="*/ 0 w 505"/>
              <a:gd name="T27" fmla="*/ 0 h 259"/>
              <a:gd name="T28" fmla="*/ 0 w 505"/>
              <a:gd name="T29" fmla="*/ 0 h 259"/>
              <a:gd name="T30" fmla="*/ 0 w 505"/>
              <a:gd name="T31" fmla="*/ 0 h 259"/>
              <a:gd name="T32" fmla="*/ 0 w 505"/>
              <a:gd name="T33" fmla="*/ 0 h 259"/>
              <a:gd name="T34" fmla="*/ 0 w 505"/>
              <a:gd name="T35" fmla="*/ 0 h 259"/>
              <a:gd name="T36" fmla="*/ 0 w 505"/>
              <a:gd name="T37" fmla="*/ 0 h 259"/>
              <a:gd name="T38" fmla="*/ 0 w 505"/>
              <a:gd name="T39" fmla="*/ 0 h 259"/>
              <a:gd name="T40" fmla="*/ 0 w 505"/>
              <a:gd name="T41" fmla="*/ 0 h 259"/>
              <a:gd name="T42" fmla="*/ 0 w 505"/>
              <a:gd name="T43" fmla="*/ 0 h 259"/>
              <a:gd name="T44" fmla="*/ 0 w 505"/>
              <a:gd name="T45" fmla="*/ 0 h 259"/>
              <a:gd name="T46" fmla="*/ 0 w 505"/>
              <a:gd name="T47" fmla="*/ 0 h 259"/>
              <a:gd name="T48" fmla="*/ 0 w 505"/>
              <a:gd name="T49" fmla="*/ 0 h 259"/>
              <a:gd name="T50" fmla="*/ 0 w 505"/>
              <a:gd name="T51" fmla="*/ 0 h 259"/>
              <a:gd name="T52" fmla="*/ 0 w 505"/>
              <a:gd name="T53" fmla="*/ 0 h 259"/>
              <a:gd name="T54" fmla="*/ 0 w 505"/>
              <a:gd name="T55" fmla="*/ 0 h 259"/>
              <a:gd name="T56" fmla="*/ 0 w 505"/>
              <a:gd name="T57" fmla="*/ 0 h 259"/>
              <a:gd name="T58" fmla="*/ 0 w 505"/>
              <a:gd name="T59" fmla="*/ 0 h 259"/>
              <a:gd name="T60" fmla="*/ 0 w 505"/>
              <a:gd name="T61" fmla="*/ 0 h 259"/>
              <a:gd name="T62" fmla="*/ 0 w 505"/>
              <a:gd name="T63" fmla="*/ 0 h 259"/>
              <a:gd name="T64" fmla="*/ 0 w 505"/>
              <a:gd name="T65" fmla="*/ 0 h 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5" h="259">
                <a:moveTo>
                  <a:pt x="2" y="108"/>
                </a:moveTo>
                <a:lnTo>
                  <a:pt x="108" y="89"/>
                </a:lnTo>
                <a:lnTo>
                  <a:pt x="268" y="48"/>
                </a:lnTo>
                <a:lnTo>
                  <a:pt x="269" y="46"/>
                </a:lnTo>
                <a:lnTo>
                  <a:pt x="273" y="43"/>
                </a:lnTo>
                <a:lnTo>
                  <a:pt x="274" y="46"/>
                </a:lnTo>
                <a:lnTo>
                  <a:pt x="281" y="43"/>
                </a:lnTo>
                <a:lnTo>
                  <a:pt x="274" y="27"/>
                </a:lnTo>
                <a:lnTo>
                  <a:pt x="290" y="27"/>
                </a:lnTo>
                <a:lnTo>
                  <a:pt x="304" y="4"/>
                </a:lnTo>
                <a:lnTo>
                  <a:pt x="313" y="0"/>
                </a:lnTo>
                <a:lnTo>
                  <a:pt x="325" y="4"/>
                </a:lnTo>
                <a:lnTo>
                  <a:pt x="331" y="27"/>
                </a:lnTo>
                <a:lnTo>
                  <a:pt x="348" y="43"/>
                </a:lnTo>
                <a:lnTo>
                  <a:pt x="352" y="52"/>
                </a:lnTo>
                <a:lnTo>
                  <a:pt x="350" y="59"/>
                </a:lnTo>
                <a:lnTo>
                  <a:pt x="343" y="65"/>
                </a:lnTo>
                <a:lnTo>
                  <a:pt x="333" y="82"/>
                </a:lnTo>
                <a:lnTo>
                  <a:pt x="327" y="101"/>
                </a:lnTo>
                <a:lnTo>
                  <a:pt x="328" y="112"/>
                </a:lnTo>
                <a:lnTo>
                  <a:pt x="347" y="112"/>
                </a:lnTo>
                <a:lnTo>
                  <a:pt x="366" y="121"/>
                </a:lnTo>
                <a:lnTo>
                  <a:pt x="394" y="151"/>
                </a:lnTo>
                <a:lnTo>
                  <a:pt x="402" y="172"/>
                </a:lnTo>
                <a:lnTo>
                  <a:pt x="419" y="185"/>
                </a:lnTo>
                <a:lnTo>
                  <a:pt x="454" y="187"/>
                </a:lnTo>
                <a:lnTo>
                  <a:pt x="473" y="181"/>
                </a:lnTo>
                <a:lnTo>
                  <a:pt x="485" y="160"/>
                </a:lnTo>
                <a:lnTo>
                  <a:pt x="480" y="152"/>
                </a:lnTo>
                <a:lnTo>
                  <a:pt x="468" y="141"/>
                </a:lnTo>
                <a:lnTo>
                  <a:pt x="448" y="130"/>
                </a:lnTo>
                <a:lnTo>
                  <a:pt x="450" y="125"/>
                </a:lnTo>
                <a:lnTo>
                  <a:pt x="465" y="125"/>
                </a:lnTo>
                <a:lnTo>
                  <a:pt x="470" y="125"/>
                </a:lnTo>
                <a:lnTo>
                  <a:pt x="491" y="159"/>
                </a:lnTo>
                <a:lnTo>
                  <a:pt x="505" y="187"/>
                </a:lnTo>
                <a:lnTo>
                  <a:pt x="504" y="206"/>
                </a:lnTo>
                <a:lnTo>
                  <a:pt x="491" y="194"/>
                </a:lnTo>
                <a:lnTo>
                  <a:pt x="473" y="207"/>
                </a:lnTo>
                <a:lnTo>
                  <a:pt x="450" y="218"/>
                </a:lnTo>
                <a:lnTo>
                  <a:pt x="425" y="238"/>
                </a:lnTo>
                <a:lnTo>
                  <a:pt x="418" y="238"/>
                </a:lnTo>
                <a:lnTo>
                  <a:pt x="410" y="232"/>
                </a:lnTo>
                <a:lnTo>
                  <a:pt x="410" y="223"/>
                </a:lnTo>
                <a:lnTo>
                  <a:pt x="407" y="208"/>
                </a:lnTo>
                <a:lnTo>
                  <a:pt x="399" y="208"/>
                </a:lnTo>
                <a:lnTo>
                  <a:pt x="391" y="232"/>
                </a:lnTo>
                <a:lnTo>
                  <a:pt x="374" y="253"/>
                </a:lnTo>
                <a:lnTo>
                  <a:pt x="371" y="259"/>
                </a:lnTo>
                <a:lnTo>
                  <a:pt x="358" y="250"/>
                </a:lnTo>
                <a:lnTo>
                  <a:pt x="358" y="242"/>
                </a:lnTo>
                <a:lnTo>
                  <a:pt x="350" y="242"/>
                </a:lnTo>
                <a:lnTo>
                  <a:pt x="347" y="235"/>
                </a:lnTo>
                <a:lnTo>
                  <a:pt x="337" y="230"/>
                </a:lnTo>
                <a:lnTo>
                  <a:pt x="337" y="223"/>
                </a:lnTo>
                <a:lnTo>
                  <a:pt x="313" y="220"/>
                </a:lnTo>
                <a:lnTo>
                  <a:pt x="304" y="203"/>
                </a:lnTo>
                <a:lnTo>
                  <a:pt x="292" y="196"/>
                </a:lnTo>
                <a:lnTo>
                  <a:pt x="286" y="179"/>
                </a:lnTo>
                <a:lnTo>
                  <a:pt x="238" y="192"/>
                </a:lnTo>
                <a:lnTo>
                  <a:pt x="109" y="223"/>
                </a:lnTo>
                <a:lnTo>
                  <a:pt x="108" y="231"/>
                </a:lnTo>
                <a:lnTo>
                  <a:pt x="104" y="232"/>
                </a:lnTo>
                <a:lnTo>
                  <a:pt x="93" y="223"/>
                </a:lnTo>
                <a:lnTo>
                  <a:pt x="8" y="247"/>
                </a:lnTo>
                <a:lnTo>
                  <a:pt x="0" y="242"/>
                </a:lnTo>
                <a:lnTo>
                  <a:pt x="2" y="108"/>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0" name="5882402.625567.87531.62554.6255">
            <a:extLst>
              <a:ext uri="{FF2B5EF4-FFF2-40B4-BE49-F238E27FC236}">
                <a16:creationId xmlns:a16="http://schemas.microsoft.com/office/drawing/2014/main" id="{16596189-D949-008A-2FC7-E618D86016F8}"/>
              </a:ext>
            </a:extLst>
          </p:cNvPr>
          <p:cNvSpPr>
            <a:spLocks/>
          </p:cNvSpPr>
          <p:nvPr>
            <p:custDataLst>
              <p:tags r:id="rId49"/>
            </p:custDataLst>
          </p:nvPr>
        </p:nvSpPr>
        <p:spPr bwMode="auto">
          <a:xfrm>
            <a:off x="5311028" y="2212013"/>
            <a:ext cx="731913" cy="430529"/>
          </a:xfrm>
          <a:custGeom>
            <a:avLst/>
            <a:gdLst>
              <a:gd name="T0" fmla="*/ 0 w 1144"/>
              <a:gd name="T1" fmla="*/ 0 h 663"/>
              <a:gd name="T2" fmla="*/ 0 w 1144"/>
              <a:gd name="T3" fmla="*/ 0 h 663"/>
              <a:gd name="T4" fmla="*/ 0 w 1144"/>
              <a:gd name="T5" fmla="*/ 0 h 663"/>
              <a:gd name="T6" fmla="*/ 0 w 1144"/>
              <a:gd name="T7" fmla="*/ 0 h 663"/>
              <a:gd name="T8" fmla="*/ 0 w 1144"/>
              <a:gd name="T9" fmla="*/ 0 h 663"/>
              <a:gd name="T10" fmla="*/ 0 w 1144"/>
              <a:gd name="T11" fmla="*/ 0 h 663"/>
              <a:gd name="T12" fmla="*/ 0 w 1144"/>
              <a:gd name="T13" fmla="*/ 0 h 663"/>
              <a:gd name="T14" fmla="*/ 0 w 1144"/>
              <a:gd name="T15" fmla="*/ 0 h 663"/>
              <a:gd name="T16" fmla="*/ 0 w 1144"/>
              <a:gd name="T17" fmla="*/ 0 h 663"/>
              <a:gd name="T18" fmla="*/ 0 w 1144"/>
              <a:gd name="T19" fmla="*/ 0 h 663"/>
              <a:gd name="T20" fmla="*/ 0 w 1144"/>
              <a:gd name="T21" fmla="*/ 0 h 663"/>
              <a:gd name="T22" fmla="*/ 0 w 1144"/>
              <a:gd name="T23" fmla="*/ 0 h 663"/>
              <a:gd name="T24" fmla="*/ 0 w 1144"/>
              <a:gd name="T25" fmla="*/ 0 h 663"/>
              <a:gd name="T26" fmla="*/ 0 w 1144"/>
              <a:gd name="T27" fmla="*/ 0 h 663"/>
              <a:gd name="T28" fmla="*/ 0 w 1144"/>
              <a:gd name="T29" fmla="*/ 0 h 663"/>
              <a:gd name="T30" fmla="*/ 0 w 1144"/>
              <a:gd name="T31" fmla="*/ 0 h 663"/>
              <a:gd name="T32" fmla="*/ 0 w 1144"/>
              <a:gd name="T33" fmla="*/ 0 h 663"/>
              <a:gd name="T34" fmla="*/ 0 w 1144"/>
              <a:gd name="T35" fmla="*/ 0 h 663"/>
              <a:gd name="T36" fmla="*/ 0 w 1144"/>
              <a:gd name="T37" fmla="*/ 0 h 663"/>
              <a:gd name="T38" fmla="*/ 0 w 1144"/>
              <a:gd name="T39" fmla="*/ 0 h 663"/>
              <a:gd name="T40" fmla="*/ 0 w 1144"/>
              <a:gd name="T41" fmla="*/ 0 h 663"/>
              <a:gd name="T42" fmla="*/ 0 w 1144"/>
              <a:gd name="T43" fmla="*/ 0 h 663"/>
              <a:gd name="T44" fmla="*/ 0 w 1144"/>
              <a:gd name="T45" fmla="*/ 0 h 663"/>
              <a:gd name="T46" fmla="*/ 0 w 1144"/>
              <a:gd name="T47" fmla="*/ 0 h 663"/>
              <a:gd name="T48" fmla="*/ 0 w 1144"/>
              <a:gd name="T49" fmla="*/ 0 h 663"/>
              <a:gd name="T50" fmla="*/ 0 w 1144"/>
              <a:gd name="T51" fmla="*/ 0 h 663"/>
              <a:gd name="T52" fmla="*/ 0 w 1144"/>
              <a:gd name="T53" fmla="*/ 0 h 663"/>
              <a:gd name="T54" fmla="*/ 0 w 1144"/>
              <a:gd name="T55" fmla="*/ 0 h 663"/>
              <a:gd name="T56" fmla="*/ 0 w 1144"/>
              <a:gd name="T57" fmla="*/ 0 h 663"/>
              <a:gd name="T58" fmla="*/ 0 w 1144"/>
              <a:gd name="T59" fmla="*/ 0 h 663"/>
              <a:gd name="T60" fmla="*/ 0 w 1144"/>
              <a:gd name="T61" fmla="*/ 0 h 663"/>
              <a:gd name="T62" fmla="*/ 0 w 1144"/>
              <a:gd name="T63" fmla="*/ 0 h 663"/>
              <a:gd name="T64" fmla="*/ 0 w 1144"/>
              <a:gd name="T65" fmla="*/ 0 h 663"/>
              <a:gd name="T66" fmla="*/ 0 w 1144"/>
              <a:gd name="T67" fmla="*/ 0 h 663"/>
              <a:gd name="T68" fmla="*/ 0 w 1144"/>
              <a:gd name="T69" fmla="*/ 0 h 663"/>
              <a:gd name="T70" fmla="*/ 0 w 1144"/>
              <a:gd name="T71" fmla="*/ 0 h 663"/>
              <a:gd name="T72" fmla="*/ 0 w 1144"/>
              <a:gd name="T73" fmla="*/ 0 h 663"/>
              <a:gd name="T74" fmla="*/ 0 w 1144"/>
              <a:gd name="T75" fmla="*/ 0 h 663"/>
              <a:gd name="T76" fmla="*/ 0 w 1144"/>
              <a:gd name="T77" fmla="*/ 0 h 663"/>
              <a:gd name="T78" fmla="*/ 0 w 1144"/>
              <a:gd name="T79" fmla="*/ 0 h 663"/>
              <a:gd name="T80" fmla="*/ 0 w 1144"/>
              <a:gd name="T81" fmla="*/ 0 h 663"/>
              <a:gd name="T82" fmla="*/ 0 w 1144"/>
              <a:gd name="T83" fmla="*/ 0 h 663"/>
              <a:gd name="T84" fmla="*/ 0 w 1144"/>
              <a:gd name="T85" fmla="*/ 0 h 663"/>
              <a:gd name="T86" fmla="*/ 0 w 1144"/>
              <a:gd name="T87" fmla="*/ 0 h 663"/>
              <a:gd name="T88" fmla="*/ 0 w 1144"/>
              <a:gd name="T89" fmla="*/ 0 h 663"/>
              <a:gd name="T90" fmla="*/ 0 w 1144"/>
              <a:gd name="T91" fmla="*/ 0 h 663"/>
              <a:gd name="T92" fmla="*/ 0 w 1144"/>
              <a:gd name="T93" fmla="*/ 0 h 663"/>
              <a:gd name="T94" fmla="*/ 0 w 1144"/>
              <a:gd name="T95" fmla="*/ 0 h 663"/>
              <a:gd name="T96" fmla="*/ 0 w 1144"/>
              <a:gd name="T97" fmla="*/ 0 h 663"/>
              <a:gd name="T98" fmla="*/ 0 w 1144"/>
              <a:gd name="T99" fmla="*/ 0 h 663"/>
              <a:gd name="T100" fmla="*/ 0 w 1144"/>
              <a:gd name="T101" fmla="*/ 0 h 663"/>
              <a:gd name="T102" fmla="*/ 0 w 1144"/>
              <a:gd name="T103" fmla="*/ 0 h 663"/>
              <a:gd name="T104" fmla="*/ 0 w 1144"/>
              <a:gd name="T105" fmla="*/ 0 h 663"/>
              <a:gd name="T106" fmla="*/ 0 w 1144"/>
              <a:gd name="T107" fmla="*/ 0 h 663"/>
              <a:gd name="T108" fmla="*/ 0 w 1144"/>
              <a:gd name="T109" fmla="*/ 0 h 663"/>
              <a:gd name="T110" fmla="*/ 0 w 1144"/>
              <a:gd name="T111" fmla="*/ 0 h 663"/>
              <a:gd name="T112" fmla="*/ 0 w 1144"/>
              <a:gd name="T113" fmla="*/ 0 h 663"/>
              <a:gd name="T114" fmla="*/ 0 w 1144"/>
              <a:gd name="T115" fmla="*/ 0 h 663"/>
              <a:gd name="T116" fmla="*/ 0 w 1144"/>
              <a:gd name="T117" fmla="*/ 0 h 663"/>
              <a:gd name="T118" fmla="*/ 0 w 1144"/>
              <a:gd name="T119" fmla="*/ 0 h 663"/>
              <a:gd name="T120" fmla="*/ 0 w 1144"/>
              <a:gd name="T121" fmla="*/ 0 h 663"/>
              <a:gd name="T122" fmla="*/ 0 w 1144"/>
              <a:gd name="T123" fmla="*/ 0 h 663"/>
              <a:gd name="T124" fmla="*/ 0 w 1144"/>
              <a:gd name="T125" fmla="*/ 0 h 6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44" h="663">
                <a:moveTo>
                  <a:pt x="1127" y="480"/>
                </a:moveTo>
                <a:lnTo>
                  <a:pt x="749" y="553"/>
                </a:lnTo>
                <a:lnTo>
                  <a:pt x="353" y="620"/>
                </a:lnTo>
                <a:lnTo>
                  <a:pt x="345" y="616"/>
                </a:lnTo>
                <a:lnTo>
                  <a:pt x="325" y="625"/>
                </a:lnTo>
                <a:lnTo>
                  <a:pt x="286" y="628"/>
                </a:lnTo>
                <a:lnTo>
                  <a:pt x="287" y="618"/>
                </a:lnTo>
                <a:lnTo>
                  <a:pt x="247" y="628"/>
                </a:lnTo>
                <a:lnTo>
                  <a:pt x="247" y="629"/>
                </a:lnTo>
                <a:lnTo>
                  <a:pt x="0" y="663"/>
                </a:lnTo>
                <a:lnTo>
                  <a:pt x="10" y="648"/>
                </a:lnTo>
                <a:lnTo>
                  <a:pt x="59" y="628"/>
                </a:lnTo>
                <a:lnTo>
                  <a:pt x="70" y="612"/>
                </a:lnTo>
                <a:lnTo>
                  <a:pt x="95" y="590"/>
                </a:lnTo>
                <a:lnTo>
                  <a:pt x="99" y="574"/>
                </a:lnTo>
                <a:lnTo>
                  <a:pt x="104" y="567"/>
                </a:lnTo>
                <a:lnTo>
                  <a:pt x="118" y="558"/>
                </a:lnTo>
                <a:lnTo>
                  <a:pt x="118" y="544"/>
                </a:lnTo>
                <a:lnTo>
                  <a:pt x="133" y="531"/>
                </a:lnTo>
                <a:lnTo>
                  <a:pt x="209" y="467"/>
                </a:lnTo>
                <a:lnTo>
                  <a:pt x="213" y="452"/>
                </a:lnTo>
                <a:lnTo>
                  <a:pt x="220" y="457"/>
                </a:lnTo>
                <a:lnTo>
                  <a:pt x="213" y="471"/>
                </a:lnTo>
                <a:lnTo>
                  <a:pt x="237" y="491"/>
                </a:lnTo>
                <a:lnTo>
                  <a:pt x="270" y="503"/>
                </a:lnTo>
                <a:lnTo>
                  <a:pt x="286" y="503"/>
                </a:lnTo>
                <a:lnTo>
                  <a:pt x="305" y="491"/>
                </a:lnTo>
                <a:lnTo>
                  <a:pt x="307" y="479"/>
                </a:lnTo>
                <a:lnTo>
                  <a:pt x="319" y="473"/>
                </a:lnTo>
                <a:lnTo>
                  <a:pt x="326" y="483"/>
                </a:lnTo>
                <a:lnTo>
                  <a:pt x="337" y="488"/>
                </a:lnTo>
                <a:lnTo>
                  <a:pt x="348" y="487"/>
                </a:lnTo>
                <a:lnTo>
                  <a:pt x="385" y="472"/>
                </a:lnTo>
                <a:lnTo>
                  <a:pt x="393" y="448"/>
                </a:lnTo>
                <a:lnTo>
                  <a:pt x="396" y="448"/>
                </a:lnTo>
                <a:lnTo>
                  <a:pt x="405" y="457"/>
                </a:lnTo>
                <a:lnTo>
                  <a:pt x="438" y="428"/>
                </a:lnTo>
                <a:lnTo>
                  <a:pt x="446" y="432"/>
                </a:lnTo>
                <a:lnTo>
                  <a:pt x="471" y="405"/>
                </a:lnTo>
                <a:lnTo>
                  <a:pt x="466" y="389"/>
                </a:lnTo>
                <a:lnTo>
                  <a:pt x="468" y="367"/>
                </a:lnTo>
                <a:lnTo>
                  <a:pt x="489" y="317"/>
                </a:lnTo>
                <a:lnTo>
                  <a:pt x="526" y="195"/>
                </a:lnTo>
                <a:lnTo>
                  <a:pt x="532" y="194"/>
                </a:lnTo>
                <a:lnTo>
                  <a:pt x="549" y="203"/>
                </a:lnTo>
                <a:lnTo>
                  <a:pt x="550" y="211"/>
                </a:lnTo>
                <a:lnTo>
                  <a:pt x="560" y="222"/>
                </a:lnTo>
                <a:lnTo>
                  <a:pt x="576" y="218"/>
                </a:lnTo>
                <a:lnTo>
                  <a:pt x="592" y="198"/>
                </a:lnTo>
                <a:lnTo>
                  <a:pt x="603" y="152"/>
                </a:lnTo>
                <a:lnTo>
                  <a:pt x="611" y="129"/>
                </a:lnTo>
                <a:lnTo>
                  <a:pt x="632" y="139"/>
                </a:lnTo>
                <a:lnTo>
                  <a:pt x="643" y="113"/>
                </a:lnTo>
                <a:lnTo>
                  <a:pt x="655" y="108"/>
                </a:lnTo>
                <a:lnTo>
                  <a:pt x="665" y="92"/>
                </a:lnTo>
                <a:lnTo>
                  <a:pt x="673" y="70"/>
                </a:lnTo>
                <a:lnTo>
                  <a:pt x="683" y="61"/>
                </a:lnTo>
                <a:lnTo>
                  <a:pt x="683" y="58"/>
                </a:lnTo>
                <a:lnTo>
                  <a:pt x="675" y="50"/>
                </a:lnTo>
                <a:lnTo>
                  <a:pt x="683" y="9"/>
                </a:lnTo>
                <a:lnTo>
                  <a:pt x="683" y="3"/>
                </a:lnTo>
                <a:lnTo>
                  <a:pt x="689" y="0"/>
                </a:lnTo>
                <a:lnTo>
                  <a:pt x="756" y="45"/>
                </a:lnTo>
                <a:lnTo>
                  <a:pt x="771" y="48"/>
                </a:lnTo>
                <a:lnTo>
                  <a:pt x="772" y="45"/>
                </a:lnTo>
                <a:lnTo>
                  <a:pt x="779" y="5"/>
                </a:lnTo>
                <a:lnTo>
                  <a:pt x="791" y="5"/>
                </a:lnTo>
                <a:lnTo>
                  <a:pt x="807" y="9"/>
                </a:lnTo>
                <a:lnTo>
                  <a:pt x="820" y="15"/>
                </a:lnTo>
                <a:lnTo>
                  <a:pt x="811" y="34"/>
                </a:lnTo>
                <a:lnTo>
                  <a:pt x="826" y="50"/>
                </a:lnTo>
                <a:lnTo>
                  <a:pt x="855" y="50"/>
                </a:lnTo>
                <a:lnTo>
                  <a:pt x="869" y="62"/>
                </a:lnTo>
                <a:lnTo>
                  <a:pt x="886" y="70"/>
                </a:lnTo>
                <a:lnTo>
                  <a:pt x="900" y="85"/>
                </a:lnTo>
                <a:lnTo>
                  <a:pt x="898" y="95"/>
                </a:lnTo>
                <a:lnTo>
                  <a:pt x="877" y="128"/>
                </a:lnTo>
                <a:lnTo>
                  <a:pt x="867" y="160"/>
                </a:lnTo>
                <a:lnTo>
                  <a:pt x="870" y="179"/>
                </a:lnTo>
                <a:lnTo>
                  <a:pt x="889" y="182"/>
                </a:lnTo>
                <a:lnTo>
                  <a:pt x="909" y="171"/>
                </a:lnTo>
                <a:lnTo>
                  <a:pt x="927" y="190"/>
                </a:lnTo>
                <a:lnTo>
                  <a:pt x="940" y="193"/>
                </a:lnTo>
                <a:lnTo>
                  <a:pt x="945" y="194"/>
                </a:lnTo>
                <a:lnTo>
                  <a:pt x="956" y="203"/>
                </a:lnTo>
                <a:lnTo>
                  <a:pt x="960" y="203"/>
                </a:lnTo>
                <a:lnTo>
                  <a:pt x="972" y="201"/>
                </a:lnTo>
                <a:lnTo>
                  <a:pt x="978" y="202"/>
                </a:lnTo>
                <a:lnTo>
                  <a:pt x="1011" y="218"/>
                </a:lnTo>
                <a:lnTo>
                  <a:pt x="1035" y="226"/>
                </a:lnTo>
                <a:lnTo>
                  <a:pt x="1049" y="238"/>
                </a:lnTo>
                <a:lnTo>
                  <a:pt x="1047" y="248"/>
                </a:lnTo>
                <a:lnTo>
                  <a:pt x="1039" y="257"/>
                </a:lnTo>
                <a:lnTo>
                  <a:pt x="1046" y="280"/>
                </a:lnTo>
                <a:lnTo>
                  <a:pt x="1039" y="285"/>
                </a:lnTo>
                <a:lnTo>
                  <a:pt x="1030" y="292"/>
                </a:lnTo>
                <a:lnTo>
                  <a:pt x="1061" y="300"/>
                </a:lnTo>
                <a:lnTo>
                  <a:pt x="1065" y="322"/>
                </a:lnTo>
                <a:lnTo>
                  <a:pt x="1062" y="328"/>
                </a:lnTo>
                <a:lnTo>
                  <a:pt x="1061" y="338"/>
                </a:lnTo>
                <a:lnTo>
                  <a:pt x="1041" y="335"/>
                </a:lnTo>
                <a:lnTo>
                  <a:pt x="1035" y="342"/>
                </a:lnTo>
                <a:lnTo>
                  <a:pt x="1046" y="348"/>
                </a:lnTo>
                <a:lnTo>
                  <a:pt x="1049" y="346"/>
                </a:lnTo>
                <a:lnTo>
                  <a:pt x="1049" y="351"/>
                </a:lnTo>
                <a:lnTo>
                  <a:pt x="1035" y="359"/>
                </a:lnTo>
                <a:lnTo>
                  <a:pt x="1030" y="359"/>
                </a:lnTo>
                <a:lnTo>
                  <a:pt x="1030" y="366"/>
                </a:lnTo>
                <a:lnTo>
                  <a:pt x="1035" y="373"/>
                </a:lnTo>
                <a:lnTo>
                  <a:pt x="1058" y="375"/>
                </a:lnTo>
                <a:lnTo>
                  <a:pt x="1069" y="377"/>
                </a:lnTo>
                <a:lnTo>
                  <a:pt x="1076" y="386"/>
                </a:lnTo>
                <a:lnTo>
                  <a:pt x="1061" y="407"/>
                </a:lnTo>
                <a:lnTo>
                  <a:pt x="1049" y="407"/>
                </a:lnTo>
                <a:lnTo>
                  <a:pt x="1027" y="397"/>
                </a:lnTo>
                <a:lnTo>
                  <a:pt x="1027" y="410"/>
                </a:lnTo>
                <a:lnTo>
                  <a:pt x="1042" y="417"/>
                </a:lnTo>
                <a:lnTo>
                  <a:pt x="1058" y="426"/>
                </a:lnTo>
                <a:lnTo>
                  <a:pt x="1069" y="420"/>
                </a:lnTo>
                <a:lnTo>
                  <a:pt x="1085" y="412"/>
                </a:lnTo>
                <a:lnTo>
                  <a:pt x="1101" y="412"/>
                </a:lnTo>
                <a:lnTo>
                  <a:pt x="1124" y="412"/>
                </a:lnTo>
                <a:lnTo>
                  <a:pt x="1144" y="461"/>
                </a:lnTo>
                <a:lnTo>
                  <a:pt x="1129" y="473"/>
                </a:lnTo>
                <a:lnTo>
                  <a:pt x="1125" y="473"/>
                </a:lnTo>
                <a:lnTo>
                  <a:pt x="1127" y="480"/>
                </a:lnTo>
                <a:close/>
              </a:path>
            </a:pathLst>
          </a:custGeom>
          <a:solidFill>
            <a:srgbClr val="AAB4C1"/>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1" name="5883411620.759.1253.55">
            <a:extLst>
              <a:ext uri="{FF2B5EF4-FFF2-40B4-BE49-F238E27FC236}">
                <a16:creationId xmlns:a16="http://schemas.microsoft.com/office/drawing/2014/main" id="{1748E09A-3577-FFB9-C473-BCA867A4588B}"/>
              </a:ext>
            </a:extLst>
          </p:cNvPr>
          <p:cNvSpPr>
            <a:spLocks/>
          </p:cNvSpPr>
          <p:nvPr>
            <p:custDataLst>
              <p:tags r:id="rId50"/>
            </p:custDataLst>
          </p:nvPr>
        </p:nvSpPr>
        <p:spPr bwMode="auto">
          <a:xfrm>
            <a:off x="6019283" y="2326418"/>
            <a:ext cx="47315" cy="123439"/>
          </a:xfrm>
          <a:custGeom>
            <a:avLst/>
            <a:gdLst>
              <a:gd name="T0" fmla="*/ 0 w 72"/>
              <a:gd name="T1" fmla="*/ 0 h 191"/>
              <a:gd name="T2" fmla="*/ 0 w 72"/>
              <a:gd name="T3" fmla="*/ 0 h 191"/>
              <a:gd name="T4" fmla="*/ 0 w 72"/>
              <a:gd name="T5" fmla="*/ 0 h 191"/>
              <a:gd name="T6" fmla="*/ 0 w 72"/>
              <a:gd name="T7" fmla="*/ 0 h 191"/>
              <a:gd name="T8" fmla="*/ 0 w 72"/>
              <a:gd name="T9" fmla="*/ 0 h 191"/>
              <a:gd name="T10" fmla="*/ 0 w 72"/>
              <a:gd name="T11" fmla="*/ 0 h 191"/>
              <a:gd name="T12" fmla="*/ 0 w 72"/>
              <a:gd name="T13" fmla="*/ 0 h 191"/>
              <a:gd name="T14" fmla="*/ 0 w 72"/>
              <a:gd name="T15" fmla="*/ 0 h 191"/>
              <a:gd name="T16" fmla="*/ 0 w 72"/>
              <a:gd name="T17" fmla="*/ 0 h 191"/>
              <a:gd name="T18" fmla="*/ 0 w 72"/>
              <a:gd name="T19" fmla="*/ 0 h 191"/>
              <a:gd name="T20" fmla="*/ 0 w 72"/>
              <a:gd name="T21" fmla="*/ 0 h 191"/>
              <a:gd name="T22" fmla="*/ 0 w 72"/>
              <a:gd name="T23" fmla="*/ 0 h 191"/>
              <a:gd name="T24" fmla="*/ 0 w 72"/>
              <a:gd name="T25" fmla="*/ 0 h 191"/>
              <a:gd name="T26" fmla="*/ 0 w 72"/>
              <a:gd name="T27" fmla="*/ 0 h 191"/>
              <a:gd name="T28" fmla="*/ 0 w 72"/>
              <a:gd name="T29" fmla="*/ 0 h 191"/>
              <a:gd name="T30" fmla="*/ 0 w 72"/>
              <a:gd name="T31" fmla="*/ 0 h 191"/>
              <a:gd name="T32" fmla="*/ 0 w 72"/>
              <a:gd name="T33" fmla="*/ 0 h 191"/>
              <a:gd name="T34" fmla="*/ 0 w 72"/>
              <a:gd name="T35" fmla="*/ 0 h 191"/>
              <a:gd name="T36" fmla="*/ 0 w 72"/>
              <a:gd name="T37" fmla="*/ 0 h 191"/>
              <a:gd name="T38" fmla="*/ 0 w 72"/>
              <a:gd name="T39" fmla="*/ 0 h 191"/>
              <a:gd name="T40" fmla="*/ 0 w 72"/>
              <a:gd name="T41" fmla="*/ 0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191">
                <a:moveTo>
                  <a:pt x="13" y="30"/>
                </a:moveTo>
                <a:lnTo>
                  <a:pt x="17" y="33"/>
                </a:lnTo>
                <a:lnTo>
                  <a:pt x="18" y="50"/>
                </a:lnTo>
                <a:lnTo>
                  <a:pt x="17" y="60"/>
                </a:lnTo>
                <a:lnTo>
                  <a:pt x="8" y="72"/>
                </a:lnTo>
                <a:lnTo>
                  <a:pt x="2" y="84"/>
                </a:lnTo>
                <a:lnTo>
                  <a:pt x="0" y="116"/>
                </a:lnTo>
                <a:lnTo>
                  <a:pt x="2" y="141"/>
                </a:lnTo>
                <a:lnTo>
                  <a:pt x="2" y="170"/>
                </a:lnTo>
                <a:lnTo>
                  <a:pt x="9" y="191"/>
                </a:lnTo>
                <a:lnTo>
                  <a:pt x="13" y="162"/>
                </a:lnTo>
                <a:lnTo>
                  <a:pt x="20" y="132"/>
                </a:lnTo>
                <a:lnTo>
                  <a:pt x="40" y="89"/>
                </a:lnTo>
                <a:lnTo>
                  <a:pt x="49" y="76"/>
                </a:lnTo>
                <a:lnTo>
                  <a:pt x="55" y="58"/>
                </a:lnTo>
                <a:lnTo>
                  <a:pt x="53" y="33"/>
                </a:lnTo>
                <a:lnTo>
                  <a:pt x="55" y="26"/>
                </a:lnTo>
                <a:lnTo>
                  <a:pt x="69" y="7"/>
                </a:lnTo>
                <a:lnTo>
                  <a:pt x="72" y="0"/>
                </a:lnTo>
                <a:lnTo>
                  <a:pt x="29" y="18"/>
                </a:lnTo>
                <a:lnTo>
                  <a:pt x="13" y="30"/>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2" name="5886343.25622.2522.62512.55">
            <a:extLst>
              <a:ext uri="{FF2B5EF4-FFF2-40B4-BE49-F238E27FC236}">
                <a16:creationId xmlns:a16="http://schemas.microsoft.com/office/drawing/2014/main" id="{312391B9-AE2A-2380-1E70-A9584C0C408F}"/>
              </a:ext>
            </a:extLst>
          </p:cNvPr>
          <p:cNvSpPr>
            <a:spLocks/>
          </p:cNvSpPr>
          <p:nvPr>
            <p:custDataLst>
              <p:tags r:id="rId51"/>
            </p:custDataLst>
          </p:nvPr>
        </p:nvSpPr>
        <p:spPr bwMode="auto">
          <a:xfrm>
            <a:off x="6039983" y="1403643"/>
            <a:ext cx="167083" cy="308595"/>
          </a:xfrm>
          <a:custGeom>
            <a:avLst/>
            <a:gdLst>
              <a:gd name="T0" fmla="*/ 0 w 260"/>
              <a:gd name="T1" fmla="*/ 0 h 475"/>
              <a:gd name="T2" fmla="*/ 0 w 260"/>
              <a:gd name="T3" fmla="*/ 0 h 475"/>
              <a:gd name="T4" fmla="*/ 0 w 260"/>
              <a:gd name="T5" fmla="*/ 0 h 475"/>
              <a:gd name="T6" fmla="*/ 0 w 260"/>
              <a:gd name="T7" fmla="*/ 0 h 475"/>
              <a:gd name="T8" fmla="*/ 0 w 260"/>
              <a:gd name="T9" fmla="*/ 0 h 475"/>
              <a:gd name="T10" fmla="*/ 0 w 260"/>
              <a:gd name="T11" fmla="*/ 0 h 475"/>
              <a:gd name="T12" fmla="*/ 0 w 260"/>
              <a:gd name="T13" fmla="*/ 0 h 475"/>
              <a:gd name="T14" fmla="*/ 0 w 260"/>
              <a:gd name="T15" fmla="*/ 0 h 475"/>
              <a:gd name="T16" fmla="*/ 0 w 260"/>
              <a:gd name="T17" fmla="*/ 0 h 475"/>
              <a:gd name="T18" fmla="*/ 0 w 260"/>
              <a:gd name="T19" fmla="*/ 0 h 475"/>
              <a:gd name="T20" fmla="*/ 0 w 260"/>
              <a:gd name="T21" fmla="*/ 0 h 475"/>
              <a:gd name="T22" fmla="*/ 0 w 260"/>
              <a:gd name="T23" fmla="*/ 0 h 475"/>
              <a:gd name="T24" fmla="*/ 0 w 260"/>
              <a:gd name="T25" fmla="*/ 0 h 475"/>
              <a:gd name="T26" fmla="*/ 0 w 260"/>
              <a:gd name="T27" fmla="*/ 0 h 475"/>
              <a:gd name="T28" fmla="*/ 0 w 260"/>
              <a:gd name="T29" fmla="*/ 0 h 475"/>
              <a:gd name="T30" fmla="*/ 0 w 260"/>
              <a:gd name="T31" fmla="*/ 0 h 475"/>
              <a:gd name="T32" fmla="*/ 0 w 260"/>
              <a:gd name="T33" fmla="*/ 0 h 475"/>
              <a:gd name="T34" fmla="*/ 0 w 260"/>
              <a:gd name="T35" fmla="*/ 0 h 475"/>
              <a:gd name="T36" fmla="*/ 0 w 260"/>
              <a:gd name="T37" fmla="*/ 0 h 475"/>
              <a:gd name="T38" fmla="*/ 0 w 260"/>
              <a:gd name="T39" fmla="*/ 0 h 475"/>
              <a:gd name="T40" fmla="*/ 0 w 260"/>
              <a:gd name="T41" fmla="*/ 0 h 475"/>
              <a:gd name="T42" fmla="*/ 0 w 260"/>
              <a:gd name="T43" fmla="*/ 0 h 475"/>
              <a:gd name="T44" fmla="*/ 0 w 260"/>
              <a:gd name="T45" fmla="*/ 0 h 475"/>
              <a:gd name="T46" fmla="*/ 0 w 260"/>
              <a:gd name="T47" fmla="*/ 0 h 475"/>
              <a:gd name="T48" fmla="*/ 0 w 260"/>
              <a:gd name="T49" fmla="*/ 0 h 475"/>
              <a:gd name="T50" fmla="*/ 0 w 260"/>
              <a:gd name="T51" fmla="*/ 0 h 475"/>
              <a:gd name="T52" fmla="*/ 0 w 260"/>
              <a:gd name="T53" fmla="*/ 0 h 475"/>
              <a:gd name="T54" fmla="*/ 0 w 260"/>
              <a:gd name="T55" fmla="*/ 0 h 475"/>
              <a:gd name="T56" fmla="*/ 0 w 260"/>
              <a:gd name="T57" fmla="*/ 0 h 475"/>
              <a:gd name="T58" fmla="*/ 0 w 260"/>
              <a:gd name="T59" fmla="*/ 0 h 475"/>
              <a:gd name="T60" fmla="*/ 0 w 260"/>
              <a:gd name="T61" fmla="*/ 0 h 475"/>
              <a:gd name="T62" fmla="*/ 0 w 260"/>
              <a:gd name="T63" fmla="*/ 0 h 475"/>
              <a:gd name="T64" fmla="*/ 0 w 260"/>
              <a:gd name="T65" fmla="*/ 0 h 475"/>
              <a:gd name="T66" fmla="*/ 0 w 260"/>
              <a:gd name="T67" fmla="*/ 0 h 475"/>
              <a:gd name="T68" fmla="*/ 0 w 260"/>
              <a:gd name="T69" fmla="*/ 0 h 475"/>
              <a:gd name="T70" fmla="*/ 0 w 260"/>
              <a:gd name="T71" fmla="*/ 0 h 475"/>
              <a:gd name="T72" fmla="*/ 0 w 260"/>
              <a:gd name="T73" fmla="*/ 0 h 475"/>
              <a:gd name="T74" fmla="*/ 0 w 260"/>
              <a:gd name="T75" fmla="*/ 0 h 475"/>
              <a:gd name="T76" fmla="*/ 0 w 260"/>
              <a:gd name="T77" fmla="*/ 0 h 475"/>
              <a:gd name="T78" fmla="*/ 0 w 260"/>
              <a:gd name="T79" fmla="*/ 0 h 475"/>
              <a:gd name="T80" fmla="*/ 0 w 260"/>
              <a:gd name="T81" fmla="*/ 0 h 475"/>
              <a:gd name="T82" fmla="*/ 0 w 260"/>
              <a:gd name="T83" fmla="*/ 0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0" h="475">
                <a:moveTo>
                  <a:pt x="0" y="61"/>
                </a:moveTo>
                <a:lnTo>
                  <a:pt x="8" y="81"/>
                </a:lnTo>
                <a:lnTo>
                  <a:pt x="5" y="89"/>
                </a:lnTo>
                <a:lnTo>
                  <a:pt x="13" y="98"/>
                </a:lnTo>
                <a:lnTo>
                  <a:pt x="13" y="103"/>
                </a:lnTo>
                <a:lnTo>
                  <a:pt x="33" y="159"/>
                </a:lnTo>
                <a:lnTo>
                  <a:pt x="37" y="201"/>
                </a:lnTo>
                <a:lnTo>
                  <a:pt x="32" y="218"/>
                </a:lnTo>
                <a:lnTo>
                  <a:pt x="33" y="241"/>
                </a:lnTo>
                <a:lnTo>
                  <a:pt x="59" y="291"/>
                </a:lnTo>
                <a:lnTo>
                  <a:pt x="54" y="321"/>
                </a:lnTo>
                <a:lnTo>
                  <a:pt x="60" y="327"/>
                </a:lnTo>
                <a:lnTo>
                  <a:pt x="63" y="327"/>
                </a:lnTo>
                <a:lnTo>
                  <a:pt x="60" y="321"/>
                </a:lnTo>
                <a:lnTo>
                  <a:pt x="68" y="321"/>
                </a:lnTo>
                <a:lnTo>
                  <a:pt x="84" y="340"/>
                </a:lnTo>
                <a:lnTo>
                  <a:pt x="94" y="389"/>
                </a:lnTo>
                <a:lnTo>
                  <a:pt x="94" y="414"/>
                </a:lnTo>
                <a:lnTo>
                  <a:pt x="103" y="448"/>
                </a:lnTo>
                <a:lnTo>
                  <a:pt x="117" y="475"/>
                </a:lnTo>
                <a:lnTo>
                  <a:pt x="223" y="456"/>
                </a:lnTo>
                <a:lnTo>
                  <a:pt x="219" y="446"/>
                </a:lnTo>
                <a:lnTo>
                  <a:pt x="205" y="433"/>
                </a:lnTo>
                <a:lnTo>
                  <a:pt x="207" y="414"/>
                </a:lnTo>
                <a:lnTo>
                  <a:pt x="212" y="410"/>
                </a:lnTo>
                <a:lnTo>
                  <a:pt x="205" y="390"/>
                </a:lnTo>
                <a:lnTo>
                  <a:pt x="197" y="311"/>
                </a:lnTo>
                <a:lnTo>
                  <a:pt x="197" y="287"/>
                </a:lnTo>
                <a:lnTo>
                  <a:pt x="207" y="242"/>
                </a:lnTo>
                <a:lnTo>
                  <a:pt x="217" y="214"/>
                </a:lnTo>
                <a:lnTo>
                  <a:pt x="219" y="188"/>
                </a:lnTo>
                <a:lnTo>
                  <a:pt x="208" y="174"/>
                </a:lnTo>
                <a:lnTo>
                  <a:pt x="208" y="155"/>
                </a:lnTo>
                <a:lnTo>
                  <a:pt x="217" y="144"/>
                </a:lnTo>
                <a:lnTo>
                  <a:pt x="247" y="121"/>
                </a:lnTo>
                <a:lnTo>
                  <a:pt x="260" y="81"/>
                </a:lnTo>
                <a:lnTo>
                  <a:pt x="247" y="55"/>
                </a:lnTo>
                <a:lnTo>
                  <a:pt x="242" y="42"/>
                </a:lnTo>
                <a:lnTo>
                  <a:pt x="248" y="38"/>
                </a:lnTo>
                <a:lnTo>
                  <a:pt x="248" y="30"/>
                </a:lnTo>
                <a:lnTo>
                  <a:pt x="239" y="0"/>
                </a:lnTo>
                <a:lnTo>
                  <a:pt x="0" y="61"/>
                </a:lnTo>
                <a:close/>
              </a:path>
            </a:pathLst>
          </a:custGeom>
          <a:solidFill>
            <a:srgbClr val="00578D"/>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3" name="5887339.875631.62525.12511.755">
            <a:extLst>
              <a:ext uri="{FF2B5EF4-FFF2-40B4-BE49-F238E27FC236}">
                <a16:creationId xmlns:a16="http://schemas.microsoft.com/office/drawing/2014/main" id="{400B3BDD-F693-F094-15F7-7C70D3F8F798}"/>
              </a:ext>
            </a:extLst>
          </p:cNvPr>
          <p:cNvSpPr>
            <a:spLocks/>
          </p:cNvSpPr>
          <p:nvPr>
            <p:custDataLst>
              <p:tags r:id="rId52"/>
            </p:custDataLst>
          </p:nvPr>
        </p:nvSpPr>
        <p:spPr bwMode="auto">
          <a:xfrm>
            <a:off x="6165665" y="1358483"/>
            <a:ext cx="156733" cy="341713"/>
          </a:xfrm>
          <a:custGeom>
            <a:avLst/>
            <a:gdLst>
              <a:gd name="T0" fmla="*/ 0 w 245"/>
              <a:gd name="T1" fmla="*/ 0 h 528"/>
              <a:gd name="T2" fmla="*/ 0 w 245"/>
              <a:gd name="T3" fmla="*/ 0 h 528"/>
              <a:gd name="T4" fmla="*/ 0 w 245"/>
              <a:gd name="T5" fmla="*/ 0 h 528"/>
              <a:gd name="T6" fmla="*/ 0 w 245"/>
              <a:gd name="T7" fmla="*/ 0 h 528"/>
              <a:gd name="T8" fmla="*/ 0 w 245"/>
              <a:gd name="T9" fmla="*/ 0 h 528"/>
              <a:gd name="T10" fmla="*/ 0 w 245"/>
              <a:gd name="T11" fmla="*/ 0 h 528"/>
              <a:gd name="T12" fmla="*/ 0 w 245"/>
              <a:gd name="T13" fmla="*/ 0 h 528"/>
              <a:gd name="T14" fmla="*/ 0 w 245"/>
              <a:gd name="T15" fmla="*/ 0 h 528"/>
              <a:gd name="T16" fmla="*/ 0 w 245"/>
              <a:gd name="T17" fmla="*/ 0 h 528"/>
              <a:gd name="T18" fmla="*/ 0 w 245"/>
              <a:gd name="T19" fmla="*/ 0 h 528"/>
              <a:gd name="T20" fmla="*/ 0 w 245"/>
              <a:gd name="T21" fmla="*/ 0 h 528"/>
              <a:gd name="T22" fmla="*/ 0 w 245"/>
              <a:gd name="T23" fmla="*/ 0 h 528"/>
              <a:gd name="T24" fmla="*/ 0 w 245"/>
              <a:gd name="T25" fmla="*/ 0 h 528"/>
              <a:gd name="T26" fmla="*/ 0 w 245"/>
              <a:gd name="T27" fmla="*/ 0 h 528"/>
              <a:gd name="T28" fmla="*/ 0 w 245"/>
              <a:gd name="T29" fmla="*/ 0 h 528"/>
              <a:gd name="T30" fmla="*/ 0 w 245"/>
              <a:gd name="T31" fmla="*/ 0 h 528"/>
              <a:gd name="T32" fmla="*/ 0 w 245"/>
              <a:gd name="T33" fmla="*/ 0 h 528"/>
              <a:gd name="T34" fmla="*/ 0 w 245"/>
              <a:gd name="T35" fmla="*/ 0 h 528"/>
              <a:gd name="T36" fmla="*/ 0 w 245"/>
              <a:gd name="T37" fmla="*/ 0 h 528"/>
              <a:gd name="T38" fmla="*/ 0 w 245"/>
              <a:gd name="T39" fmla="*/ 0 h 528"/>
              <a:gd name="T40" fmla="*/ 0 w 245"/>
              <a:gd name="T41" fmla="*/ 0 h 528"/>
              <a:gd name="T42" fmla="*/ 0 w 245"/>
              <a:gd name="T43" fmla="*/ 0 h 528"/>
              <a:gd name="T44" fmla="*/ 0 w 245"/>
              <a:gd name="T45" fmla="*/ 0 h 528"/>
              <a:gd name="T46" fmla="*/ 0 w 245"/>
              <a:gd name="T47" fmla="*/ 0 h 528"/>
              <a:gd name="T48" fmla="*/ 0 w 245"/>
              <a:gd name="T49" fmla="*/ 0 h 528"/>
              <a:gd name="T50" fmla="*/ 0 w 245"/>
              <a:gd name="T51" fmla="*/ 0 h 528"/>
              <a:gd name="T52" fmla="*/ 0 w 245"/>
              <a:gd name="T53" fmla="*/ 0 h 528"/>
              <a:gd name="T54" fmla="*/ 0 w 245"/>
              <a:gd name="T55" fmla="*/ 0 h 528"/>
              <a:gd name="T56" fmla="*/ 0 w 245"/>
              <a:gd name="T57" fmla="*/ 0 h 528"/>
              <a:gd name="T58" fmla="*/ 0 w 245"/>
              <a:gd name="T59" fmla="*/ 0 h 528"/>
              <a:gd name="T60" fmla="*/ 0 w 245"/>
              <a:gd name="T61" fmla="*/ 0 h 528"/>
              <a:gd name="T62" fmla="*/ 0 w 245"/>
              <a:gd name="T63" fmla="*/ 0 h 528"/>
              <a:gd name="T64" fmla="*/ 0 w 245"/>
              <a:gd name="T65" fmla="*/ 0 h 528"/>
              <a:gd name="T66" fmla="*/ 0 w 245"/>
              <a:gd name="T67" fmla="*/ 0 h 528"/>
              <a:gd name="T68" fmla="*/ 0 w 245"/>
              <a:gd name="T69" fmla="*/ 0 h 528"/>
              <a:gd name="T70" fmla="*/ 0 w 245"/>
              <a:gd name="T71" fmla="*/ 0 h 528"/>
              <a:gd name="T72" fmla="*/ 0 w 245"/>
              <a:gd name="T73" fmla="*/ 0 h 528"/>
              <a:gd name="T74" fmla="*/ 0 w 245"/>
              <a:gd name="T75" fmla="*/ 0 h 528"/>
              <a:gd name="T76" fmla="*/ 0 w 245"/>
              <a:gd name="T77" fmla="*/ 0 h 528"/>
              <a:gd name="T78" fmla="*/ 0 w 245"/>
              <a:gd name="T79" fmla="*/ 0 h 528"/>
              <a:gd name="T80" fmla="*/ 0 w 245"/>
              <a:gd name="T81" fmla="*/ 0 h 528"/>
              <a:gd name="T82" fmla="*/ 0 w 245"/>
              <a:gd name="T83" fmla="*/ 0 h 528"/>
              <a:gd name="T84" fmla="*/ 0 w 245"/>
              <a:gd name="T85" fmla="*/ 0 h 528"/>
              <a:gd name="T86" fmla="*/ 0 w 245"/>
              <a:gd name="T87" fmla="*/ 0 h 528"/>
              <a:gd name="T88" fmla="*/ 0 w 245"/>
              <a:gd name="T89" fmla="*/ 0 h 528"/>
              <a:gd name="T90" fmla="*/ 0 w 245"/>
              <a:gd name="T91" fmla="*/ 0 h 528"/>
              <a:gd name="T92" fmla="*/ 0 w 245"/>
              <a:gd name="T93" fmla="*/ 0 h 528"/>
              <a:gd name="T94" fmla="*/ 0 w 245"/>
              <a:gd name="T95" fmla="*/ 0 h 528"/>
              <a:gd name="T96" fmla="*/ 0 w 245"/>
              <a:gd name="T97" fmla="*/ 0 h 528"/>
              <a:gd name="T98" fmla="*/ 0 w 245"/>
              <a:gd name="T99" fmla="*/ 0 h 528"/>
              <a:gd name="T100" fmla="*/ 0 w 245"/>
              <a:gd name="T101" fmla="*/ 0 h 5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45" h="528">
                <a:moveTo>
                  <a:pt x="243" y="443"/>
                </a:moveTo>
                <a:lnTo>
                  <a:pt x="231" y="439"/>
                </a:lnTo>
                <a:lnTo>
                  <a:pt x="222" y="443"/>
                </a:lnTo>
                <a:lnTo>
                  <a:pt x="208" y="466"/>
                </a:lnTo>
                <a:lnTo>
                  <a:pt x="192" y="466"/>
                </a:lnTo>
                <a:lnTo>
                  <a:pt x="199" y="482"/>
                </a:lnTo>
                <a:lnTo>
                  <a:pt x="192" y="485"/>
                </a:lnTo>
                <a:lnTo>
                  <a:pt x="191" y="482"/>
                </a:lnTo>
                <a:lnTo>
                  <a:pt x="187" y="485"/>
                </a:lnTo>
                <a:lnTo>
                  <a:pt x="186" y="487"/>
                </a:lnTo>
                <a:lnTo>
                  <a:pt x="26" y="528"/>
                </a:lnTo>
                <a:lnTo>
                  <a:pt x="22" y="518"/>
                </a:lnTo>
                <a:lnTo>
                  <a:pt x="8" y="505"/>
                </a:lnTo>
                <a:lnTo>
                  <a:pt x="10" y="486"/>
                </a:lnTo>
                <a:lnTo>
                  <a:pt x="15" y="482"/>
                </a:lnTo>
                <a:lnTo>
                  <a:pt x="8" y="462"/>
                </a:lnTo>
                <a:lnTo>
                  <a:pt x="0" y="383"/>
                </a:lnTo>
                <a:lnTo>
                  <a:pt x="0" y="359"/>
                </a:lnTo>
                <a:lnTo>
                  <a:pt x="10" y="314"/>
                </a:lnTo>
                <a:lnTo>
                  <a:pt x="20" y="286"/>
                </a:lnTo>
                <a:lnTo>
                  <a:pt x="22" y="260"/>
                </a:lnTo>
                <a:lnTo>
                  <a:pt x="11" y="246"/>
                </a:lnTo>
                <a:lnTo>
                  <a:pt x="11" y="227"/>
                </a:lnTo>
                <a:lnTo>
                  <a:pt x="20" y="216"/>
                </a:lnTo>
                <a:lnTo>
                  <a:pt x="50" y="193"/>
                </a:lnTo>
                <a:lnTo>
                  <a:pt x="63" y="153"/>
                </a:lnTo>
                <a:lnTo>
                  <a:pt x="50" y="127"/>
                </a:lnTo>
                <a:lnTo>
                  <a:pt x="45" y="114"/>
                </a:lnTo>
                <a:lnTo>
                  <a:pt x="51" y="110"/>
                </a:lnTo>
                <a:lnTo>
                  <a:pt x="51" y="102"/>
                </a:lnTo>
                <a:lnTo>
                  <a:pt x="42" y="72"/>
                </a:lnTo>
                <a:lnTo>
                  <a:pt x="50" y="39"/>
                </a:lnTo>
                <a:lnTo>
                  <a:pt x="39" y="28"/>
                </a:lnTo>
                <a:lnTo>
                  <a:pt x="42" y="20"/>
                </a:lnTo>
                <a:lnTo>
                  <a:pt x="55" y="20"/>
                </a:lnTo>
                <a:lnTo>
                  <a:pt x="59" y="7"/>
                </a:lnTo>
                <a:lnTo>
                  <a:pt x="69" y="9"/>
                </a:lnTo>
                <a:lnTo>
                  <a:pt x="77" y="8"/>
                </a:lnTo>
                <a:lnTo>
                  <a:pt x="85" y="0"/>
                </a:lnTo>
                <a:lnTo>
                  <a:pt x="191" y="321"/>
                </a:lnTo>
                <a:lnTo>
                  <a:pt x="191" y="328"/>
                </a:lnTo>
                <a:lnTo>
                  <a:pt x="191" y="346"/>
                </a:lnTo>
                <a:lnTo>
                  <a:pt x="191" y="349"/>
                </a:lnTo>
                <a:lnTo>
                  <a:pt x="219" y="371"/>
                </a:lnTo>
                <a:lnTo>
                  <a:pt x="229" y="371"/>
                </a:lnTo>
                <a:lnTo>
                  <a:pt x="231" y="383"/>
                </a:lnTo>
                <a:lnTo>
                  <a:pt x="231" y="393"/>
                </a:lnTo>
                <a:lnTo>
                  <a:pt x="245" y="412"/>
                </a:lnTo>
                <a:lnTo>
                  <a:pt x="243" y="419"/>
                </a:lnTo>
                <a:lnTo>
                  <a:pt x="243" y="432"/>
                </a:lnTo>
                <a:lnTo>
                  <a:pt x="243" y="44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4" name="5888346.125586.2541.554.3755">
            <a:extLst>
              <a:ext uri="{FF2B5EF4-FFF2-40B4-BE49-F238E27FC236}">
                <a16:creationId xmlns:a16="http://schemas.microsoft.com/office/drawing/2014/main" id="{7BE14B31-6F0D-D60E-5E15-7B0D12FF9466}"/>
              </a:ext>
            </a:extLst>
          </p:cNvPr>
          <p:cNvSpPr>
            <a:spLocks/>
          </p:cNvSpPr>
          <p:nvPr>
            <p:custDataLst>
              <p:tags r:id="rId53"/>
            </p:custDataLst>
          </p:nvPr>
        </p:nvSpPr>
        <p:spPr bwMode="auto">
          <a:xfrm>
            <a:off x="5557956" y="1442782"/>
            <a:ext cx="727477" cy="564504"/>
          </a:xfrm>
          <a:custGeom>
            <a:avLst/>
            <a:gdLst>
              <a:gd name="T0" fmla="*/ 0 w 1138"/>
              <a:gd name="T1" fmla="*/ 0 h 866"/>
              <a:gd name="T2" fmla="*/ 0 w 1138"/>
              <a:gd name="T3" fmla="*/ 0 h 866"/>
              <a:gd name="T4" fmla="*/ 0 w 1138"/>
              <a:gd name="T5" fmla="*/ 0 h 866"/>
              <a:gd name="T6" fmla="*/ 0 w 1138"/>
              <a:gd name="T7" fmla="*/ 0 h 866"/>
              <a:gd name="T8" fmla="*/ 0 w 1138"/>
              <a:gd name="T9" fmla="*/ 0 h 866"/>
              <a:gd name="T10" fmla="*/ 0 w 1138"/>
              <a:gd name="T11" fmla="*/ 0 h 866"/>
              <a:gd name="T12" fmla="*/ 0 w 1138"/>
              <a:gd name="T13" fmla="*/ 0 h 866"/>
              <a:gd name="T14" fmla="*/ 0 w 1138"/>
              <a:gd name="T15" fmla="*/ 0 h 866"/>
              <a:gd name="T16" fmla="*/ 0 w 1138"/>
              <a:gd name="T17" fmla="*/ 0 h 866"/>
              <a:gd name="T18" fmla="*/ 0 w 1138"/>
              <a:gd name="T19" fmla="*/ 0 h 866"/>
              <a:gd name="T20" fmla="*/ 0 w 1138"/>
              <a:gd name="T21" fmla="*/ 0 h 866"/>
              <a:gd name="T22" fmla="*/ 0 w 1138"/>
              <a:gd name="T23" fmla="*/ 0 h 866"/>
              <a:gd name="T24" fmla="*/ 0 w 1138"/>
              <a:gd name="T25" fmla="*/ 0 h 866"/>
              <a:gd name="T26" fmla="*/ 0 w 1138"/>
              <a:gd name="T27" fmla="*/ 0 h 866"/>
              <a:gd name="T28" fmla="*/ 0 w 1138"/>
              <a:gd name="T29" fmla="*/ 0 h 866"/>
              <a:gd name="T30" fmla="*/ 0 w 1138"/>
              <a:gd name="T31" fmla="*/ 0 h 866"/>
              <a:gd name="T32" fmla="*/ 0 w 1138"/>
              <a:gd name="T33" fmla="*/ 0 h 866"/>
              <a:gd name="T34" fmla="*/ 0 w 1138"/>
              <a:gd name="T35" fmla="*/ 0 h 866"/>
              <a:gd name="T36" fmla="*/ 0 w 1138"/>
              <a:gd name="T37" fmla="*/ 0 h 866"/>
              <a:gd name="T38" fmla="*/ 0 w 1138"/>
              <a:gd name="T39" fmla="*/ 0 h 866"/>
              <a:gd name="T40" fmla="*/ 0 w 1138"/>
              <a:gd name="T41" fmla="*/ 0 h 866"/>
              <a:gd name="T42" fmla="*/ 0 w 1138"/>
              <a:gd name="T43" fmla="*/ 0 h 866"/>
              <a:gd name="T44" fmla="*/ 0 w 1138"/>
              <a:gd name="T45" fmla="*/ 0 h 866"/>
              <a:gd name="T46" fmla="*/ 0 w 1138"/>
              <a:gd name="T47" fmla="*/ 0 h 866"/>
              <a:gd name="T48" fmla="*/ 0 w 1138"/>
              <a:gd name="T49" fmla="*/ 0 h 866"/>
              <a:gd name="T50" fmla="*/ 0 w 1138"/>
              <a:gd name="T51" fmla="*/ 0 h 866"/>
              <a:gd name="T52" fmla="*/ 0 w 1138"/>
              <a:gd name="T53" fmla="*/ 0 h 866"/>
              <a:gd name="T54" fmla="*/ 0 w 1138"/>
              <a:gd name="T55" fmla="*/ 0 h 866"/>
              <a:gd name="T56" fmla="*/ 0 w 1138"/>
              <a:gd name="T57" fmla="*/ 0 h 866"/>
              <a:gd name="T58" fmla="*/ 0 w 1138"/>
              <a:gd name="T59" fmla="*/ 0 h 866"/>
              <a:gd name="T60" fmla="*/ 0 w 1138"/>
              <a:gd name="T61" fmla="*/ 0 h 866"/>
              <a:gd name="T62" fmla="*/ 0 w 1138"/>
              <a:gd name="T63" fmla="*/ 0 h 866"/>
              <a:gd name="T64" fmla="*/ 0 w 1138"/>
              <a:gd name="T65" fmla="*/ 0 h 866"/>
              <a:gd name="T66" fmla="*/ 0 w 1138"/>
              <a:gd name="T67" fmla="*/ 0 h 866"/>
              <a:gd name="T68" fmla="*/ 0 w 1138"/>
              <a:gd name="T69" fmla="*/ 0 h 866"/>
              <a:gd name="T70" fmla="*/ 0 w 1138"/>
              <a:gd name="T71" fmla="*/ 0 h 866"/>
              <a:gd name="T72" fmla="*/ 0 w 1138"/>
              <a:gd name="T73" fmla="*/ 0 h 866"/>
              <a:gd name="T74" fmla="*/ 0 w 1138"/>
              <a:gd name="T75" fmla="*/ 0 h 866"/>
              <a:gd name="T76" fmla="*/ 0 w 1138"/>
              <a:gd name="T77" fmla="*/ 0 h 866"/>
              <a:gd name="T78" fmla="*/ 0 w 1138"/>
              <a:gd name="T79" fmla="*/ 0 h 866"/>
              <a:gd name="T80" fmla="*/ 0 w 1138"/>
              <a:gd name="T81" fmla="*/ 0 h 866"/>
              <a:gd name="T82" fmla="*/ 0 w 1138"/>
              <a:gd name="T83" fmla="*/ 0 h 866"/>
              <a:gd name="T84" fmla="*/ 0 w 1138"/>
              <a:gd name="T85" fmla="*/ 0 h 866"/>
              <a:gd name="T86" fmla="*/ 0 w 1138"/>
              <a:gd name="T87" fmla="*/ 0 h 866"/>
              <a:gd name="T88" fmla="*/ 0 w 1138"/>
              <a:gd name="T89" fmla="*/ 0 h 8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8" h="866">
                <a:moveTo>
                  <a:pt x="736" y="722"/>
                </a:moveTo>
                <a:lnTo>
                  <a:pt x="861" y="761"/>
                </a:lnTo>
                <a:lnTo>
                  <a:pt x="869" y="784"/>
                </a:lnTo>
                <a:lnTo>
                  <a:pt x="861" y="795"/>
                </a:lnTo>
                <a:lnTo>
                  <a:pt x="856" y="800"/>
                </a:lnTo>
                <a:lnTo>
                  <a:pt x="851" y="812"/>
                </a:lnTo>
                <a:lnTo>
                  <a:pt x="851" y="831"/>
                </a:lnTo>
                <a:lnTo>
                  <a:pt x="845" y="833"/>
                </a:lnTo>
                <a:lnTo>
                  <a:pt x="837" y="834"/>
                </a:lnTo>
                <a:lnTo>
                  <a:pt x="825" y="858"/>
                </a:lnTo>
                <a:lnTo>
                  <a:pt x="825" y="865"/>
                </a:lnTo>
                <a:lnTo>
                  <a:pt x="830" y="866"/>
                </a:lnTo>
                <a:lnTo>
                  <a:pt x="835" y="865"/>
                </a:lnTo>
                <a:lnTo>
                  <a:pt x="839" y="858"/>
                </a:lnTo>
                <a:lnTo>
                  <a:pt x="858" y="841"/>
                </a:lnTo>
                <a:lnTo>
                  <a:pt x="870" y="842"/>
                </a:lnTo>
                <a:lnTo>
                  <a:pt x="897" y="842"/>
                </a:lnTo>
                <a:lnTo>
                  <a:pt x="905" y="834"/>
                </a:lnTo>
                <a:lnTo>
                  <a:pt x="929" y="831"/>
                </a:lnTo>
                <a:lnTo>
                  <a:pt x="951" y="819"/>
                </a:lnTo>
                <a:lnTo>
                  <a:pt x="967" y="814"/>
                </a:lnTo>
                <a:lnTo>
                  <a:pt x="983" y="800"/>
                </a:lnTo>
                <a:lnTo>
                  <a:pt x="1050" y="753"/>
                </a:lnTo>
                <a:lnTo>
                  <a:pt x="1072" y="741"/>
                </a:lnTo>
                <a:lnTo>
                  <a:pt x="1089" y="731"/>
                </a:lnTo>
                <a:lnTo>
                  <a:pt x="1100" y="725"/>
                </a:lnTo>
                <a:lnTo>
                  <a:pt x="1107" y="716"/>
                </a:lnTo>
                <a:lnTo>
                  <a:pt x="1124" y="704"/>
                </a:lnTo>
                <a:lnTo>
                  <a:pt x="1131" y="700"/>
                </a:lnTo>
                <a:lnTo>
                  <a:pt x="1136" y="684"/>
                </a:lnTo>
                <a:lnTo>
                  <a:pt x="1138" y="680"/>
                </a:lnTo>
                <a:lnTo>
                  <a:pt x="1134" y="674"/>
                </a:lnTo>
                <a:lnTo>
                  <a:pt x="1124" y="690"/>
                </a:lnTo>
                <a:lnTo>
                  <a:pt x="1107" y="696"/>
                </a:lnTo>
                <a:lnTo>
                  <a:pt x="1091" y="700"/>
                </a:lnTo>
                <a:lnTo>
                  <a:pt x="1076" y="710"/>
                </a:lnTo>
                <a:lnTo>
                  <a:pt x="1072" y="724"/>
                </a:lnTo>
                <a:lnTo>
                  <a:pt x="1052" y="732"/>
                </a:lnTo>
                <a:lnTo>
                  <a:pt x="1048" y="727"/>
                </a:lnTo>
                <a:lnTo>
                  <a:pt x="1057" y="714"/>
                </a:lnTo>
                <a:lnTo>
                  <a:pt x="1069" y="700"/>
                </a:lnTo>
                <a:lnTo>
                  <a:pt x="1084" y="680"/>
                </a:lnTo>
                <a:lnTo>
                  <a:pt x="1079" y="673"/>
                </a:lnTo>
                <a:lnTo>
                  <a:pt x="1065" y="684"/>
                </a:lnTo>
                <a:lnTo>
                  <a:pt x="1058" y="698"/>
                </a:lnTo>
                <a:lnTo>
                  <a:pt x="1048" y="708"/>
                </a:lnTo>
                <a:lnTo>
                  <a:pt x="1010" y="731"/>
                </a:lnTo>
                <a:lnTo>
                  <a:pt x="960" y="755"/>
                </a:lnTo>
                <a:lnTo>
                  <a:pt x="919" y="775"/>
                </a:lnTo>
                <a:lnTo>
                  <a:pt x="905" y="783"/>
                </a:lnTo>
                <a:lnTo>
                  <a:pt x="892" y="800"/>
                </a:lnTo>
                <a:lnTo>
                  <a:pt x="882" y="796"/>
                </a:lnTo>
                <a:lnTo>
                  <a:pt x="878" y="783"/>
                </a:lnTo>
                <a:lnTo>
                  <a:pt x="885" y="761"/>
                </a:lnTo>
                <a:lnTo>
                  <a:pt x="897" y="753"/>
                </a:lnTo>
                <a:lnTo>
                  <a:pt x="884" y="737"/>
                </a:lnTo>
                <a:lnTo>
                  <a:pt x="905" y="714"/>
                </a:lnTo>
                <a:lnTo>
                  <a:pt x="905" y="701"/>
                </a:lnTo>
                <a:lnTo>
                  <a:pt x="893" y="693"/>
                </a:lnTo>
                <a:lnTo>
                  <a:pt x="878" y="553"/>
                </a:lnTo>
                <a:lnTo>
                  <a:pt x="870" y="548"/>
                </a:lnTo>
                <a:lnTo>
                  <a:pt x="872" y="414"/>
                </a:lnTo>
                <a:lnTo>
                  <a:pt x="858" y="387"/>
                </a:lnTo>
                <a:lnTo>
                  <a:pt x="849" y="353"/>
                </a:lnTo>
                <a:lnTo>
                  <a:pt x="849" y="328"/>
                </a:lnTo>
                <a:lnTo>
                  <a:pt x="839" y="279"/>
                </a:lnTo>
                <a:lnTo>
                  <a:pt x="823" y="260"/>
                </a:lnTo>
                <a:lnTo>
                  <a:pt x="815" y="260"/>
                </a:lnTo>
                <a:lnTo>
                  <a:pt x="818" y="266"/>
                </a:lnTo>
                <a:lnTo>
                  <a:pt x="815" y="266"/>
                </a:lnTo>
                <a:lnTo>
                  <a:pt x="809" y="260"/>
                </a:lnTo>
                <a:lnTo>
                  <a:pt x="814" y="230"/>
                </a:lnTo>
                <a:lnTo>
                  <a:pt x="788" y="180"/>
                </a:lnTo>
                <a:lnTo>
                  <a:pt x="787" y="157"/>
                </a:lnTo>
                <a:lnTo>
                  <a:pt x="792" y="140"/>
                </a:lnTo>
                <a:lnTo>
                  <a:pt x="788" y="98"/>
                </a:lnTo>
                <a:lnTo>
                  <a:pt x="768" y="42"/>
                </a:lnTo>
                <a:lnTo>
                  <a:pt x="768" y="37"/>
                </a:lnTo>
                <a:lnTo>
                  <a:pt x="760" y="28"/>
                </a:lnTo>
                <a:lnTo>
                  <a:pt x="763" y="20"/>
                </a:lnTo>
                <a:lnTo>
                  <a:pt x="755" y="0"/>
                </a:lnTo>
                <a:lnTo>
                  <a:pt x="575" y="46"/>
                </a:lnTo>
                <a:lnTo>
                  <a:pt x="572" y="42"/>
                </a:lnTo>
                <a:lnTo>
                  <a:pt x="565" y="42"/>
                </a:lnTo>
                <a:lnTo>
                  <a:pt x="556" y="52"/>
                </a:lnTo>
                <a:lnTo>
                  <a:pt x="505" y="94"/>
                </a:lnTo>
                <a:lnTo>
                  <a:pt x="465" y="154"/>
                </a:lnTo>
                <a:lnTo>
                  <a:pt x="454" y="164"/>
                </a:lnTo>
                <a:lnTo>
                  <a:pt x="461" y="176"/>
                </a:lnTo>
                <a:lnTo>
                  <a:pt x="451" y="195"/>
                </a:lnTo>
                <a:lnTo>
                  <a:pt x="443" y="207"/>
                </a:lnTo>
                <a:lnTo>
                  <a:pt x="397" y="250"/>
                </a:lnTo>
                <a:lnTo>
                  <a:pt x="395" y="263"/>
                </a:lnTo>
                <a:lnTo>
                  <a:pt x="400" y="278"/>
                </a:lnTo>
                <a:lnTo>
                  <a:pt x="406" y="279"/>
                </a:lnTo>
                <a:lnTo>
                  <a:pt x="422" y="279"/>
                </a:lnTo>
                <a:lnTo>
                  <a:pt x="430" y="285"/>
                </a:lnTo>
                <a:lnTo>
                  <a:pt x="431" y="297"/>
                </a:lnTo>
                <a:lnTo>
                  <a:pt x="423" y="305"/>
                </a:lnTo>
                <a:lnTo>
                  <a:pt x="426" y="318"/>
                </a:lnTo>
                <a:lnTo>
                  <a:pt x="436" y="337"/>
                </a:lnTo>
                <a:lnTo>
                  <a:pt x="434" y="364"/>
                </a:lnTo>
                <a:lnTo>
                  <a:pt x="403" y="373"/>
                </a:lnTo>
                <a:lnTo>
                  <a:pt x="360" y="418"/>
                </a:lnTo>
                <a:lnTo>
                  <a:pt x="329" y="431"/>
                </a:lnTo>
                <a:lnTo>
                  <a:pt x="258" y="450"/>
                </a:lnTo>
                <a:lnTo>
                  <a:pt x="231" y="440"/>
                </a:lnTo>
                <a:lnTo>
                  <a:pt x="211" y="434"/>
                </a:lnTo>
                <a:lnTo>
                  <a:pt x="176" y="440"/>
                </a:lnTo>
                <a:lnTo>
                  <a:pt x="137" y="450"/>
                </a:lnTo>
                <a:lnTo>
                  <a:pt x="98" y="466"/>
                </a:lnTo>
                <a:lnTo>
                  <a:pt x="78" y="479"/>
                </a:lnTo>
                <a:lnTo>
                  <a:pt x="71" y="500"/>
                </a:lnTo>
                <a:lnTo>
                  <a:pt x="71" y="516"/>
                </a:lnTo>
                <a:lnTo>
                  <a:pt x="98" y="548"/>
                </a:lnTo>
                <a:lnTo>
                  <a:pt x="102" y="555"/>
                </a:lnTo>
                <a:lnTo>
                  <a:pt x="103" y="565"/>
                </a:lnTo>
                <a:lnTo>
                  <a:pt x="98" y="580"/>
                </a:lnTo>
                <a:lnTo>
                  <a:pt x="93" y="587"/>
                </a:lnTo>
                <a:lnTo>
                  <a:pt x="80" y="614"/>
                </a:lnTo>
                <a:lnTo>
                  <a:pt x="21" y="673"/>
                </a:lnTo>
                <a:lnTo>
                  <a:pt x="0" y="690"/>
                </a:lnTo>
                <a:lnTo>
                  <a:pt x="12" y="739"/>
                </a:lnTo>
                <a:lnTo>
                  <a:pt x="620" y="615"/>
                </a:lnTo>
                <a:lnTo>
                  <a:pt x="631" y="624"/>
                </a:lnTo>
                <a:lnTo>
                  <a:pt x="637" y="637"/>
                </a:lnTo>
                <a:lnTo>
                  <a:pt x="643" y="639"/>
                </a:lnTo>
                <a:lnTo>
                  <a:pt x="645" y="638"/>
                </a:lnTo>
                <a:lnTo>
                  <a:pt x="650" y="642"/>
                </a:lnTo>
                <a:lnTo>
                  <a:pt x="662" y="647"/>
                </a:lnTo>
                <a:lnTo>
                  <a:pt x="677" y="684"/>
                </a:lnTo>
                <a:lnTo>
                  <a:pt x="681" y="697"/>
                </a:lnTo>
                <a:lnTo>
                  <a:pt x="685" y="700"/>
                </a:lnTo>
                <a:lnTo>
                  <a:pt x="686" y="704"/>
                </a:lnTo>
                <a:lnTo>
                  <a:pt x="725" y="708"/>
                </a:lnTo>
                <a:lnTo>
                  <a:pt x="736" y="722"/>
                </a:lnTo>
                <a:close/>
              </a:path>
            </a:pathLst>
          </a:custGeom>
          <a:solidFill>
            <a:srgbClr val="000066"/>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5" name="5889317.25635.7542.2526.55">
            <a:extLst>
              <a:ext uri="{FF2B5EF4-FFF2-40B4-BE49-F238E27FC236}">
                <a16:creationId xmlns:a16="http://schemas.microsoft.com/office/drawing/2014/main" id="{B61A65D0-20DC-9B4D-3E62-EA9A00275CBE}"/>
              </a:ext>
            </a:extLst>
          </p:cNvPr>
          <p:cNvSpPr>
            <a:spLocks/>
          </p:cNvSpPr>
          <p:nvPr>
            <p:custDataLst>
              <p:tags r:id="rId54"/>
            </p:custDataLst>
          </p:nvPr>
        </p:nvSpPr>
        <p:spPr bwMode="auto">
          <a:xfrm>
            <a:off x="6220374" y="1051392"/>
            <a:ext cx="354867" cy="575042"/>
          </a:xfrm>
          <a:custGeom>
            <a:avLst/>
            <a:gdLst>
              <a:gd name="T0" fmla="*/ 0 w 556"/>
              <a:gd name="T1" fmla="*/ 0 h 885"/>
              <a:gd name="T2" fmla="*/ 0 w 556"/>
              <a:gd name="T3" fmla="*/ 0 h 885"/>
              <a:gd name="T4" fmla="*/ 0 w 556"/>
              <a:gd name="T5" fmla="*/ 0 h 885"/>
              <a:gd name="T6" fmla="*/ 0 w 556"/>
              <a:gd name="T7" fmla="*/ 0 h 885"/>
              <a:gd name="T8" fmla="*/ 0 w 556"/>
              <a:gd name="T9" fmla="*/ 0 h 885"/>
              <a:gd name="T10" fmla="*/ 0 w 556"/>
              <a:gd name="T11" fmla="*/ 0 h 885"/>
              <a:gd name="T12" fmla="*/ 0 w 556"/>
              <a:gd name="T13" fmla="*/ 0 h 885"/>
              <a:gd name="T14" fmla="*/ 0 w 556"/>
              <a:gd name="T15" fmla="*/ 0 h 885"/>
              <a:gd name="T16" fmla="*/ 0 w 556"/>
              <a:gd name="T17" fmla="*/ 0 h 885"/>
              <a:gd name="T18" fmla="*/ 0 w 556"/>
              <a:gd name="T19" fmla="*/ 0 h 885"/>
              <a:gd name="T20" fmla="*/ 0 w 556"/>
              <a:gd name="T21" fmla="*/ 0 h 885"/>
              <a:gd name="T22" fmla="*/ 0 w 556"/>
              <a:gd name="T23" fmla="*/ 0 h 885"/>
              <a:gd name="T24" fmla="*/ 0 w 556"/>
              <a:gd name="T25" fmla="*/ 0 h 885"/>
              <a:gd name="T26" fmla="*/ 0 w 556"/>
              <a:gd name="T27" fmla="*/ 0 h 885"/>
              <a:gd name="T28" fmla="*/ 0 w 556"/>
              <a:gd name="T29" fmla="*/ 0 h 885"/>
              <a:gd name="T30" fmla="*/ 0 w 556"/>
              <a:gd name="T31" fmla="*/ 0 h 885"/>
              <a:gd name="T32" fmla="*/ 0 w 556"/>
              <a:gd name="T33" fmla="*/ 0 h 885"/>
              <a:gd name="T34" fmla="*/ 0 w 556"/>
              <a:gd name="T35" fmla="*/ 0 h 885"/>
              <a:gd name="T36" fmla="*/ 0 w 556"/>
              <a:gd name="T37" fmla="*/ 0 h 885"/>
              <a:gd name="T38" fmla="*/ 0 w 556"/>
              <a:gd name="T39" fmla="*/ 0 h 885"/>
              <a:gd name="T40" fmla="*/ 0 w 556"/>
              <a:gd name="T41" fmla="*/ 0 h 885"/>
              <a:gd name="T42" fmla="*/ 0 w 556"/>
              <a:gd name="T43" fmla="*/ 0 h 885"/>
              <a:gd name="T44" fmla="*/ 0 w 556"/>
              <a:gd name="T45" fmla="*/ 0 h 885"/>
              <a:gd name="T46" fmla="*/ 0 w 556"/>
              <a:gd name="T47" fmla="*/ 0 h 885"/>
              <a:gd name="T48" fmla="*/ 0 w 556"/>
              <a:gd name="T49" fmla="*/ 0 h 885"/>
              <a:gd name="T50" fmla="*/ 0 w 556"/>
              <a:gd name="T51" fmla="*/ 0 h 885"/>
              <a:gd name="T52" fmla="*/ 0 w 556"/>
              <a:gd name="T53" fmla="*/ 0 h 885"/>
              <a:gd name="T54" fmla="*/ 0 w 556"/>
              <a:gd name="T55" fmla="*/ 0 h 885"/>
              <a:gd name="T56" fmla="*/ 0 w 556"/>
              <a:gd name="T57" fmla="*/ 0 h 885"/>
              <a:gd name="T58" fmla="*/ 0 w 556"/>
              <a:gd name="T59" fmla="*/ 0 h 885"/>
              <a:gd name="T60" fmla="*/ 0 w 556"/>
              <a:gd name="T61" fmla="*/ 0 h 885"/>
              <a:gd name="T62" fmla="*/ 0 w 556"/>
              <a:gd name="T63" fmla="*/ 0 h 885"/>
              <a:gd name="T64" fmla="*/ 0 w 556"/>
              <a:gd name="T65" fmla="*/ 0 h 885"/>
              <a:gd name="T66" fmla="*/ 0 w 556"/>
              <a:gd name="T67" fmla="*/ 0 h 885"/>
              <a:gd name="T68" fmla="*/ 0 w 556"/>
              <a:gd name="T69" fmla="*/ 0 h 885"/>
              <a:gd name="T70" fmla="*/ 0 w 556"/>
              <a:gd name="T71" fmla="*/ 0 h 885"/>
              <a:gd name="T72" fmla="*/ 0 w 556"/>
              <a:gd name="T73" fmla="*/ 0 h 885"/>
              <a:gd name="T74" fmla="*/ 0 w 556"/>
              <a:gd name="T75" fmla="*/ 0 h 885"/>
              <a:gd name="T76" fmla="*/ 0 w 556"/>
              <a:gd name="T77" fmla="*/ 0 h 885"/>
              <a:gd name="T78" fmla="*/ 0 w 556"/>
              <a:gd name="T79" fmla="*/ 0 h 885"/>
              <a:gd name="T80" fmla="*/ 0 w 556"/>
              <a:gd name="T81" fmla="*/ 0 h 885"/>
              <a:gd name="T82" fmla="*/ 0 w 556"/>
              <a:gd name="T83" fmla="*/ 0 h 885"/>
              <a:gd name="T84" fmla="*/ 0 w 556"/>
              <a:gd name="T85" fmla="*/ 0 h 885"/>
              <a:gd name="T86" fmla="*/ 0 w 556"/>
              <a:gd name="T87" fmla="*/ 0 h 885"/>
              <a:gd name="T88" fmla="*/ 0 w 556"/>
              <a:gd name="T89" fmla="*/ 0 h 885"/>
              <a:gd name="T90" fmla="*/ 0 w 556"/>
              <a:gd name="T91" fmla="*/ 0 h 885"/>
              <a:gd name="T92" fmla="*/ 0 w 556"/>
              <a:gd name="T93" fmla="*/ 0 h 885"/>
              <a:gd name="T94" fmla="*/ 0 w 556"/>
              <a:gd name="T95" fmla="*/ 0 h 885"/>
              <a:gd name="T96" fmla="*/ 0 w 556"/>
              <a:gd name="T97" fmla="*/ 0 h 885"/>
              <a:gd name="T98" fmla="*/ 0 w 556"/>
              <a:gd name="T99" fmla="*/ 0 h 885"/>
              <a:gd name="T100" fmla="*/ 0 w 556"/>
              <a:gd name="T101" fmla="*/ 0 h 885"/>
              <a:gd name="T102" fmla="*/ 0 w 556"/>
              <a:gd name="T103" fmla="*/ 0 h 885"/>
              <a:gd name="T104" fmla="*/ 0 w 556"/>
              <a:gd name="T105" fmla="*/ 0 h 885"/>
              <a:gd name="T106" fmla="*/ 0 w 556"/>
              <a:gd name="T107" fmla="*/ 0 h 885"/>
              <a:gd name="T108" fmla="*/ 0 w 556"/>
              <a:gd name="T109" fmla="*/ 0 h 885"/>
              <a:gd name="T110" fmla="*/ 0 w 556"/>
              <a:gd name="T111" fmla="*/ 0 h 8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6" h="885">
                <a:moveTo>
                  <a:pt x="0" y="473"/>
                </a:moveTo>
                <a:lnTo>
                  <a:pt x="106" y="794"/>
                </a:lnTo>
                <a:lnTo>
                  <a:pt x="106" y="801"/>
                </a:lnTo>
                <a:lnTo>
                  <a:pt x="106" y="819"/>
                </a:lnTo>
                <a:lnTo>
                  <a:pt x="106" y="822"/>
                </a:lnTo>
                <a:lnTo>
                  <a:pt x="134" y="844"/>
                </a:lnTo>
                <a:lnTo>
                  <a:pt x="144" y="844"/>
                </a:lnTo>
                <a:lnTo>
                  <a:pt x="146" y="856"/>
                </a:lnTo>
                <a:lnTo>
                  <a:pt x="146" y="866"/>
                </a:lnTo>
                <a:lnTo>
                  <a:pt x="160" y="885"/>
                </a:lnTo>
                <a:lnTo>
                  <a:pt x="164" y="881"/>
                </a:lnTo>
                <a:lnTo>
                  <a:pt x="166" y="866"/>
                </a:lnTo>
                <a:lnTo>
                  <a:pt x="166" y="838"/>
                </a:lnTo>
                <a:lnTo>
                  <a:pt x="180" y="817"/>
                </a:lnTo>
                <a:lnTo>
                  <a:pt x="188" y="782"/>
                </a:lnTo>
                <a:lnTo>
                  <a:pt x="205" y="766"/>
                </a:lnTo>
                <a:lnTo>
                  <a:pt x="207" y="759"/>
                </a:lnTo>
                <a:lnTo>
                  <a:pt x="197" y="752"/>
                </a:lnTo>
                <a:lnTo>
                  <a:pt x="191" y="733"/>
                </a:lnTo>
                <a:lnTo>
                  <a:pt x="224" y="700"/>
                </a:lnTo>
                <a:lnTo>
                  <a:pt x="230" y="704"/>
                </a:lnTo>
                <a:lnTo>
                  <a:pt x="232" y="719"/>
                </a:lnTo>
                <a:lnTo>
                  <a:pt x="240" y="724"/>
                </a:lnTo>
                <a:lnTo>
                  <a:pt x="243" y="717"/>
                </a:lnTo>
                <a:lnTo>
                  <a:pt x="243" y="700"/>
                </a:lnTo>
                <a:lnTo>
                  <a:pt x="247" y="690"/>
                </a:lnTo>
                <a:lnTo>
                  <a:pt x="278" y="688"/>
                </a:lnTo>
                <a:lnTo>
                  <a:pt x="289" y="674"/>
                </a:lnTo>
                <a:lnTo>
                  <a:pt x="289" y="666"/>
                </a:lnTo>
                <a:lnTo>
                  <a:pt x="297" y="662"/>
                </a:lnTo>
                <a:lnTo>
                  <a:pt x="306" y="662"/>
                </a:lnTo>
                <a:lnTo>
                  <a:pt x="316" y="656"/>
                </a:lnTo>
                <a:lnTo>
                  <a:pt x="322" y="648"/>
                </a:lnTo>
                <a:lnTo>
                  <a:pt x="330" y="626"/>
                </a:lnTo>
                <a:lnTo>
                  <a:pt x="324" y="606"/>
                </a:lnTo>
                <a:lnTo>
                  <a:pt x="341" y="587"/>
                </a:lnTo>
                <a:lnTo>
                  <a:pt x="341" y="578"/>
                </a:lnTo>
                <a:lnTo>
                  <a:pt x="349" y="578"/>
                </a:lnTo>
                <a:lnTo>
                  <a:pt x="367" y="579"/>
                </a:lnTo>
                <a:lnTo>
                  <a:pt x="380" y="575"/>
                </a:lnTo>
                <a:lnTo>
                  <a:pt x="383" y="564"/>
                </a:lnTo>
                <a:lnTo>
                  <a:pt x="392" y="545"/>
                </a:lnTo>
                <a:lnTo>
                  <a:pt x="399" y="544"/>
                </a:lnTo>
                <a:lnTo>
                  <a:pt x="412" y="525"/>
                </a:lnTo>
                <a:lnTo>
                  <a:pt x="434" y="531"/>
                </a:lnTo>
                <a:lnTo>
                  <a:pt x="446" y="540"/>
                </a:lnTo>
                <a:lnTo>
                  <a:pt x="466" y="504"/>
                </a:lnTo>
                <a:lnTo>
                  <a:pt x="487" y="493"/>
                </a:lnTo>
                <a:lnTo>
                  <a:pt x="517" y="470"/>
                </a:lnTo>
                <a:lnTo>
                  <a:pt x="524" y="454"/>
                </a:lnTo>
                <a:lnTo>
                  <a:pt x="525" y="453"/>
                </a:lnTo>
                <a:lnTo>
                  <a:pt x="532" y="453"/>
                </a:lnTo>
                <a:lnTo>
                  <a:pt x="551" y="447"/>
                </a:lnTo>
                <a:lnTo>
                  <a:pt x="556" y="429"/>
                </a:lnTo>
                <a:lnTo>
                  <a:pt x="553" y="418"/>
                </a:lnTo>
                <a:lnTo>
                  <a:pt x="537" y="412"/>
                </a:lnTo>
                <a:lnTo>
                  <a:pt x="536" y="415"/>
                </a:lnTo>
                <a:lnTo>
                  <a:pt x="530" y="412"/>
                </a:lnTo>
                <a:lnTo>
                  <a:pt x="533" y="396"/>
                </a:lnTo>
                <a:lnTo>
                  <a:pt x="537" y="394"/>
                </a:lnTo>
                <a:lnTo>
                  <a:pt x="537" y="380"/>
                </a:lnTo>
                <a:lnTo>
                  <a:pt x="526" y="359"/>
                </a:lnTo>
                <a:lnTo>
                  <a:pt x="517" y="351"/>
                </a:lnTo>
                <a:lnTo>
                  <a:pt x="504" y="352"/>
                </a:lnTo>
                <a:lnTo>
                  <a:pt x="500" y="359"/>
                </a:lnTo>
                <a:lnTo>
                  <a:pt x="487" y="360"/>
                </a:lnTo>
                <a:lnTo>
                  <a:pt x="473" y="357"/>
                </a:lnTo>
                <a:lnTo>
                  <a:pt x="462" y="312"/>
                </a:lnTo>
                <a:lnTo>
                  <a:pt x="465" y="306"/>
                </a:lnTo>
                <a:lnTo>
                  <a:pt x="463" y="297"/>
                </a:lnTo>
                <a:lnTo>
                  <a:pt x="459" y="289"/>
                </a:lnTo>
                <a:lnTo>
                  <a:pt x="450" y="289"/>
                </a:lnTo>
                <a:lnTo>
                  <a:pt x="446" y="294"/>
                </a:lnTo>
                <a:lnTo>
                  <a:pt x="426" y="286"/>
                </a:lnTo>
                <a:lnTo>
                  <a:pt x="414" y="286"/>
                </a:lnTo>
                <a:lnTo>
                  <a:pt x="407" y="279"/>
                </a:lnTo>
                <a:lnTo>
                  <a:pt x="399" y="251"/>
                </a:lnTo>
                <a:lnTo>
                  <a:pt x="399" y="245"/>
                </a:lnTo>
                <a:lnTo>
                  <a:pt x="330" y="40"/>
                </a:lnTo>
                <a:lnTo>
                  <a:pt x="274" y="0"/>
                </a:lnTo>
                <a:lnTo>
                  <a:pt x="256" y="0"/>
                </a:lnTo>
                <a:lnTo>
                  <a:pt x="240" y="0"/>
                </a:lnTo>
                <a:lnTo>
                  <a:pt x="232" y="5"/>
                </a:lnTo>
                <a:lnTo>
                  <a:pt x="230" y="18"/>
                </a:lnTo>
                <a:lnTo>
                  <a:pt x="224" y="18"/>
                </a:lnTo>
                <a:lnTo>
                  <a:pt x="207" y="26"/>
                </a:lnTo>
                <a:lnTo>
                  <a:pt x="176" y="51"/>
                </a:lnTo>
                <a:lnTo>
                  <a:pt x="166" y="58"/>
                </a:lnTo>
                <a:lnTo>
                  <a:pt x="154" y="44"/>
                </a:lnTo>
                <a:lnTo>
                  <a:pt x="158" y="20"/>
                </a:lnTo>
                <a:lnTo>
                  <a:pt x="153" y="11"/>
                </a:lnTo>
                <a:lnTo>
                  <a:pt x="144" y="11"/>
                </a:lnTo>
                <a:lnTo>
                  <a:pt x="118" y="20"/>
                </a:lnTo>
                <a:lnTo>
                  <a:pt x="74" y="184"/>
                </a:lnTo>
                <a:lnTo>
                  <a:pt x="71" y="207"/>
                </a:lnTo>
                <a:lnTo>
                  <a:pt x="78" y="215"/>
                </a:lnTo>
                <a:lnTo>
                  <a:pt x="79" y="236"/>
                </a:lnTo>
                <a:lnTo>
                  <a:pt x="75" y="250"/>
                </a:lnTo>
                <a:lnTo>
                  <a:pt x="68" y="255"/>
                </a:lnTo>
                <a:lnTo>
                  <a:pt x="63" y="270"/>
                </a:lnTo>
                <a:lnTo>
                  <a:pt x="76" y="336"/>
                </a:lnTo>
                <a:lnTo>
                  <a:pt x="70" y="357"/>
                </a:lnTo>
                <a:lnTo>
                  <a:pt x="70" y="376"/>
                </a:lnTo>
                <a:lnTo>
                  <a:pt x="46" y="408"/>
                </a:lnTo>
                <a:lnTo>
                  <a:pt x="42" y="419"/>
                </a:lnTo>
                <a:lnTo>
                  <a:pt x="54" y="442"/>
                </a:lnTo>
                <a:lnTo>
                  <a:pt x="52" y="445"/>
                </a:lnTo>
                <a:lnTo>
                  <a:pt x="36" y="445"/>
                </a:lnTo>
                <a:lnTo>
                  <a:pt x="37" y="458"/>
                </a:lnTo>
                <a:lnTo>
                  <a:pt x="32" y="470"/>
                </a:lnTo>
                <a:lnTo>
                  <a:pt x="25" y="470"/>
                </a:lnTo>
                <a:lnTo>
                  <a:pt x="11" y="465"/>
                </a:lnTo>
                <a:lnTo>
                  <a:pt x="0" y="473"/>
                </a:lnTo>
                <a:close/>
              </a:path>
            </a:pathLst>
          </a:custGeom>
          <a:solidFill>
            <a:srgbClr val="7F8FA2"/>
          </a:solidFill>
          <a:ln w="3175" cmpd="sng">
            <a:solidFill>
              <a:schemeClr val="bg1"/>
            </a:solidFill>
            <a:prstDash val="solid"/>
            <a:round/>
            <a:headEnd/>
            <a:tailEnd/>
          </a:ln>
        </p:spPr>
        <p:txBody>
          <a:bodyPr/>
          <a:lstStyle/>
          <a:p>
            <a:endParaRPr lang="en-GB" sz="800" dirty="0">
              <a:solidFill>
                <a:schemeClr val="bg1"/>
              </a:solidFill>
              <a:latin typeface="Franklin Gothic Book" panose="020B0503020102020204" pitchFamily="34" charset="0"/>
            </a:endParaRPr>
          </a:p>
        </p:txBody>
      </p:sp>
      <p:sp>
        <p:nvSpPr>
          <p:cNvPr id="316" name="15700411259.1251.753.1255">
            <a:extLst>
              <a:ext uri="{FF2B5EF4-FFF2-40B4-BE49-F238E27FC236}">
                <a16:creationId xmlns:a16="http://schemas.microsoft.com/office/drawing/2014/main" id="{E42E5BCD-3913-C73A-66E3-BF4A7C77744C}"/>
              </a:ext>
            </a:extLst>
          </p:cNvPr>
          <p:cNvSpPr>
            <a:spLocks noChangeAspect="1"/>
          </p:cNvSpPr>
          <p:nvPr>
            <p:custDataLst>
              <p:tags r:id="rId55"/>
            </p:custDataLst>
          </p:nvPr>
        </p:nvSpPr>
        <p:spPr bwMode="auto">
          <a:xfrm>
            <a:off x="1450373" y="4643185"/>
            <a:ext cx="71881" cy="40602"/>
          </a:xfrm>
          <a:custGeom>
            <a:avLst/>
            <a:gdLst>
              <a:gd name="T0" fmla="*/ 0 w 43"/>
              <a:gd name="T1" fmla="*/ 2080 h 21"/>
              <a:gd name="T2" fmla="*/ 0 w 43"/>
              <a:gd name="T3" fmla="*/ 2080 h 21"/>
              <a:gd name="T4" fmla="*/ 193 w 43"/>
              <a:gd name="T5" fmla="*/ 1019 h 21"/>
              <a:gd name="T6" fmla="*/ 757 w 43"/>
              <a:gd name="T7" fmla="*/ 0 h 21"/>
              <a:gd name="T8" fmla="*/ 815 w 43"/>
              <a:gd name="T9" fmla="*/ 476 h 21"/>
              <a:gd name="T10" fmla="*/ 0 w 43"/>
              <a:gd name="T11" fmla="*/ 2080 h 21"/>
              <a:gd name="T12" fmla="*/ 0 w 43"/>
              <a:gd name="T13" fmla="*/ 208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1">
                <a:moveTo>
                  <a:pt x="0" y="20"/>
                </a:moveTo>
                <a:lnTo>
                  <a:pt x="0" y="20"/>
                </a:lnTo>
                <a:lnTo>
                  <a:pt x="10" y="10"/>
                </a:lnTo>
                <a:lnTo>
                  <a:pt x="39" y="0"/>
                </a:lnTo>
                <a:lnTo>
                  <a:pt x="42" y="4"/>
                </a:lnTo>
                <a:lnTo>
                  <a:pt x="0" y="20"/>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7" name="15701410.625263.251.3752.1255">
            <a:extLst>
              <a:ext uri="{FF2B5EF4-FFF2-40B4-BE49-F238E27FC236}">
                <a16:creationId xmlns:a16="http://schemas.microsoft.com/office/drawing/2014/main" id="{DBCCA9A0-9453-B8E7-C350-9493C18B9B38}"/>
              </a:ext>
            </a:extLst>
          </p:cNvPr>
          <p:cNvSpPr>
            <a:spLocks noChangeAspect="1"/>
          </p:cNvSpPr>
          <p:nvPr>
            <p:custDataLst>
              <p:tags r:id="rId56"/>
            </p:custDataLst>
          </p:nvPr>
        </p:nvSpPr>
        <p:spPr bwMode="auto">
          <a:xfrm>
            <a:off x="1544883" y="4633711"/>
            <a:ext cx="49251" cy="32482"/>
          </a:xfrm>
          <a:custGeom>
            <a:avLst/>
            <a:gdLst>
              <a:gd name="T0" fmla="*/ 0 w 26"/>
              <a:gd name="T1" fmla="*/ 724 h 18"/>
              <a:gd name="T2" fmla="*/ 0 w 26"/>
              <a:gd name="T3" fmla="*/ 724 h 18"/>
              <a:gd name="T4" fmla="*/ 472 w 26"/>
              <a:gd name="T5" fmla="*/ 0 h 18"/>
              <a:gd name="T6" fmla="*/ 2493 w 26"/>
              <a:gd name="T7" fmla="*/ 116 h 18"/>
              <a:gd name="T8" fmla="*/ 2270 w 26"/>
              <a:gd name="T9" fmla="*/ 543 h 18"/>
              <a:gd name="T10" fmla="*/ 0 w 26"/>
              <a:gd name="T11" fmla="*/ 724 h 18"/>
              <a:gd name="T12" fmla="*/ 0 w 26"/>
              <a:gd name="T13" fmla="*/ 724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8">
                <a:moveTo>
                  <a:pt x="0" y="17"/>
                </a:moveTo>
                <a:lnTo>
                  <a:pt x="0" y="17"/>
                </a:lnTo>
                <a:lnTo>
                  <a:pt x="5" y="0"/>
                </a:lnTo>
                <a:lnTo>
                  <a:pt x="25" y="3"/>
                </a:lnTo>
                <a:lnTo>
                  <a:pt x="23" y="13"/>
                </a:lnTo>
                <a:lnTo>
                  <a:pt x="0" y="17"/>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8" name="15702409.125267.3751.53.1255">
            <a:extLst>
              <a:ext uri="{FF2B5EF4-FFF2-40B4-BE49-F238E27FC236}">
                <a16:creationId xmlns:a16="http://schemas.microsoft.com/office/drawing/2014/main" id="{B208A4B2-208F-5341-A226-967C9E528308}"/>
              </a:ext>
            </a:extLst>
          </p:cNvPr>
          <p:cNvSpPr>
            <a:spLocks noChangeAspect="1"/>
          </p:cNvSpPr>
          <p:nvPr>
            <p:custDataLst>
              <p:tags r:id="rId57"/>
            </p:custDataLst>
          </p:nvPr>
        </p:nvSpPr>
        <p:spPr bwMode="auto">
          <a:xfrm>
            <a:off x="1639392" y="4598523"/>
            <a:ext cx="71881" cy="35188"/>
          </a:xfrm>
          <a:custGeom>
            <a:avLst/>
            <a:gdLst>
              <a:gd name="T0" fmla="*/ 0 w 45"/>
              <a:gd name="T1" fmla="*/ 598 h 20"/>
              <a:gd name="T2" fmla="*/ 0 w 45"/>
              <a:gd name="T3" fmla="*/ 598 h 20"/>
              <a:gd name="T4" fmla="*/ 103 w 45"/>
              <a:gd name="T5" fmla="*/ 0 h 20"/>
              <a:gd name="T6" fmla="*/ 408 w 45"/>
              <a:gd name="T7" fmla="*/ 0 h 20"/>
              <a:gd name="T8" fmla="*/ 474 w 45"/>
              <a:gd name="T9" fmla="*/ 542 h 20"/>
              <a:gd name="T10" fmla="*/ 158 w 45"/>
              <a:gd name="T11" fmla="*/ 400 h 20"/>
              <a:gd name="T12" fmla="*/ 0 w 45"/>
              <a:gd name="T13" fmla="*/ 598 h 20"/>
              <a:gd name="T14" fmla="*/ 0 w 45"/>
              <a:gd name="T15" fmla="*/ 598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0">
                <a:moveTo>
                  <a:pt x="0" y="19"/>
                </a:moveTo>
                <a:lnTo>
                  <a:pt x="0" y="19"/>
                </a:lnTo>
                <a:lnTo>
                  <a:pt x="10" y="0"/>
                </a:lnTo>
                <a:lnTo>
                  <a:pt x="38" y="0"/>
                </a:lnTo>
                <a:lnTo>
                  <a:pt x="44" y="18"/>
                </a:lnTo>
                <a:lnTo>
                  <a:pt x="15" y="13"/>
                </a:lnTo>
                <a:lnTo>
                  <a:pt x="0" y="19"/>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19" name="15703402.75285.755.55.755">
            <a:extLst>
              <a:ext uri="{FF2B5EF4-FFF2-40B4-BE49-F238E27FC236}">
                <a16:creationId xmlns:a16="http://schemas.microsoft.com/office/drawing/2014/main" id="{DE5D5456-A8B4-CC79-6A51-D29E6AA6EAD5}"/>
              </a:ext>
            </a:extLst>
          </p:cNvPr>
          <p:cNvSpPr>
            <a:spLocks noChangeAspect="1"/>
          </p:cNvSpPr>
          <p:nvPr>
            <p:custDataLst>
              <p:tags r:id="rId58"/>
            </p:custDataLst>
          </p:nvPr>
        </p:nvSpPr>
        <p:spPr bwMode="auto">
          <a:xfrm>
            <a:off x="2061358" y="4449650"/>
            <a:ext cx="133112" cy="128572"/>
          </a:xfrm>
          <a:custGeom>
            <a:avLst/>
            <a:gdLst>
              <a:gd name="T0" fmla="*/ 0 w 82"/>
              <a:gd name="T1" fmla="*/ 635 h 81"/>
              <a:gd name="T2" fmla="*/ 0 w 82"/>
              <a:gd name="T3" fmla="*/ 635 h 81"/>
              <a:gd name="T4" fmla="*/ 311 w 82"/>
              <a:gd name="T5" fmla="*/ 463 h 81"/>
              <a:gd name="T6" fmla="*/ 109 w 82"/>
              <a:gd name="T7" fmla="*/ 262 h 81"/>
              <a:gd name="T8" fmla="*/ 402 w 82"/>
              <a:gd name="T9" fmla="*/ 320 h 81"/>
              <a:gd name="T10" fmla="*/ 838 w 82"/>
              <a:gd name="T11" fmla="*/ 0 h 81"/>
              <a:gd name="T12" fmla="*/ 1077 w 82"/>
              <a:gd name="T13" fmla="*/ 40 h 81"/>
              <a:gd name="T14" fmla="*/ 840 w 82"/>
              <a:gd name="T15" fmla="*/ 355 h 81"/>
              <a:gd name="T16" fmla="*/ 0 w 82"/>
              <a:gd name="T17" fmla="*/ 635 h 81"/>
              <a:gd name="T18" fmla="*/ 0 w 82"/>
              <a:gd name="T19" fmla="*/ 63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81">
                <a:moveTo>
                  <a:pt x="0" y="80"/>
                </a:moveTo>
                <a:lnTo>
                  <a:pt x="0" y="80"/>
                </a:lnTo>
                <a:lnTo>
                  <a:pt x="24" y="59"/>
                </a:lnTo>
                <a:lnTo>
                  <a:pt x="8" y="32"/>
                </a:lnTo>
                <a:lnTo>
                  <a:pt x="30" y="41"/>
                </a:lnTo>
                <a:lnTo>
                  <a:pt x="63" y="0"/>
                </a:lnTo>
                <a:lnTo>
                  <a:pt x="81" y="5"/>
                </a:lnTo>
                <a:lnTo>
                  <a:pt x="64" y="44"/>
                </a:lnTo>
                <a:lnTo>
                  <a:pt x="0" y="80"/>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0" name="15704402.375316.256.6253.55">
            <a:extLst>
              <a:ext uri="{FF2B5EF4-FFF2-40B4-BE49-F238E27FC236}">
                <a16:creationId xmlns:a16="http://schemas.microsoft.com/office/drawing/2014/main" id="{7CAF69F3-0530-F3FC-F773-465A4EFE9703}"/>
              </a:ext>
            </a:extLst>
          </p:cNvPr>
          <p:cNvSpPr>
            <a:spLocks noChangeAspect="1"/>
          </p:cNvSpPr>
          <p:nvPr>
            <p:custDataLst>
              <p:tags r:id="rId59"/>
            </p:custDataLst>
          </p:nvPr>
        </p:nvSpPr>
        <p:spPr bwMode="auto">
          <a:xfrm>
            <a:off x="2762860" y="4441529"/>
            <a:ext cx="79867" cy="154287"/>
          </a:xfrm>
          <a:custGeom>
            <a:avLst/>
            <a:gdLst>
              <a:gd name="T0" fmla="*/ 0 w 49"/>
              <a:gd name="T1" fmla="*/ 333 h 93"/>
              <a:gd name="T2" fmla="*/ 0 w 49"/>
              <a:gd name="T3" fmla="*/ 333 h 93"/>
              <a:gd name="T4" fmla="*/ 133 w 49"/>
              <a:gd name="T5" fmla="*/ 0 h 93"/>
              <a:gd name="T6" fmla="*/ 493 w 49"/>
              <a:gd name="T7" fmla="*/ 319 h 93"/>
              <a:gd name="T8" fmla="*/ 664 w 49"/>
              <a:gd name="T9" fmla="*/ 1303 h 93"/>
              <a:gd name="T10" fmla="*/ 0 w 49"/>
              <a:gd name="T11" fmla="*/ 333 h 93"/>
              <a:gd name="T12" fmla="*/ 0 w 49"/>
              <a:gd name="T13" fmla="*/ 333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93">
                <a:moveTo>
                  <a:pt x="0" y="24"/>
                </a:moveTo>
                <a:lnTo>
                  <a:pt x="0" y="24"/>
                </a:lnTo>
                <a:lnTo>
                  <a:pt x="10" y="0"/>
                </a:lnTo>
                <a:lnTo>
                  <a:pt x="35" y="23"/>
                </a:lnTo>
                <a:lnTo>
                  <a:pt x="48" y="92"/>
                </a:lnTo>
                <a:lnTo>
                  <a:pt x="0" y="24"/>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1" name="15705408.75321.6253.752.8755">
            <a:extLst>
              <a:ext uri="{FF2B5EF4-FFF2-40B4-BE49-F238E27FC236}">
                <a16:creationId xmlns:a16="http://schemas.microsoft.com/office/drawing/2014/main" id="{BEAE9EE2-9A2B-9FC9-82C8-FF19E5FAD442}"/>
              </a:ext>
            </a:extLst>
          </p:cNvPr>
          <p:cNvSpPr>
            <a:spLocks noChangeAspect="1"/>
          </p:cNvSpPr>
          <p:nvPr>
            <p:custDataLst>
              <p:tags r:id="rId60"/>
            </p:custDataLst>
          </p:nvPr>
        </p:nvSpPr>
        <p:spPr bwMode="auto">
          <a:xfrm>
            <a:off x="2886654" y="4590402"/>
            <a:ext cx="65225" cy="87971"/>
          </a:xfrm>
          <a:custGeom>
            <a:avLst/>
            <a:gdLst>
              <a:gd name="T0" fmla="*/ 0 w 46"/>
              <a:gd name="T1" fmla="*/ 0 h 51"/>
              <a:gd name="T2" fmla="*/ 0 w 46"/>
              <a:gd name="T3" fmla="*/ 0 h 51"/>
              <a:gd name="T4" fmla="*/ 4 w 46"/>
              <a:gd name="T5" fmla="*/ 780 h 51"/>
              <a:gd name="T6" fmla="*/ 103 w 46"/>
              <a:gd name="T7" fmla="*/ 1190 h 51"/>
              <a:gd name="T8" fmla="*/ 54 w 46"/>
              <a:gd name="T9" fmla="*/ 1 h 51"/>
              <a:gd name="T10" fmla="*/ 0 w 46"/>
              <a:gd name="T11" fmla="*/ 0 h 51"/>
              <a:gd name="T12" fmla="*/ 0 w 46"/>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1">
                <a:moveTo>
                  <a:pt x="0" y="0"/>
                </a:moveTo>
                <a:lnTo>
                  <a:pt x="0" y="0"/>
                </a:lnTo>
                <a:lnTo>
                  <a:pt x="4" y="33"/>
                </a:lnTo>
                <a:lnTo>
                  <a:pt x="45" y="50"/>
                </a:lnTo>
                <a:lnTo>
                  <a:pt x="23" y="1"/>
                </a:lnTo>
                <a:lnTo>
                  <a:pt x="0" y="0"/>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2" name="15706408.7532521.1255">
            <a:extLst>
              <a:ext uri="{FF2B5EF4-FFF2-40B4-BE49-F238E27FC236}">
                <a16:creationId xmlns:a16="http://schemas.microsoft.com/office/drawing/2014/main" id="{5B743C00-789E-CAA3-FB9C-4928728277AF}"/>
              </a:ext>
            </a:extLst>
          </p:cNvPr>
          <p:cNvSpPr>
            <a:spLocks noChangeAspect="1"/>
          </p:cNvSpPr>
          <p:nvPr>
            <p:custDataLst>
              <p:tags r:id="rId61"/>
            </p:custDataLst>
          </p:nvPr>
        </p:nvSpPr>
        <p:spPr bwMode="auto">
          <a:xfrm>
            <a:off x="2963859" y="4590402"/>
            <a:ext cx="25292" cy="46016"/>
          </a:xfrm>
          <a:custGeom>
            <a:avLst/>
            <a:gdLst>
              <a:gd name="T0" fmla="*/ 0 w 15"/>
              <a:gd name="T1" fmla="*/ 342 h 28"/>
              <a:gd name="T2" fmla="*/ 0 w 15"/>
              <a:gd name="T3" fmla="*/ 342 h 28"/>
              <a:gd name="T4" fmla="*/ 66 w 15"/>
              <a:gd name="T5" fmla="*/ 0 h 28"/>
              <a:gd name="T6" fmla="*/ 314 w 15"/>
              <a:gd name="T7" fmla="*/ 287 h 28"/>
              <a:gd name="T8" fmla="*/ 0 w 15"/>
              <a:gd name="T9" fmla="*/ 342 h 28"/>
              <a:gd name="T10" fmla="*/ 0 w 15"/>
              <a:gd name="T11" fmla="*/ 342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8">
                <a:moveTo>
                  <a:pt x="0" y="27"/>
                </a:moveTo>
                <a:lnTo>
                  <a:pt x="0" y="27"/>
                </a:lnTo>
                <a:lnTo>
                  <a:pt x="3" y="0"/>
                </a:lnTo>
                <a:lnTo>
                  <a:pt x="14" y="23"/>
                </a:lnTo>
                <a:lnTo>
                  <a:pt x="0" y="27"/>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sp>
        <p:nvSpPr>
          <p:cNvPr id="323" name="15699363.375270.37548.62557.8755">
            <a:extLst>
              <a:ext uri="{FF2B5EF4-FFF2-40B4-BE49-F238E27FC236}">
                <a16:creationId xmlns:a16="http://schemas.microsoft.com/office/drawing/2014/main" id="{D664B427-6917-63A2-F818-6FA2C7771619}"/>
              </a:ext>
            </a:extLst>
          </p:cNvPr>
          <p:cNvSpPr>
            <a:spLocks noChangeAspect="1"/>
          </p:cNvSpPr>
          <p:nvPr>
            <p:custDataLst>
              <p:tags r:id="rId62"/>
            </p:custDataLst>
          </p:nvPr>
        </p:nvSpPr>
        <p:spPr bwMode="auto">
          <a:xfrm>
            <a:off x="1708611" y="3530694"/>
            <a:ext cx="1329791" cy="1135499"/>
          </a:xfrm>
          <a:custGeom>
            <a:avLst/>
            <a:gdLst>
              <a:gd name="T0" fmla="*/ 694 w 811"/>
              <a:gd name="T1" fmla="*/ 8219 h 688"/>
              <a:gd name="T2" fmla="*/ 1880 w 811"/>
              <a:gd name="T3" fmla="*/ 7916 h 688"/>
              <a:gd name="T4" fmla="*/ 2303 w 811"/>
              <a:gd name="T5" fmla="*/ 6957 h 688"/>
              <a:gd name="T6" fmla="*/ 2142 w 811"/>
              <a:gd name="T7" fmla="*/ 7085 h 688"/>
              <a:gd name="T8" fmla="*/ 1232 w 811"/>
              <a:gd name="T9" fmla="*/ 6794 h 688"/>
              <a:gd name="T10" fmla="*/ 1210 w 811"/>
              <a:gd name="T11" fmla="*/ 5861 h 688"/>
              <a:gd name="T12" fmla="*/ 623 w 811"/>
              <a:gd name="T13" fmla="*/ 5974 h 688"/>
              <a:gd name="T14" fmla="*/ 515 w 811"/>
              <a:gd name="T15" fmla="*/ 5301 h 688"/>
              <a:gd name="T16" fmla="*/ 418 w 811"/>
              <a:gd name="T17" fmla="*/ 5140 h 688"/>
              <a:gd name="T18" fmla="*/ 1185 w 811"/>
              <a:gd name="T19" fmla="*/ 4080 h 688"/>
              <a:gd name="T20" fmla="*/ 2254 w 811"/>
              <a:gd name="T21" fmla="*/ 3760 h 688"/>
              <a:gd name="T22" fmla="*/ 1766 w 811"/>
              <a:gd name="T23" fmla="*/ 3415 h 688"/>
              <a:gd name="T24" fmla="*/ 623 w 811"/>
              <a:gd name="T25" fmla="*/ 2508 h 688"/>
              <a:gd name="T26" fmla="*/ 2593 w 811"/>
              <a:gd name="T27" fmla="*/ 2679 h 688"/>
              <a:gd name="T28" fmla="*/ 2433 w 811"/>
              <a:gd name="T29" fmla="*/ 2508 h 688"/>
              <a:gd name="T30" fmla="*/ 2534 w 811"/>
              <a:gd name="T31" fmla="*/ 2183 h 688"/>
              <a:gd name="T32" fmla="*/ 1670 w 811"/>
              <a:gd name="T33" fmla="*/ 1157 h 688"/>
              <a:gd name="T34" fmla="*/ 3161 w 811"/>
              <a:gd name="T35" fmla="*/ 462 h 688"/>
              <a:gd name="T36" fmla="*/ 3980 w 811"/>
              <a:gd name="T37" fmla="*/ 243 h 688"/>
              <a:gd name="T38" fmla="*/ 4622 w 811"/>
              <a:gd name="T39" fmla="*/ 209 h 688"/>
              <a:gd name="T40" fmla="*/ 5859 w 811"/>
              <a:gd name="T41" fmla="*/ 840 h 688"/>
              <a:gd name="T42" fmla="*/ 7094 w 811"/>
              <a:gd name="T43" fmla="*/ 889 h 688"/>
              <a:gd name="T44" fmla="*/ 8711 w 811"/>
              <a:gd name="T45" fmla="*/ 6395 h 688"/>
              <a:gd name="T46" fmla="*/ 9617 w 811"/>
              <a:gd name="T47" fmla="*/ 6905 h 688"/>
              <a:gd name="T48" fmla="*/ 10093 w 811"/>
              <a:gd name="T49" fmla="*/ 6818 h 688"/>
              <a:gd name="T50" fmla="*/ 11418 w 811"/>
              <a:gd name="T51" fmla="*/ 8152 h 688"/>
              <a:gd name="T52" fmla="*/ 12104 w 811"/>
              <a:gd name="T53" fmla="*/ 8692 h 688"/>
              <a:gd name="T54" fmla="*/ 11939 w 811"/>
              <a:gd name="T55" fmla="*/ 8884 h 688"/>
              <a:gd name="T56" fmla="*/ 11460 w 811"/>
              <a:gd name="T57" fmla="*/ 8527 h 688"/>
              <a:gd name="T58" fmla="*/ 11418 w 811"/>
              <a:gd name="T59" fmla="*/ 8363 h 688"/>
              <a:gd name="T60" fmla="*/ 11161 w 811"/>
              <a:gd name="T61" fmla="*/ 8291 h 688"/>
              <a:gd name="T62" fmla="*/ 11068 w 811"/>
              <a:gd name="T63" fmla="*/ 7916 h 688"/>
              <a:gd name="T64" fmla="*/ 10585 w 811"/>
              <a:gd name="T65" fmla="*/ 7397 h 688"/>
              <a:gd name="T66" fmla="*/ 10472 w 811"/>
              <a:gd name="T67" fmla="*/ 7312 h 688"/>
              <a:gd name="T68" fmla="*/ 10057 w 811"/>
              <a:gd name="T69" fmla="*/ 6849 h 688"/>
              <a:gd name="T70" fmla="*/ 10170 w 811"/>
              <a:gd name="T71" fmla="*/ 7286 h 688"/>
              <a:gd name="T72" fmla="*/ 10560 w 811"/>
              <a:gd name="T73" fmla="*/ 7690 h 688"/>
              <a:gd name="T74" fmla="*/ 10560 w 811"/>
              <a:gd name="T75" fmla="*/ 8649 h 688"/>
              <a:gd name="T76" fmla="*/ 10170 w 811"/>
              <a:gd name="T77" fmla="*/ 7385 h 688"/>
              <a:gd name="T78" fmla="*/ 9786 w 811"/>
              <a:gd name="T79" fmla="*/ 7001 h 688"/>
              <a:gd name="T80" fmla="*/ 9643 w 811"/>
              <a:gd name="T81" fmla="*/ 7263 h 688"/>
              <a:gd name="T82" fmla="*/ 8366 w 811"/>
              <a:gd name="T83" fmla="*/ 6892 h 688"/>
              <a:gd name="T84" fmla="*/ 8412 w 811"/>
              <a:gd name="T85" fmla="*/ 6694 h 688"/>
              <a:gd name="T86" fmla="*/ 6829 w 811"/>
              <a:gd name="T87" fmla="*/ 6369 h 688"/>
              <a:gd name="T88" fmla="*/ 6424 w 811"/>
              <a:gd name="T89" fmla="*/ 6207 h 688"/>
              <a:gd name="T90" fmla="*/ 5889 w 811"/>
              <a:gd name="T91" fmla="*/ 6145 h 688"/>
              <a:gd name="T92" fmla="*/ 5693 w 811"/>
              <a:gd name="T93" fmla="*/ 6145 h 688"/>
              <a:gd name="T94" fmla="*/ 6224 w 811"/>
              <a:gd name="T95" fmla="*/ 6356 h 688"/>
              <a:gd name="T96" fmla="*/ 5514 w 811"/>
              <a:gd name="T97" fmla="*/ 6634 h 688"/>
              <a:gd name="T98" fmla="*/ 5333 w 811"/>
              <a:gd name="T99" fmla="*/ 6685 h 688"/>
              <a:gd name="T100" fmla="*/ 4989 w 811"/>
              <a:gd name="T101" fmla="*/ 6791 h 688"/>
              <a:gd name="T102" fmla="*/ 4476 w 811"/>
              <a:gd name="T103" fmla="*/ 6835 h 688"/>
              <a:gd name="T104" fmla="*/ 5248 w 811"/>
              <a:gd name="T105" fmla="*/ 6024 h 688"/>
              <a:gd name="T106" fmla="*/ 4956 w 811"/>
              <a:gd name="T107" fmla="*/ 5868 h 688"/>
              <a:gd name="T108" fmla="*/ 3709 w 811"/>
              <a:gd name="T109" fmla="*/ 6910 h 688"/>
              <a:gd name="T110" fmla="*/ 2018 w 811"/>
              <a:gd name="T111" fmla="*/ 8291 h 688"/>
              <a:gd name="T112" fmla="*/ 767 w 811"/>
              <a:gd name="T113" fmla="*/ 8420 h 688"/>
              <a:gd name="T114" fmla="*/ 0 w 811"/>
              <a:gd name="T115" fmla="*/ 8649 h 6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1" h="688">
                <a:moveTo>
                  <a:pt x="0" y="656"/>
                </a:moveTo>
                <a:lnTo>
                  <a:pt x="0" y="656"/>
                </a:lnTo>
                <a:lnTo>
                  <a:pt x="6" y="646"/>
                </a:lnTo>
                <a:lnTo>
                  <a:pt x="13" y="648"/>
                </a:lnTo>
                <a:lnTo>
                  <a:pt x="46" y="623"/>
                </a:lnTo>
                <a:lnTo>
                  <a:pt x="66" y="628"/>
                </a:lnTo>
                <a:lnTo>
                  <a:pt x="72" y="636"/>
                </a:lnTo>
                <a:lnTo>
                  <a:pt x="73" y="627"/>
                </a:lnTo>
                <a:lnTo>
                  <a:pt x="93" y="613"/>
                </a:lnTo>
                <a:lnTo>
                  <a:pt x="125" y="600"/>
                </a:lnTo>
                <a:lnTo>
                  <a:pt x="153" y="577"/>
                </a:lnTo>
                <a:lnTo>
                  <a:pt x="161" y="579"/>
                </a:lnTo>
                <a:lnTo>
                  <a:pt x="166" y="550"/>
                </a:lnTo>
                <a:lnTo>
                  <a:pt x="182" y="526"/>
                </a:lnTo>
                <a:lnTo>
                  <a:pt x="153" y="528"/>
                </a:lnTo>
                <a:lnTo>
                  <a:pt x="157" y="517"/>
                </a:lnTo>
                <a:lnTo>
                  <a:pt x="166" y="517"/>
                </a:lnTo>
                <a:lnTo>
                  <a:pt x="158" y="512"/>
                </a:lnTo>
                <a:lnTo>
                  <a:pt x="143" y="525"/>
                </a:lnTo>
                <a:lnTo>
                  <a:pt x="142" y="536"/>
                </a:lnTo>
                <a:lnTo>
                  <a:pt x="125" y="512"/>
                </a:lnTo>
                <a:lnTo>
                  <a:pt x="120" y="517"/>
                </a:lnTo>
                <a:lnTo>
                  <a:pt x="110" y="504"/>
                </a:lnTo>
                <a:lnTo>
                  <a:pt x="87" y="513"/>
                </a:lnTo>
                <a:lnTo>
                  <a:pt x="82" y="515"/>
                </a:lnTo>
                <a:lnTo>
                  <a:pt x="63" y="509"/>
                </a:lnTo>
                <a:lnTo>
                  <a:pt x="83" y="493"/>
                </a:lnTo>
                <a:lnTo>
                  <a:pt x="78" y="490"/>
                </a:lnTo>
                <a:lnTo>
                  <a:pt x="84" y="478"/>
                </a:lnTo>
                <a:lnTo>
                  <a:pt x="80" y="444"/>
                </a:lnTo>
                <a:lnTo>
                  <a:pt x="90" y="429"/>
                </a:lnTo>
                <a:lnTo>
                  <a:pt x="74" y="441"/>
                </a:lnTo>
                <a:lnTo>
                  <a:pt x="74" y="451"/>
                </a:lnTo>
                <a:lnTo>
                  <a:pt x="60" y="459"/>
                </a:lnTo>
                <a:lnTo>
                  <a:pt x="41" y="453"/>
                </a:lnTo>
                <a:lnTo>
                  <a:pt x="35" y="427"/>
                </a:lnTo>
                <a:lnTo>
                  <a:pt x="22" y="415"/>
                </a:lnTo>
                <a:lnTo>
                  <a:pt x="23" y="408"/>
                </a:lnTo>
                <a:lnTo>
                  <a:pt x="31" y="408"/>
                </a:lnTo>
                <a:lnTo>
                  <a:pt x="34" y="402"/>
                </a:lnTo>
                <a:lnTo>
                  <a:pt x="40" y="400"/>
                </a:lnTo>
                <a:lnTo>
                  <a:pt x="34" y="399"/>
                </a:lnTo>
                <a:lnTo>
                  <a:pt x="39" y="395"/>
                </a:lnTo>
                <a:lnTo>
                  <a:pt x="32" y="386"/>
                </a:lnTo>
                <a:lnTo>
                  <a:pt x="28" y="390"/>
                </a:lnTo>
                <a:lnTo>
                  <a:pt x="18" y="370"/>
                </a:lnTo>
                <a:lnTo>
                  <a:pt x="24" y="356"/>
                </a:lnTo>
                <a:lnTo>
                  <a:pt x="61" y="330"/>
                </a:lnTo>
                <a:lnTo>
                  <a:pt x="72" y="312"/>
                </a:lnTo>
                <a:lnTo>
                  <a:pt x="79" y="310"/>
                </a:lnTo>
                <a:lnTo>
                  <a:pt x="97" y="321"/>
                </a:lnTo>
                <a:lnTo>
                  <a:pt x="111" y="317"/>
                </a:lnTo>
                <a:lnTo>
                  <a:pt x="116" y="308"/>
                </a:lnTo>
                <a:lnTo>
                  <a:pt x="143" y="312"/>
                </a:lnTo>
                <a:lnTo>
                  <a:pt x="149" y="285"/>
                </a:lnTo>
                <a:lnTo>
                  <a:pt x="142" y="274"/>
                </a:lnTo>
                <a:lnTo>
                  <a:pt x="159" y="265"/>
                </a:lnTo>
                <a:lnTo>
                  <a:pt x="143" y="259"/>
                </a:lnTo>
                <a:lnTo>
                  <a:pt x="120" y="272"/>
                </a:lnTo>
                <a:lnTo>
                  <a:pt x="118" y="259"/>
                </a:lnTo>
                <a:lnTo>
                  <a:pt x="77" y="257"/>
                </a:lnTo>
                <a:lnTo>
                  <a:pt x="59" y="241"/>
                </a:lnTo>
                <a:lnTo>
                  <a:pt x="56" y="212"/>
                </a:lnTo>
                <a:lnTo>
                  <a:pt x="70" y="218"/>
                </a:lnTo>
                <a:lnTo>
                  <a:pt x="41" y="190"/>
                </a:lnTo>
                <a:lnTo>
                  <a:pt x="114" y="173"/>
                </a:lnTo>
                <a:lnTo>
                  <a:pt x="125" y="177"/>
                </a:lnTo>
                <a:lnTo>
                  <a:pt x="116" y="190"/>
                </a:lnTo>
                <a:lnTo>
                  <a:pt x="154" y="208"/>
                </a:lnTo>
                <a:lnTo>
                  <a:pt x="172" y="203"/>
                </a:lnTo>
                <a:lnTo>
                  <a:pt x="169" y="197"/>
                </a:lnTo>
                <a:lnTo>
                  <a:pt x="156" y="193"/>
                </a:lnTo>
                <a:lnTo>
                  <a:pt x="148" y="166"/>
                </a:lnTo>
                <a:lnTo>
                  <a:pt x="159" y="176"/>
                </a:lnTo>
                <a:lnTo>
                  <a:pt x="162" y="190"/>
                </a:lnTo>
                <a:lnTo>
                  <a:pt x="179" y="199"/>
                </a:lnTo>
                <a:lnTo>
                  <a:pt x="196" y="199"/>
                </a:lnTo>
                <a:lnTo>
                  <a:pt x="192" y="189"/>
                </a:lnTo>
                <a:lnTo>
                  <a:pt x="163" y="182"/>
                </a:lnTo>
                <a:lnTo>
                  <a:pt x="169" y="166"/>
                </a:lnTo>
                <a:lnTo>
                  <a:pt x="136" y="155"/>
                </a:lnTo>
                <a:lnTo>
                  <a:pt x="135" y="133"/>
                </a:lnTo>
                <a:lnTo>
                  <a:pt x="125" y="118"/>
                </a:lnTo>
                <a:lnTo>
                  <a:pt x="102" y="89"/>
                </a:lnTo>
                <a:lnTo>
                  <a:pt x="111" y="88"/>
                </a:lnTo>
                <a:lnTo>
                  <a:pt x="122" y="67"/>
                </a:lnTo>
                <a:lnTo>
                  <a:pt x="150" y="77"/>
                </a:lnTo>
                <a:lnTo>
                  <a:pt x="171" y="66"/>
                </a:lnTo>
                <a:lnTo>
                  <a:pt x="202" y="29"/>
                </a:lnTo>
                <a:lnTo>
                  <a:pt x="211" y="35"/>
                </a:lnTo>
                <a:lnTo>
                  <a:pt x="231" y="23"/>
                </a:lnTo>
                <a:lnTo>
                  <a:pt x="231" y="32"/>
                </a:lnTo>
                <a:lnTo>
                  <a:pt x="241" y="31"/>
                </a:lnTo>
                <a:lnTo>
                  <a:pt x="236" y="23"/>
                </a:lnTo>
                <a:lnTo>
                  <a:pt x="265" y="19"/>
                </a:lnTo>
                <a:lnTo>
                  <a:pt x="286" y="0"/>
                </a:lnTo>
                <a:lnTo>
                  <a:pt x="299" y="14"/>
                </a:lnTo>
                <a:lnTo>
                  <a:pt x="294" y="29"/>
                </a:lnTo>
                <a:lnTo>
                  <a:pt x="304" y="31"/>
                </a:lnTo>
                <a:lnTo>
                  <a:pt x="308" y="16"/>
                </a:lnTo>
                <a:lnTo>
                  <a:pt x="321" y="34"/>
                </a:lnTo>
                <a:lnTo>
                  <a:pt x="344" y="34"/>
                </a:lnTo>
                <a:lnTo>
                  <a:pt x="347" y="51"/>
                </a:lnTo>
                <a:lnTo>
                  <a:pt x="390" y="55"/>
                </a:lnTo>
                <a:lnTo>
                  <a:pt x="390" y="64"/>
                </a:lnTo>
                <a:lnTo>
                  <a:pt x="399" y="59"/>
                </a:lnTo>
                <a:lnTo>
                  <a:pt x="411" y="71"/>
                </a:lnTo>
                <a:lnTo>
                  <a:pt x="432" y="67"/>
                </a:lnTo>
                <a:lnTo>
                  <a:pt x="453" y="77"/>
                </a:lnTo>
                <a:lnTo>
                  <a:pt x="472" y="67"/>
                </a:lnTo>
                <a:lnTo>
                  <a:pt x="472" y="73"/>
                </a:lnTo>
                <a:lnTo>
                  <a:pt x="480" y="71"/>
                </a:lnTo>
                <a:lnTo>
                  <a:pt x="514" y="88"/>
                </a:lnTo>
                <a:lnTo>
                  <a:pt x="541" y="485"/>
                </a:lnTo>
                <a:lnTo>
                  <a:pt x="580" y="485"/>
                </a:lnTo>
                <a:lnTo>
                  <a:pt x="578" y="495"/>
                </a:lnTo>
                <a:lnTo>
                  <a:pt x="591" y="504"/>
                </a:lnTo>
                <a:lnTo>
                  <a:pt x="616" y="524"/>
                </a:lnTo>
                <a:lnTo>
                  <a:pt x="619" y="536"/>
                </a:lnTo>
                <a:lnTo>
                  <a:pt x="640" y="523"/>
                </a:lnTo>
                <a:lnTo>
                  <a:pt x="645" y="507"/>
                </a:lnTo>
                <a:lnTo>
                  <a:pt x="657" y="500"/>
                </a:lnTo>
                <a:lnTo>
                  <a:pt x="659" y="497"/>
                </a:lnTo>
                <a:lnTo>
                  <a:pt x="671" y="507"/>
                </a:lnTo>
                <a:lnTo>
                  <a:pt x="671" y="517"/>
                </a:lnTo>
                <a:lnTo>
                  <a:pt x="679" y="518"/>
                </a:lnTo>
                <a:lnTo>
                  <a:pt x="684" y="522"/>
                </a:lnTo>
                <a:lnTo>
                  <a:pt x="688" y="530"/>
                </a:lnTo>
                <a:lnTo>
                  <a:pt x="702" y="536"/>
                </a:lnTo>
                <a:lnTo>
                  <a:pt x="760" y="618"/>
                </a:lnTo>
                <a:lnTo>
                  <a:pt x="778" y="623"/>
                </a:lnTo>
                <a:lnTo>
                  <a:pt x="808" y="634"/>
                </a:lnTo>
                <a:lnTo>
                  <a:pt x="810" y="640"/>
                </a:lnTo>
                <a:lnTo>
                  <a:pt x="803" y="646"/>
                </a:lnTo>
                <a:lnTo>
                  <a:pt x="805" y="659"/>
                </a:lnTo>
                <a:lnTo>
                  <a:pt x="800" y="687"/>
                </a:lnTo>
                <a:lnTo>
                  <a:pt x="796" y="682"/>
                </a:lnTo>
                <a:lnTo>
                  <a:pt x="791" y="687"/>
                </a:lnTo>
                <a:lnTo>
                  <a:pt x="785" y="681"/>
                </a:lnTo>
                <a:lnTo>
                  <a:pt x="794" y="673"/>
                </a:lnTo>
                <a:lnTo>
                  <a:pt x="787" y="663"/>
                </a:lnTo>
                <a:lnTo>
                  <a:pt x="787" y="657"/>
                </a:lnTo>
                <a:lnTo>
                  <a:pt x="778" y="638"/>
                </a:lnTo>
                <a:lnTo>
                  <a:pt x="772" y="638"/>
                </a:lnTo>
                <a:lnTo>
                  <a:pt x="762" y="646"/>
                </a:lnTo>
                <a:lnTo>
                  <a:pt x="761" y="656"/>
                </a:lnTo>
                <a:lnTo>
                  <a:pt x="753" y="657"/>
                </a:lnTo>
                <a:lnTo>
                  <a:pt x="751" y="656"/>
                </a:lnTo>
                <a:lnTo>
                  <a:pt x="757" y="644"/>
                </a:lnTo>
                <a:lnTo>
                  <a:pt x="760" y="634"/>
                </a:lnTo>
                <a:lnTo>
                  <a:pt x="753" y="637"/>
                </a:lnTo>
                <a:lnTo>
                  <a:pt x="751" y="646"/>
                </a:lnTo>
                <a:lnTo>
                  <a:pt x="731" y="632"/>
                </a:lnTo>
                <a:lnTo>
                  <a:pt x="731" y="628"/>
                </a:lnTo>
                <a:lnTo>
                  <a:pt x="743" y="629"/>
                </a:lnTo>
                <a:lnTo>
                  <a:pt x="743" y="621"/>
                </a:lnTo>
                <a:lnTo>
                  <a:pt x="751" y="618"/>
                </a:lnTo>
                <a:lnTo>
                  <a:pt x="750" y="614"/>
                </a:lnTo>
                <a:lnTo>
                  <a:pt x="739" y="615"/>
                </a:lnTo>
                <a:lnTo>
                  <a:pt x="736" y="600"/>
                </a:lnTo>
                <a:lnTo>
                  <a:pt x="715" y="600"/>
                </a:lnTo>
                <a:lnTo>
                  <a:pt x="709" y="583"/>
                </a:lnTo>
                <a:lnTo>
                  <a:pt x="715" y="570"/>
                </a:lnTo>
                <a:lnTo>
                  <a:pt x="707" y="571"/>
                </a:lnTo>
                <a:lnTo>
                  <a:pt x="704" y="561"/>
                </a:lnTo>
                <a:lnTo>
                  <a:pt x="700" y="565"/>
                </a:lnTo>
                <a:lnTo>
                  <a:pt x="697" y="561"/>
                </a:lnTo>
                <a:lnTo>
                  <a:pt x="702" y="549"/>
                </a:lnTo>
                <a:lnTo>
                  <a:pt x="697" y="547"/>
                </a:lnTo>
                <a:lnTo>
                  <a:pt x="696" y="554"/>
                </a:lnTo>
                <a:lnTo>
                  <a:pt x="688" y="557"/>
                </a:lnTo>
                <a:lnTo>
                  <a:pt x="679" y="552"/>
                </a:lnTo>
                <a:lnTo>
                  <a:pt x="679" y="542"/>
                </a:lnTo>
                <a:lnTo>
                  <a:pt x="668" y="528"/>
                </a:lnTo>
                <a:lnTo>
                  <a:pt x="669" y="519"/>
                </a:lnTo>
                <a:lnTo>
                  <a:pt x="665" y="518"/>
                </a:lnTo>
                <a:lnTo>
                  <a:pt x="664" y="507"/>
                </a:lnTo>
                <a:lnTo>
                  <a:pt x="662" y="512"/>
                </a:lnTo>
                <a:lnTo>
                  <a:pt x="666" y="536"/>
                </a:lnTo>
                <a:lnTo>
                  <a:pt x="676" y="553"/>
                </a:lnTo>
                <a:lnTo>
                  <a:pt x="705" y="576"/>
                </a:lnTo>
                <a:lnTo>
                  <a:pt x="705" y="580"/>
                </a:lnTo>
                <a:lnTo>
                  <a:pt x="698" y="578"/>
                </a:lnTo>
                <a:lnTo>
                  <a:pt x="697" y="583"/>
                </a:lnTo>
                <a:lnTo>
                  <a:pt x="702" y="583"/>
                </a:lnTo>
                <a:lnTo>
                  <a:pt x="706" y="599"/>
                </a:lnTo>
                <a:lnTo>
                  <a:pt x="725" y="607"/>
                </a:lnTo>
                <a:lnTo>
                  <a:pt x="734" y="623"/>
                </a:lnTo>
                <a:lnTo>
                  <a:pt x="712" y="628"/>
                </a:lnTo>
                <a:lnTo>
                  <a:pt x="702" y="656"/>
                </a:lnTo>
                <a:lnTo>
                  <a:pt x="696" y="611"/>
                </a:lnTo>
                <a:lnTo>
                  <a:pt x="691" y="606"/>
                </a:lnTo>
                <a:lnTo>
                  <a:pt x="691" y="597"/>
                </a:lnTo>
                <a:lnTo>
                  <a:pt x="694" y="594"/>
                </a:lnTo>
                <a:lnTo>
                  <a:pt x="676" y="559"/>
                </a:lnTo>
                <a:lnTo>
                  <a:pt x="670" y="558"/>
                </a:lnTo>
                <a:lnTo>
                  <a:pt x="665" y="552"/>
                </a:lnTo>
                <a:lnTo>
                  <a:pt x="660" y="554"/>
                </a:lnTo>
                <a:lnTo>
                  <a:pt x="656" y="550"/>
                </a:lnTo>
                <a:lnTo>
                  <a:pt x="651" y="531"/>
                </a:lnTo>
                <a:lnTo>
                  <a:pt x="649" y="539"/>
                </a:lnTo>
                <a:lnTo>
                  <a:pt x="633" y="534"/>
                </a:lnTo>
                <a:lnTo>
                  <a:pt x="631" y="537"/>
                </a:lnTo>
                <a:lnTo>
                  <a:pt x="649" y="549"/>
                </a:lnTo>
                <a:lnTo>
                  <a:pt x="641" y="551"/>
                </a:lnTo>
                <a:lnTo>
                  <a:pt x="642" y="560"/>
                </a:lnTo>
                <a:lnTo>
                  <a:pt x="625" y="554"/>
                </a:lnTo>
                <a:lnTo>
                  <a:pt x="606" y="536"/>
                </a:lnTo>
                <a:lnTo>
                  <a:pt x="577" y="522"/>
                </a:lnTo>
                <a:lnTo>
                  <a:pt x="556" y="522"/>
                </a:lnTo>
                <a:lnTo>
                  <a:pt x="571" y="502"/>
                </a:lnTo>
                <a:lnTo>
                  <a:pt x="578" y="512"/>
                </a:lnTo>
                <a:lnTo>
                  <a:pt x="578" y="502"/>
                </a:lnTo>
                <a:lnTo>
                  <a:pt x="567" y="493"/>
                </a:lnTo>
                <a:lnTo>
                  <a:pt x="559" y="508"/>
                </a:lnTo>
                <a:lnTo>
                  <a:pt x="543" y="509"/>
                </a:lnTo>
                <a:lnTo>
                  <a:pt x="468" y="503"/>
                </a:lnTo>
                <a:lnTo>
                  <a:pt x="471" y="490"/>
                </a:lnTo>
                <a:lnTo>
                  <a:pt x="464" y="494"/>
                </a:lnTo>
                <a:lnTo>
                  <a:pt x="454" y="483"/>
                </a:lnTo>
                <a:lnTo>
                  <a:pt x="444" y="489"/>
                </a:lnTo>
                <a:lnTo>
                  <a:pt x="439" y="481"/>
                </a:lnTo>
                <a:lnTo>
                  <a:pt x="420" y="490"/>
                </a:lnTo>
                <a:lnTo>
                  <a:pt x="419" y="484"/>
                </a:lnTo>
                <a:lnTo>
                  <a:pt x="428" y="471"/>
                </a:lnTo>
                <a:lnTo>
                  <a:pt x="422" y="470"/>
                </a:lnTo>
                <a:lnTo>
                  <a:pt x="429" y="466"/>
                </a:lnTo>
                <a:lnTo>
                  <a:pt x="406" y="468"/>
                </a:lnTo>
                <a:lnTo>
                  <a:pt x="399" y="460"/>
                </a:lnTo>
                <a:lnTo>
                  <a:pt x="391" y="466"/>
                </a:lnTo>
                <a:lnTo>
                  <a:pt x="390" y="459"/>
                </a:lnTo>
                <a:lnTo>
                  <a:pt x="394" y="453"/>
                </a:lnTo>
                <a:lnTo>
                  <a:pt x="383" y="457"/>
                </a:lnTo>
                <a:lnTo>
                  <a:pt x="384" y="460"/>
                </a:lnTo>
                <a:lnTo>
                  <a:pt x="379" y="466"/>
                </a:lnTo>
                <a:lnTo>
                  <a:pt x="386" y="466"/>
                </a:lnTo>
                <a:lnTo>
                  <a:pt x="383" y="477"/>
                </a:lnTo>
                <a:lnTo>
                  <a:pt x="391" y="482"/>
                </a:lnTo>
                <a:lnTo>
                  <a:pt x="402" y="487"/>
                </a:lnTo>
                <a:lnTo>
                  <a:pt x="414" y="482"/>
                </a:lnTo>
                <a:lnTo>
                  <a:pt x="411" y="507"/>
                </a:lnTo>
                <a:lnTo>
                  <a:pt x="390" y="508"/>
                </a:lnTo>
                <a:lnTo>
                  <a:pt x="390" y="501"/>
                </a:lnTo>
                <a:lnTo>
                  <a:pt x="383" y="497"/>
                </a:lnTo>
                <a:lnTo>
                  <a:pt x="366" y="503"/>
                </a:lnTo>
                <a:lnTo>
                  <a:pt x="365" y="497"/>
                </a:lnTo>
                <a:lnTo>
                  <a:pt x="359" y="503"/>
                </a:lnTo>
                <a:lnTo>
                  <a:pt x="358" y="495"/>
                </a:lnTo>
                <a:lnTo>
                  <a:pt x="345" y="493"/>
                </a:lnTo>
                <a:lnTo>
                  <a:pt x="355" y="507"/>
                </a:lnTo>
                <a:lnTo>
                  <a:pt x="353" y="511"/>
                </a:lnTo>
                <a:lnTo>
                  <a:pt x="348" y="508"/>
                </a:lnTo>
                <a:lnTo>
                  <a:pt x="333" y="517"/>
                </a:lnTo>
                <a:lnTo>
                  <a:pt x="331" y="514"/>
                </a:lnTo>
                <a:lnTo>
                  <a:pt x="319" y="534"/>
                </a:lnTo>
                <a:lnTo>
                  <a:pt x="314" y="526"/>
                </a:lnTo>
                <a:lnTo>
                  <a:pt x="310" y="530"/>
                </a:lnTo>
                <a:lnTo>
                  <a:pt x="299" y="528"/>
                </a:lnTo>
                <a:lnTo>
                  <a:pt x="297" y="518"/>
                </a:lnTo>
                <a:lnTo>
                  <a:pt x="311" y="518"/>
                </a:lnTo>
                <a:lnTo>
                  <a:pt x="319" y="509"/>
                </a:lnTo>
                <a:lnTo>
                  <a:pt x="297" y="508"/>
                </a:lnTo>
                <a:lnTo>
                  <a:pt x="316" y="464"/>
                </a:lnTo>
                <a:lnTo>
                  <a:pt x="349" y="457"/>
                </a:lnTo>
                <a:lnTo>
                  <a:pt x="345" y="446"/>
                </a:lnTo>
                <a:lnTo>
                  <a:pt x="365" y="434"/>
                </a:lnTo>
                <a:lnTo>
                  <a:pt x="338" y="442"/>
                </a:lnTo>
                <a:lnTo>
                  <a:pt x="342" y="418"/>
                </a:lnTo>
                <a:lnTo>
                  <a:pt x="329" y="445"/>
                </a:lnTo>
                <a:lnTo>
                  <a:pt x="311" y="453"/>
                </a:lnTo>
                <a:lnTo>
                  <a:pt x="291" y="480"/>
                </a:lnTo>
                <a:lnTo>
                  <a:pt x="276" y="480"/>
                </a:lnTo>
                <a:lnTo>
                  <a:pt x="284" y="495"/>
                </a:lnTo>
                <a:lnTo>
                  <a:pt x="247" y="524"/>
                </a:lnTo>
                <a:lnTo>
                  <a:pt x="263" y="530"/>
                </a:lnTo>
                <a:lnTo>
                  <a:pt x="259" y="543"/>
                </a:lnTo>
                <a:lnTo>
                  <a:pt x="177" y="606"/>
                </a:lnTo>
                <a:lnTo>
                  <a:pt x="119" y="623"/>
                </a:lnTo>
                <a:lnTo>
                  <a:pt x="135" y="629"/>
                </a:lnTo>
                <a:lnTo>
                  <a:pt x="99" y="649"/>
                </a:lnTo>
                <a:lnTo>
                  <a:pt x="93" y="640"/>
                </a:lnTo>
                <a:lnTo>
                  <a:pt x="68" y="649"/>
                </a:lnTo>
                <a:lnTo>
                  <a:pt x="50" y="649"/>
                </a:lnTo>
                <a:lnTo>
                  <a:pt x="51" y="638"/>
                </a:lnTo>
                <a:lnTo>
                  <a:pt x="27" y="660"/>
                </a:lnTo>
                <a:lnTo>
                  <a:pt x="21" y="659"/>
                </a:lnTo>
                <a:lnTo>
                  <a:pt x="20" y="648"/>
                </a:lnTo>
                <a:lnTo>
                  <a:pt x="16" y="659"/>
                </a:lnTo>
                <a:lnTo>
                  <a:pt x="0" y="656"/>
                </a:lnTo>
              </a:path>
            </a:pathLst>
          </a:custGeom>
          <a:solidFill>
            <a:srgbClr val="000066"/>
          </a:solidFill>
          <a:ln w="3175" cap="flat" cmpd="sng">
            <a:solidFill>
              <a:schemeClr val="bg1"/>
            </a:solidFill>
            <a:prstDash val="solid"/>
            <a:round/>
            <a:headEnd type="none" w="med" len="med"/>
            <a:tailEnd type="none" w="med" len="med"/>
          </a:ln>
        </p:spPr>
        <p:txBody>
          <a:bodyPr wrap="none"/>
          <a:lstStyle/>
          <a:p>
            <a:endParaRPr lang="en-GB" sz="800" dirty="0">
              <a:solidFill>
                <a:schemeClr val="bg1"/>
              </a:solidFill>
              <a:latin typeface="Franklin Gothic Book" panose="020B0503020102020204" pitchFamily="34" charset="0"/>
            </a:endParaRPr>
          </a:p>
        </p:txBody>
      </p:sp>
      <p:grpSp>
        <p:nvGrpSpPr>
          <p:cNvPr id="324" name="Group 129">
            <a:extLst>
              <a:ext uri="{FF2B5EF4-FFF2-40B4-BE49-F238E27FC236}">
                <a16:creationId xmlns:a16="http://schemas.microsoft.com/office/drawing/2014/main" id="{EC543D89-A62F-3594-28C5-65CC097AAB4A}"/>
              </a:ext>
            </a:extLst>
          </p:cNvPr>
          <p:cNvGrpSpPr>
            <a:grpSpLocks/>
          </p:cNvGrpSpPr>
          <p:nvPr>
            <p:custDataLst>
              <p:tags r:id="rId63"/>
            </p:custDataLst>
          </p:nvPr>
        </p:nvGrpSpPr>
        <p:grpSpPr bwMode="auto">
          <a:xfrm>
            <a:off x="2952685" y="3944776"/>
            <a:ext cx="489425" cy="299569"/>
            <a:chOff x="3185" y="3535"/>
            <a:chExt cx="331" cy="199"/>
          </a:xfrm>
          <a:solidFill>
            <a:srgbClr val="000066"/>
          </a:solidFill>
        </p:grpSpPr>
        <p:sp>
          <p:nvSpPr>
            <p:cNvPr id="395" name="373427.125293.87511.12510.55">
              <a:extLst>
                <a:ext uri="{FF2B5EF4-FFF2-40B4-BE49-F238E27FC236}">
                  <a16:creationId xmlns:a16="http://schemas.microsoft.com/office/drawing/2014/main" id="{BD9F2A78-9DA1-AFEB-2F9F-CE4F218EA8EF}"/>
                </a:ext>
              </a:extLst>
            </p:cNvPr>
            <p:cNvSpPr>
              <a:spLocks/>
            </p:cNvSpPr>
            <p:nvPr>
              <p:custDataLst>
                <p:tags r:id="rId115"/>
              </p:custDataLst>
            </p:nvPr>
          </p:nvSpPr>
          <p:spPr bwMode="auto">
            <a:xfrm>
              <a:off x="3440" y="3654"/>
              <a:ext cx="76" cy="80"/>
            </a:xfrm>
            <a:custGeom>
              <a:avLst/>
              <a:gdLst>
                <a:gd name="T0" fmla="*/ 0 w 244"/>
                <a:gd name="T1" fmla="*/ 0 h 256"/>
                <a:gd name="T2" fmla="*/ 0 w 244"/>
                <a:gd name="T3" fmla="*/ 0 h 256"/>
                <a:gd name="T4" fmla="*/ 0 w 244"/>
                <a:gd name="T5" fmla="*/ 0 h 256"/>
                <a:gd name="T6" fmla="*/ 0 w 244"/>
                <a:gd name="T7" fmla="*/ 0 h 256"/>
                <a:gd name="T8" fmla="*/ 0 w 244"/>
                <a:gd name="T9" fmla="*/ 0 h 256"/>
                <a:gd name="T10" fmla="*/ 0 w 244"/>
                <a:gd name="T11" fmla="*/ 0 h 256"/>
                <a:gd name="T12" fmla="*/ 0 w 244"/>
                <a:gd name="T13" fmla="*/ 0 h 256"/>
                <a:gd name="T14" fmla="*/ 0 w 244"/>
                <a:gd name="T15" fmla="*/ 0 h 256"/>
                <a:gd name="T16" fmla="*/ 0 w 244"/>
                <a:gd name="T17" fmla="*/ 0 h 256"/>
                <a:gd name="T18" fmla="*/ 0 w 244"/>
                <a:gd name="T19" fmla="*/ 0 h 256"/>
                <a:gd name="T20" fmla="*/ 0 w 244"/>
                <a:gd name="T21" fmla="*/ 0 h 256"/>
                <a:gd name="T22" fmla="*/ 0 w 244"/>
                <a:gd name="T23" fmla="*/ 0 h 256"/>
                <a:gd name="T24" fmla="*/ 0 w 244"/>
                <a:gd name="T25" fmla="*/ 0 h 256"/>
                <a:gd name="T26" fmla="*/ 0 w 244"/>
                <a:gd name="T27" fmla="*/ 0 h 256"/>
                <a:gd name="T28" fmla="*/ 0 w 244"/>
                <a:gd name="T29" fmla="*/ 0 h 256"/>
                <a:gd name="T30" fmla="*/ 0 w 244"/>
                <a:gd name="T31" fmla="*/ 0 h 256"/>
                <a:gd name="T32" fmla="*/ 0 w 244"/>
                <a:gd name="T33" fmla="*/ 0 h 2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4" h="256">
                  <a:moveTo>
                    <a:pt x="0" y="100"/>
                  </a:moveTo>
                  <a:lnTo>
                    <a:pt x="12" y="124"/>
                  </a:lnTo>
                  <a:lnTo>
                    <a:pt x="32" y="179"/>
                  </a:lnTo>
                  <a:lnTo>
                    <a:pt x="33" y="238"/>
                  </a:lnTo>
                  <a:lnTo>
                    <a:pt x="85" y="256"/>
                  </a:lnTo>
                  <a:lnTo>
                    <a:pt x="106" y="222"/>
                  </a:lnTo>
                  <a:lnTo>
                    <a:pt x="156" y="195"/>
                  </a:lnTo>
                  <a:lnTo>
                    <a:pt x="233" y="171"/>
                  </a:lnTo>
                  <a:lnTo>
                    <a:pt x="244" y="145"/>
                  </a:lnTo>
                  <a:lnTo>
                    <a:pt x="190" y="105"/>
                  </a:lnTo>
                  <a:lnTo>
                    <a:pt x="188" y="77"/>
                  </a:lnTo>
                  <a:lnTo>
                    <a:pt x="166" y="56"/>
                  </a:lnTo>
                  <a:lnTo>
                    <a:pt x="44" y="0"/>
                  </a:lnTo>
                  <a:lnTo>
                    <a:pt x="30" y="9"/>
                  </a:lnTo>
                  <a:lnTo>
                    <a:pt x="34" y="33"/>
                  </a:lnTo>
                  <a:lnTo>
                    <a:pt x="45" y="55"/>
                  </a:lnTo>
                  <a:lnTo>
                    <a:pt x="0" y="10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6" name="374424.375288.6250.750.8755">
              <a:extLst>
                <a:ext uri="{FF2B5EF4-FFF2-40B4-BE49-F238E27FC236}">
                  <a16:creationId xmlns:a16="http://schemas.microsoft.com/office/drawing/2014/main" id="{A8F9F639-E8B5-E1F7-9E7F-FA46A3EC9A06}"/>
                </a:ext>
              </a:extLst>
            </p:cNvPr>
            <p:cNvSpPr>
              <a:spLocks/>
            </p:cNvSpPr>
            <p:nvPr>
              <p:custDataLst>
                <p:tags r:id="rId116"/>
              </p:custDataLst>
            </p:nvPr>
          </p:nvSpPr>
          <p:spPr bwMode="auto">
            <a:xfrm>
              <a:off x="3403" y="3634"/>
              <a:ext cx="6" cy="5"/>
            </a:xfrm>
            <a:custGeom>
              <a:avLst/>
              <a:gdLst>
                <a:gd name="T0" fmla="*/ 0 w 20"/>
                <a:gd name="T1" fmla="*/ 0 h 16"/>
                <a:gd name="T2" fmla="*/ 0 w 20"/>
                <a:gd name="T3" fmla="*/ 0 h 16"/>
                <a:gd name="T4" fmla="*/ 0 w 20"/>
                <a:gd name="T5" fmla="*/ 0 h 16"/>
                <a:gd name="T6" fmla="*/ 0 w 20"/>
                <a:gd name="T7" fmla="*/ 0 h 16"/>
                <a:gd name="T8" fmla="*/ 0 w 2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6">
                  <a:moveTo>
                    <a:pt x="20" y="11"/>
                  </a:moveTo>
                  <a:lnTo>
                    <a:pt x="3" y="16"/>
                  </a:lnTo>
                  <a:lnTo>
                    <a:pt x="0" y="7"/>
                  </a:lnTo>
                  <a:lnTo>
                    <a:pt x="19" y="0"/>
                  </a:lnTo>
                  <a:lnTo>
                    <a:pt x="20" y="11"/>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7" name="375420.625288.253.87565">
              <a:extLst>
                <a:ext uri="{FF2B5EF4-FFF2-40B4-BE49-F238E27FC236}">
                  <a16:creationId xmlns:a16="http://schemas.microsoft.com/office/drawing/2014/main" id="{E07D9972-26F2-398D-17BF-E6C452990F1B}"/>
                </a:ext>
              </a:extLst>
            </p:cNvPr>
            <p:cNvSpPr>
              <a:spLocks/>
            </p:cNvSpPr>
            <p:nvPr>
              <p:custDataLst>
                <p:tags r:id="rId117"/>
              </p:custDataLst>
            </p:nvPr>
          </p:nvSpPr>
          <p:spPr bwMode="auto">
            <a:xfrm>
              <a:off x="3400" y="3607"/>
              <a:ext cx="43" cy="28"/>
            </a:xfrm>
            <a:custGeom>
              <a:avLst/>
              <a:gdLst>
                <a:gd name="T0" fmla="*/ 0 w 138"/>
                <a:gd name="T1" fmla="*/ 0 h 91"/>
                <a:gd name="T2" fmla="*/ 0 w 138"/>
                <a:gd name="T3" fmla="*/ 0 h 91"/>
                <a:gd name="T4" fmla="*/ 0 w 138"/>
                <a:gd name="T5" fmla="*/ 0 h 91"/>
                <a:gd name="T6" fmla="*/ 0 w 138"/>
                <a:gd name="T7" fmla="*/ 0 h 91"/>
                <a:gd name="T8" fmla="*/ 0 w 138"/>
                <a:gd name="T9" fmla="*/ 0 h 91"/>
                <a:gd name="T10" fmla="*/ 0 w 138"/>
                <a:gd name="T11" fmla="*/ 0 h 91"/>
                <a:gd name="T12" fmla="*/ 0 w 138"/>
                <a:gd name="T13" fmla="*/ 0 h 91"/>
                <a:gd name="T14" fmla="*/ 0 w 138"/>
                <a:gd name="T15" fmla="*/ 0 h 91"/>
                <a:gd name="T16" fmla="*/ 0 w 138"/>
                <a:gd name="T17" fmla="*/ 0 h 91"/>
                <a:gd name="T18" fmla="*/ 0 w 138"/>
                <a:gd name="T19" fmla="*/ 0 h 91"/>
                <a:gd name="T20" fmla="*/ 0 w 138"/>
                <a:gd name="T21" fmla="*/ 0 h 91"/>
                <a:gd name="T22" fmla="*/ 0 w 138"/>
                <a:gd name="T23" fmla="*/ 0 h 91"/>
                <a:gd name="T24" fmla="*/ 0 w 138"/>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 h="91">
                  <a:moveTo>
                    <a:pt x="44" y="49"/>
                  </a:moveTo>
                  <a:lnTo>
                    <a:pt x="54" y="91"/>
                  </a:lnTo>
                  <a:lnTo>
                    <a:pt x="78" y="91"/>
                  </a:lnTo>
                  <a:lnTo>
                    <a:pt x="112" y="80"/>
                  </a:lnTo>
                  <a:lnTo>
                    <a:pt x="138" y="68"/>
                  </a:lnTo>
                  <a:lnTo>
                    <a:pt x="136" y="49"/>
                  </a:lnTo>
                  <a:lnTo>
                    <a:pt x="85" y="22"/>
                  </a:lnTo>
                  <a:lnTo>
                    <a:pt x="44" y="31"/>
                  </a:lnTo>
                  <a:lnTo>
                    <a:pt x="20" y="0"/>
                  </a:lnTo>
                  <a:lnTo>
                    <a:pt x="12" y="3"/>
                  </a:lnTo>
                  <a:lnTo>
                    <a:pt x="0" y="24"/>
                  </a:lnTo>
                  <a:lnTo>
                    <a:pt x="13" y="44"/>
                  </a:lnTo>
                  <a:lnTo>
                    <a:pt x="44" y="49"/>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8" name="376421.625285.251.52.1255">
              <a:extLst>
                <a:ext uri="{FF2B5EF4-FFF2-40B4-BE49-F238E27FC236}">
                  <a16:creationId xmlns:a16="http://schemas.microsoft.com/office/drawing/2014/main" id="{FC9B43EA-D7FE-E6B5-DCED-32DA48B2914F}"/>
                </a:ext>
              </a:extLst>
            </p:cNvPr>
            <p:cNvSpPr>
              <a:spLocks/>
            </p:cNvSpPr>
            <p:nvPr>
              <p:custDataLst>
                <p:tags r:id="rId118"/>
              </p:custDataLst>
            </p:nvPr>
          </p:nvSpPr>
          <p:spPr bwMode="auto">
            <a:xfrm>
              <a:off x="3378" y="3614"/>
              <a:ext cx="16" cy="11"/>
            </a:xfrm>
            <a:custGeom>
              <a:avLst/>
              <a:gdLst>
                <a:gd name="T0" fmla="*/ 0 w 49"/>
                <a:gd name="T1" fmla="*/ 0 h 36"/>
                <a:gd name="T2" fmla="*/ 0 w 49"/>
                <a:gd name="T3" fmla="*/ 0 h 36"/>
                <a:gd name="T4" fmla="*/ 0 w 49"/>
                <a:gd name="T5" fmla="*/ 0 h 36"/>
                <a:gd name="T6" fmla="*/ 0 w 49"/>
                <a:gd name="T7" fmla="*/ 0 h 36"/>
                <a:gd name="T8" fmla="*/ 0 w 49"/>
                <a:gd name="T9" fmla="*/ 0 h 36"/>
                <a:gd name="T10" fmla="*/ 0 w 49"/>
                <a:gd name="T11" fmla="*/ 0 h 36"/>
                <a:gd name="T12" fmla="*/ 0 w 49"/>
                <a:gd name="T13" fmla="*/ 0 h 36"/>
                <a:gd name="T14" fmla="*/ 0 w 49"/>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36">
                  <a:moveTo>
                    <a:pt x="28" y="0"/>
                  </a:moveTo>
                  <a:lnTo>
                    <a:pt x="49" y="20"/>
                  </a:lnTo>
                  <a:lnTo>
                    <a:pt x="41" y="32"/>
                  </a:lnTo>
                  <a:lnTo>
                    <a:pt x="18" y="36"/>
                  </a:lnTo>
                  <a:lnTo>
                    <a:pt x="14" y="20"/>
                  </a:lnTo>
                  <a:lnTo>
                    <a:pt x="1" y="9"/>
                  </a:lnTo>
                  <a:lnTo>
                    <a:pt x="0" y="3"/>
                  </a:lnTo>
                  <a:lnTo>
                    <a:pt x="28" y="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399" name="377419.125283.1251.55.1255">
              <a:extLst>
                <a:ext uri="{FF2B5EF4-FFF2-40B4-BE49-F238E27FC236}">
                  <a16:creationId xmlns:a16="http://schemas.microsoft.com/office/drawing/2014/main" id="{7B7DBE06-D563-7C42-4F7D-D530EB22AFD9}"/>
                </a:ext>
              </a:extLst>
            </p:cNvPr>
            <p:cNvSpPr>
              <a:spLocks/>
            </p:cNvSpPr>
            <p:nvPr>
              <p:custDataLst>
                <p:tags r:id="rId119"/>
              </p:custDataLst>
            </p:nvPr>
          </p:nvSpPr>
          <p:spPr bwMode="auto">
            <a:xfrm>
              <a:off x="3363" y="3596"/>
              <a:ext cx="37" cy="11"/>
            </a:xfrm>
            <a:custGeom>
              <a:avLst/>
              <a:gdLst>
                <a:gd name="T0" fmla="*/ 0 w 117"/>
                <a:gd name="T1" fmla="*/ 0 h 33"/>
                <a:gd name="T2" fmla="*/ 0 w 117"/>
                <a:gd name="T3" fmla="*/ 0 h 33"/>
                <a:gd name="T4" fmla="*/ 0 w 117"/>
                <a:gd name="T5" fmla="*/ 0 h 33"/>
                <a:gd name="T6" fmla="*/ 0 w 117"/>
                <a:gd name="T7" fmla="*/ 0 h 33"/>
                <a:gd name="T8" fmla="*/ 0 w 117"/>
                <a:gd name="T9" fmla="*/ 0 h 33"/>
                <a:gd name="T10" fmla="*/ 0 w 117"/>
                <a:gd name="T11" fmla="*/ 0 h 33"/>
                <a:gd name="T12" fmla="*/ 0 w 117"/>
                <a:gd name="T13" fmla="*/ 0 h 33"/>
                <a:gd name="T14" fmla="*/ 0 w 117"/>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 h="33">
                  <a:moveTo>
                    <a:pt x="89" y="33"/>
                  </a:moveTo>
                  <a:lnTo>
                    <a:pt x="106" y="31"/>
                  </a:lnTo>
                  <a:lnTo>
                    <a:pt x="117" y="12"/>
                  </a:lnTo>
                  <a:lnTo>
                    <a:pt x="10" y="0"/>
                  </a:lnTo>
                  <a:lnTo>
                    <a:pt x="0" y="24"/>
                  </a:lnTo>
                  <a:lnTo>
                    <a:pt x="10" y="25"/>
                  </a:lnTo>
                  <a:lnTo>
                    <a:pt x="46" y="23"/>
                  </a:lnTo>
                  <a:lnTo>
                    <a:pt x="89" y="33"/>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0" name="378415.1252753.6255.1255">
              <a:extLst>
                <a:ext uri="{FF2B5EF4-FFF2-40B4-BE49-F238E27FC236}">
                  <a16:creationId xmlns:a16="http://schemas.microsoft.com/office/drawing/2014/main" id="{1DD1DC19-3A6C-C9DC-5F26-87595A838EBA}"/>
                </a:ext>
              </a:extLst>
            </p:cNvPr>
            <p:cNvSpPr>
              <a:spLocks/>
            </p:cNvSpPr>
            <p:nvPr>
              <p:custDataLst>
                <p:tags r:id="rId120"/>
              </p:custDataLst>
            </p:nvPr>
          </p:nvSpPr>
          <p:spPr bwMode="auto">
            <a:xfrm>
              <a:off x="3305" y="3567"/>
              <a:ext cx="37" cy="27"/>
            </a:xfrm>
            <a:custGeom>
              <a:avLst/>
              <a:gdLst>
                <a:gd name="T0" fmla="*/ 0 w 119"/>
                <a:gd name="T1" fmla="*/ 0 h 83"/>
                <a:gd name="T2" fmla="*/ 0 w 119"/>
                <a:gd name="T3" fmla="*/ 0 h 83"/>
                <a:gd name="T4" fmla="*/ 0 w 119"/>
                <a:gd name="T5" fmla="*/ 0 h 83"/>
                <a:gd name="T6" fmla="*/ 0 w 119"/>
                <a:gd name="T7" fmla="*/ 0 h 83"/>
                <a:gd name="T8" fmla="*/ 0 w 119"/>
                <a:gd name="T9" fmla="*/ 0 h 83"/>
                <a:gd name="T10" fmla="*/ 0 w 119"/>
                <a:gd name="T11" fmla="*/ 0 h 83"/>
                <a:gd name="T12" fmla="*/ 0 w 119"/>
                <a:gd name="T13" fmla="*/ 0 h 83"/>
                <a:gd name="T14" fmla="*/ 0 w 119"/>
                <a:gd name="T15" fmla="*/ 0 h 83"/>
                <a:gd name="T16" fmla="*/ 0 w 119"/>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83">
                  <a:moveTo>
                    <a:pt x="36" y="79"/>
                  </a:moveTo>
                  <a:lnTo>
                    <a:pt x="75" y="76"/>
                  </a:lnTo>
                  <a:lnTo>
                    <a:pt x="100" y="83"/>
                  </a:lnTo>
                  <a:lnTo>
                    <a:pt x="119" y="72"/>
                  </a:lnTo>
                  <a:lnTo>
                    <a:pt x="86" y="35"/>
                  </a:lnTo>
                  <a:lnTo>
                    <a:pt x="60" y="0"/>
                  </a:lnTo>
                  <a:lnTo>
                    <a:pt x="31" y="21"/>
                  </a:lnTo>
                  <a:lnTo>
                    <a:pt x="0" y="23"/>
                  </a:lnTo>
                  <a:lnTo>
                    <a:pt x="36" y="79"/>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1" name="379410.625262.3752.8753.8755">
              <a:extLst>
                <a:ext uri="{FF2B5EF4-FFF2-40B4-BE49-F238E27FC236}">
                  <a16:creationId xmlns:a16="http://schemas.microsoft.com/office/drawing/2014/main" id="{D85C2166-DF42-CD58-985E-459F3F704E15}"/>
                </a:ext>
              </a:extLst>
            </p:cNvPr>
            <p:cNvSpPr>
              <a:spLocks/>
            </p:cNvSpPr>
            <p:nvPr>
              <p:custDataLst>
                <p:tags r:id="rId121"/>
              </p:custDataLst>
            </p:nvPr>
          </p:nvSpPr>
          <p:spPr bwMode="auto">
            <a:xfrm>
              <a:off x="3214" y="3535"/>
              <a:ext cx="28" cy="21"/>
            </a:xfrm>
            <a:custGeom>
              <a:avLst/>
              <a:gdLst>
                <a:gd name="T0" fmla="*/ 0 w 89"/>
                <a:gd name="T1" fmla="*/ 0 h 66"/>
                <a:gd name="T2" fmla="*/ 0 w 89"/>
                <a:gd name="T3" fmla="*/ 0 h 66"/>
                <a:gd name="T4" fmla="*/ 0 w 89"/>
                <a:gd name="T5" fmla="*/ 0 h 66"/>
                <a:gd name="T6" fmla="*/ 0 w 89"/>
                <a:gd name="T7" fmla="*/ 0 h 66"/>
                <a:gd name="T8" fmla="*/ 0 w 89"/>
                <a:gd name="T9" fmla="*/ 0 h 66"/>
                <a:gd name="T10" fmla="*/ 0 w 89"/>
                <a:gd name="T11" fmla="*/ 0 h 66"/>
                <a:gd name="T12" fmla="*/ 0 w 89"/>
                <a:gd name="T13" fmla="*/ 0 h 66"/>
                <a:gd name="T14" fmla="*/ 0 w 89"/>
                <a:gd name="T15" fmla="*/ 0 h 66"/>
                <a:gd name="T16" fmla="*/ 0 w 89"/>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 h="66">
                  <a:moveTo>
                    <a:pt x="69" y="66"/>
                  </a:moveTo>
                  <a:lnTo>
                    <a:pt x="85" y="52"/>
                  </a:lnTo>
                  <a:lnTo>
                    <a:pt x="89" y="16"/>
                  </a:lnTo>
                  <a:lnTo>
                    <a:pt x="71" y="0"/>
                  </a:lnTo>
                  <a:lnTo>
                    <a:pt x="33" y="5"/>
                  </a:lnTo>
                  <a:lnTo>
                    <a:pt x="4" y="24"/>
                  </a:lnTo>
                  <a:lnTo>
                    <a:pt x="0" y="45"/>
                  </a:lnTo>
                  <a:lnTo>
                    <a:pt x="43" y="66"/>
                  </a:lnTo>
                  <a:lnTo>
                    <a:pt x="69" y="66"/>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sp>
          <p:nvSpPr>
            <p:cNvPr id="402" name="380412.25258.3752.1251.55">
              <a:extLst>
                <a:ext uri="{FF2B5EF4-FFF2-40B4-BE49-F238E27FC236}">
                  <a16:creationId xmlns:a16="http://schemas.microsoft.com/office/drawing/2014/main" id="{15A72F52-C483-7A10-8A5B-9FD61CDD802A}"/>
                </a:ext>
              </a:extLst>
            </p:cNvPr>
            <p:cNvSpPr>
              <a:spLocks/>
            </p:cNvSpPr>
            <p:nvPr>
              <p:custDataLst>
                <p:tags r:id="rId122"/>
              </p:custDataLst>
            </p:nvPr>
          </p:nvSpPr>
          <p:spPr bwMode="auto">
            <a:xfrm>
              <a:off x="3185" y="3547"/>
              <a:ext cx="11" cy="15"/>
            </a:xfrm>
            <a:custGeom>
              <a:avLst/>
              <a:gdLst>
                <a:gd name="T0" fmla="*/ 0 w 36"/>
                <a:gd name="T1" fmla="*/ 0 h 50"/>
                <a:gd name="T2" fmla="*/ 0 w 36"/>
                <a:gd name="T3" fmla="*/ 0 h 50"/>
                <a:gd name="T4" fmla="*/ 0 w 36"/>
                <a:gd name="T5" fmla="*/ 0 h 50"/>
                <a:gd name="T6" fmla="*/ 0 w 36"/>
                <a:gd name="T7" fmla="*/ 0 h 50"/>
                <a:gd name="T8" fmla="*/ 0 w 36"/>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50">
                  <a:moveTo>
                    <a:pt x="29" y="0"/>
                  </a:moveTo>
                  <a:lnTo>
                    <a:pt x="36" y="6"/>
                  </a:lnTo>
                  <a:lnTo>
                    <a:pt x="9" y="50"/>
                  </a:lnTo>
                  <a:lnTo>
                    <a:pt x="0" y="44"/>
                  </a:lnTo>
                  <a:lnTo>
                    <a:pt x="29" y="0"/>
                  </a:lnTo>
                </a:path>
              </a:pathLst>
            </a:custGeom>
            <a:grpFill/>
            <a:ln w="3175" algn="ctr">
              <a:solidFill>
                <a:schemeClr val="bg1"/>
              </a:solidFill>
              <a:miter lim="800000"/>
              <a:headEnd/>
              <a:tailEnd/>
            </a:ln>
            <a:effectLst/>
          </p:spPr>
          <p:txBody>
            <a:bodyPr anchor="t" anchorCtr="0"/>
            <a:lstStyle/>
            <a:p>
              <a:pPr>
                <a:lnSpc>
                  <a:spcPct val="110000"/>
                </a:lnSpc>
                <a:buClr>
                  <a:srgbClr val="000000"/>
                </a:buClr>
                <a:tabLst>
                  <a:tab pos="404813" algn="r"/>
                </a:tabLst>
              </a:pPr>
              <a:endParaRPr lang="en-GB" sz="800" b="1" dirty="0">
                <a:solidFill>
                  <a:srgbClr val="000000"/>
                </a:solidFill>
                <a:latin typeface="Franklin Gothic Book" panose="020B0503020102020204" pitchFamily="34" charset="0"/>
              </a:endParaRPr>
            </a:p>
          </p:txBody>
        </p:sp>
      </p:grpSp>
      <p:grpSp>
        <p:nvGrpSpPr>
          <p:cNvPr id="325" name="Group 324">
            <a:extLst>
              <a:ext uri="{FF2B5EF4-FFF2-40B4-BE49-F238E27FC236}">
                <a16:creationId xmlns:a16="http://schemas.microsoft.com/office/drawing/2014/main" id="{4289AC5D-5149-E161-1AB5-24762033493B}"/>
              </a:ext>
            </a:extLst>
          </p:cNvPr>
          <p:cNvGrpSpPr/>
          <p:nvPr/>
        </p:nvGrpSpPr>
        <p:grpSpPr>
          <a:xfrm>
            <a:off x="1864717" y="1105586"/>
            <a:ext cx="4826012" cy="3132134"/>
            <a:chOff x="1598366" y="1839651"/>
            <a:chExt cx="5510892" cy="3513115"/>
          </a:xfrm>
        </p:grpSpPr>
        <p:sp>
          <p:nvSpPr>
            <p:cNvPr id="345" name="287421.75634.37565.751">
              <a:extLst>
                <a:ext uri="{FF2B5EF4-FFF2-40B4-BE49-F238E27FC236}">
                  <a16:creationId xmlns:a16="http://schemas.microsoft.com/office/drawing/2014/main" id="{B3991917-04A7-67E2-3146-52F258FB5D56}"/>
                </a:ext>
              </a:extLst>
            </p:cNvPr>
            <p:cNvSpPr>
              <a:spLocks noChangeArrowheads="1"/>
            </p:cNvSpPr>
            <p:nvPr>
              <p:custDataLst>
                <p:tags r:id="rId65"/>
              </p:custDataLst>
            </p:nvPr>
          </p:nvSpPr>
          <p:spPr bwMode="auto">
            <a:xfrm>
              <a:off x="5903119" y="4622213"/>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FL</a:t>
              </a:r>
            </a:p>
          </p:txBody>
        </p:sp>
        <p:sp>
          <p:nvSpPr>
            <p:cNvPr id="346" name="288374.375400.8756.1257.751">
              <a:extLst>
                <a:ext uri="{FF2B5EF4-FFF2-40B4-BE49-F238E27FC236}">
                  <a16:creationId xmlns:a16="http://schemas.microsoft.com/office/drawing/2014/main" id="{5A0D1DCE-C266-C2C8-1304-13B60485CEF9}"/>
                </a:ext>
              </a:extLst>
            </p:cNvPr>
            <p:cNvSpPr>
              <a:spLocks noChangeArrowheads="1"/>
            </p:cNvSpPr>
            <p:nvPr>
              <p:custDataLst>
                <p:tags r:id="rId66"/>
              </p:custDataLst>
            </p:nvPr>
          </p:nvSpPr>
          <p:spPr bwMode="auto">
            <a:xfrm>
              <a:off x="2985475" y="3838773"/>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NM</a:t>
              </a:r>
            </a:p>
          </p:txBody>
        </p:sp>
        <p:sp>
          <p:nvSpPr>
            <p:cNvPr id="347" name="290304.625657.62567.751">
              <a:extLst>
                <a:ext uri="{FF2B5EF4-FFF2-40B4-BE49-F238E27FC236}">
                  <a16:creationId xmlns:a16="http://schemas.microsoft.com/office/drawing/2014/main" id="{2CAB5EFE-71C7-71C3-0E54-C5CB56B2251D}"/>
                </a:ext>
              </a:extLst>
            </p:cNvPr>
            <p:cNvSpPr>
              <a:spLocks noChangeArrowheads="1"/>
            </p:cNvSpPr>
            <p:nvPr>
              <p:custDataLst>
                <p:tags r:id="rId67"/>
              </p:custDataLst>
            </p:nvPr>
          </p:nvSpPr>
          <p:spPr bwMode="auto">
            <a:xfrm>
              <a:off x="6959865" y="3154680"/>
              <a:ext cx="13612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MD</a:t>
              </a:r>
            </a:p>
          </p:txBody>
        </p:sp>
        <p:sp>
          <p:nvSpPr>
            <p:cNvPr id="348" name="291409467.7566.3751">
              <a:extLst>
                <a:ext uri="{FF2B5EF4-FFF2-40B4-BE49-F238E27FC236}">
                  <a16:creationId xmlns:a16="http://schemas.microsoft.com/office/drawing/2014/main" id="{1DBE827F-1769-2895-C7A8-D49B30C171F8}"/>
                </a:ext>
              </a:extLst>
            </p:cNvPr>
            <p:cNvSpPr>
              <a:spLocks noChangeArrowheads="1"/>
            </p:cNvSpPr>
            <p:nvPr>
              <p:custDataLst>
                <p:tags r:id="rId68"/>
              </p:custDataLst>
            </p:nvPr>
          </p:nvSpPr>
          <p:spPr bwMode="auto">
            <a:xfrm>
              <a:off x="3772152" y="4320587"/>
              <a:ext cx="9367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TX</a:t>
              </a:r>
            </a:p>
          </p:txBody>
        </p:sp>
        <p:sp>
          <p:nvSpPr>
            <p:cNvPr id="349" name="292361.375486.87567.251">
              <a:extLst>
                <a:ext uri="{FF2B5EF4-FFF2-40B4-BE49-F238E27FC236}">
                  <a16:creationId xmlns:a16="http://schemas.microsoft.com/office/drawing/2014/main" id="{AE55C4AC-61C3-959A-5383-AA06ED524048}"/>
                </a:ext>
              </a:extLst>
            </p:cNvPr>
            <p:cNvSpPr>
              <a:spLocks noChangeArrowheads="1"/>
            </p:cNvSpPr>
            <p:nvPr>
              <p:custDataLst>
                <p:tags r:id="rId69"/>
              </p:custDataLst>
            </p:nvPr>
          </p:nvSpPr>
          <p:spPr bwMode="auto">
            <a:xfrm>
              <a:off x="3985997" y="3757728"/>
              <a:ext cx="11709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OK</a:t>
              </a:r>
            </a:p>
          </p:txBody>
        </p:sp>
        <p:sp>
          <p:nvSpPr>
            <p:cNvPr id="350" name="293328.25474.12566.6251">
              <a:extLst>
                <a:ext uri="{FF2B5EF4-FFF2-40B4-BE49-F238E27FC236}">
                  <a16:creationId xmlns:a16="http://schemas.microsoft.com/office/drawing/2014/main" id="{33FDD077-6C54-2B67-9E29-C0ACC0A1A005}"/>
                </a:ext>
              </a:extLst>
            </p:cNvPr>
            <p:cNvSpPr>
              <a:spLocks noChangeArrowheads="1"/>
            </p:cNvSpPr>
            <p:nvPr>
              <p:custDataLst>
                <p:tags r:id="rId70"/>
              </p:custDataLst>
            </p:nvPr>
          </p:nvSpPr>
          <p:spPr bwMode="auto">
            <a:xfrm>
              <a:off x="3890996" y="3332239"/>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KS</a:t>
              </a:r>
            </a:p>
          </p:txBody>
        </p:sp>
        <p:sp>
          <p:nvSpPr>
            <p:cNvPr id="351" name="294292.5461.756.12571">
              <a:extLst>
                <a:ext uri="{FF2B5EF4-FFF2-40B4-BE49-F238E27FC236}">
                  <a16:creationId xmlns:a16="http://schemas.microsoft.com/office/drawing/2014/main" id="{D72362C4-E9D2-AC7E-C6F2-5424EE9888BF}"/>
                </a:ext>
              </a:extLst>
            </p:cNvPr>
            <p:cNvSpPr>
              <a:spLocks noChangeArrowheads="1"/>
            </p:cNvSpPr>
            <p:nvPr>
              <p:custDataLst>
                <p:tags r:id="rId71"/>
              </p:custDataLst>
            </p:nvPr>
          </p:nvSpPr>
          <p:spPr bwMode="auto">
            <a:xfrm>
              <a:off x="3729989" y="2913504"/>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NE</a:t>
              </a:r>
            </a:p>
          </p:txBody>
        </p:sp>
        <p:sp>
          <p:nvSpPr>
            <p:cNvPr id="352" name="295252.375445.75671">
              <a:extLst>
                <a:ext uri="{FF2B5EF4-FFF2-40B4-BE49-F238E27FC236}">
                  <a16:creationId xmlns:a16="http://schemas.microsoft.com/office/drawing/2014/main" id="{7E375886-9A3B-50A5-A9E0-A67F534828E3}"/>
                </a:ext>
              </a:extLst>
            </p:cNvPr>
            <p:cNvSpPr>
              <a:spLocks noChangeArrowheads="1"/>
            </p:cNvSpPr>
            <p:nvPr>
              <p:custDataLst>
                <p:tags r:id="rId72"/>
              </p:custDataLst>
            </p:nvPr>
          </p:nvSpPr>
          <p:spPr bwMode="auto">
            <a:xfrm>
              <a:off x="3716353" y="2545422"/>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SD</a:t>
              </a:r>
            </a:p>
          </p:txBody>
        </p:sp>
        <p:sp>
          <p:nvSpPr>
            <p:cNvPr id="353" name="296225.5463.7567.1251">
              <a:extLst>
                <a:ext uri="{FF2B5EF4-FFF2-40B4-BE49-F238E27FC236}">
                  <a16:creationId xmlns:a16="http://schemas.microsoft.com/office/drawing/2014/main" id="{764DF8F3-3345-48F3-F19A-5A2ABA3079A8}"/>
                </a:ext>
              </a:extLst>
            </p:cNvPr>
            <p:cNvSpPr>
              <a:spLocks noChangeArrowheads="1"/>
            </p:cNvSpPr>
            <p:nvPr>
              <p:custDataLst>
                <p:tags r:id="rId73"/>
              </p:custDataLst>
            </p:nvPr>
          </p:nvSpPr>
          <p:spPr bwMode="auto">
            <a:xfrm>
              <a:off x="3718716" y="2101360"/>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ND</a:t>
              </a:r>
            </a:p>
          </p:txBody>
        </p:sp>
        <p:sp>
          <p:nvSpPr>
            <p:cNvPr id="354" name="297222.625401.567.1251">
              <a:extLst>
                <a:ext uri="{FF2B5EF4-FFF2-40B4-BE49-F238E27FC236}">
                  <a16:creationId xmlns:a16="http://schemas.microsoft.com/office/drawing/2014/main" id="{F8F9DF49-1D5E-5B1A-DD40-C73A70C4700B}"/>
                </a:ext>
              </a:extLst>
            </p:cNvPr>
            <p:cNvSpPr>
              <a:spLocks noChangeArrowheads="1"/>
            </p:cNvSpPr>
            <p:nvPr>
              <p:custDataLst>
                <p:tags r:id="rId74"/>
              </p:custDataLst>
            </p:nvPr>
          </p:nvSpPr>
          <p:spPr bwMode="auto">
            <a:xfrm>
              <a:off x="2845787" y="2072657"/>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MT</a:t>
              </a:r>
            </a:p>
          </p:txBody>
        </p:sp>
        <p:sp>
          <p:nvSpPr>
            <p:cNvPr id="355" name="298271.12540068.1251">
              <a:extLst>
                <a:ext uri="{FF2B5EF4-FFF2-40B4-BE49-F238E27FC236}">
                  <a16:creationId xmlns:a16="http://schemas.microsoft.com/office/drawing/2014/main" id="{0693D48B-EE18-0AC6-CE3B-AE30F51AB4B7}"/>
                </a:ext>
              </a:extLst>
            </p:cNvPr>
            <p:cNvSpPr>
              <a:spLocks noChangeArrowheads="1"/>
            </p:cNvSpPr>
            <p:nvPr>
              <p:custDataLst>
                <p:tags r:id="rId75"/>
              </p:custDataLst>
            </p:nvPr>
          </p:nvSpPr>
          <p:spPr bwMode="auto">
            <a:xfrm>
              <a:off x="2970116" y="2651795"/>
              <a:ext cx="12441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WY</a:t>
              </a:r>
            </a:p>
          </p:txBody>
        </p:sp>
        <p:sp>
          <p:nvSpPr>
            <p:cNvPr id="356" name="299317.625428.87567.51">
              <a:extLst>
                <a:ext uri="{FF2B5EF4-FFF2-40B4-BE49-F238E27FC236}">
                  <a16:creationId xmlns:a16="http://schemas.microsoft.com/office/drawing/2014/main" id="{86AE83C5-4EB3-D119-CACC-88314FFE4047}"/>
                </a:ext>
              </a:extLst>
            </p:cNvPr>
            <p:cNvSpPr>
              <a:spLocks noChangeArrowheads="1"/>
            </p:cNvSpPr>
            <p:nvPr>
              <p:custDataLst>
                <p:tags r:id="rId76"/>
              </p:custDataLst>
            </p:nvPr>
          </p:nvSpPr>
          <p:spPr bwMode="auto">
            <a:xfrm>
              <a:off x="3122018" y="3220801"/>
              <a:ext cx="112708"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CO</a:t>
              </a:r>
            </a:p>
          </p:txBody>
        </p:sp>
        <p:sp>
          <p:nvSpPr>
            <p:cNvPr id="357" name="300312360.2566.6251">
              <a:extLst>
                <a:ext uri="{FF2B5EF4-FFF2-40B4-BE49-F238E27FC236}">
                  <a16:creationId xmlns:a16="http://schemas.microsoft.com/office/drawing/2014/main" id="{21FFA688-47E0-698F-BB96-CC97288F30FF}"/>
                </a:ext>
              </a:extLst>
            </p:cNvPr>
            <p:cNvSpPr>
              <a:spLocks noChangeArrowheads="1"/>
            </p:cNvSpPr>
            <p:nvPr>
              <p:custDataLst>
                <p:tags r:id="rId77"/>
              </p:custDataLst>
            </p:nvPr>
          </p:nvSpPr>
          <p:spPr bwMode="auto">
            <a:xfrm>
              <a:off x="2501573" y="3072218"/>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UT</a:t>
              </a:r>
            </a:p>
          </p:txBody>
        </p:sp>
        <p:sp>
          <p:nvSpPr>
            <p:cNvPr id="358" name="301252348.75651">
              <a:extLst>
                <a:ext uri="{FF2B5EF4-FFF2-40B4-BE49-F238E27FC236}">
                  <a16:creationId xmlns:a16="http://schemas.microsoft.com/office/drawing/2014/main" id="{69753203-E5DC-8A16-3605-646045680145}"/>
                </a:ext>
              </a:extLst>
            </p:cNvPr>
            <p:cNvSpPr>
              <a:spLocks noChangeArrowheads="1"/>
            </p:cNvSpPr>
            <p:nvPr>
              <p:custDataLst>
                <p:tags r:id="rId78"/>
              </p:custDataLst>
            </p:nvPr>
          </p:nvSpPr>
          <p:spPr bwMode="auto">
            <a:xfrm>
              <a:off x="2317759" y="2435673"/>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ID</a:t>
              </a:r>
            </a:p>
          </p:txBody>
        </p:sp>
        <p:sp>
          <p:nvSpPr>
            <p:cNvPr id="359" name="302359.75352.12566.3751">
              <a:extLst>
                <a:ext uri="{FF2B5EF4-FFF2-40B4-BE49-F238E27FC236}">
                  <a16:creationId xmlns:a16="http://schemas.microsoft.com/office/drawing/2014/main" id="{55CF3F87-64C8-8F72-4F7C-1A12943C5BD5}"/>
                </a:ext>
              </a:extLst>
            </p:cNvPr>
            <p:cNvSpPr>
              <a:spLocks noChangeArrowheads="1"/>
            </p:cNvSpPr>
            <p:nvPr>
              <p:custDataLst>
                <p:tags r:id="rId79"/>
              </p:custDataLst>
            </p:nvPr>
          </p:nvSpPr>
          <p:spPr bwMode="auto">
            <a:xfrm>
              <a:off x="2365315" y="3793185"/>
              <a:ext cx="9807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AZ</a:t>
              </a:r>
            </a:p>
          </p:txBody>
        </p:sp>
        <p:sp>
          <p:nvSpPr>
            <p:cNvPr id="360" name="303299.25315.375671">
              <a:extLst>
                <a:ext uri="{FF2B5EF4-FFF2-40B4-BE49-F238E27FC236}">
                  <a16:creationId xmlns:a16="http://schemas.microsoft.com/office/drawing/2014/main" id="{7A7CF2E0-8D5E-0608-7F11-420731F1C9A0}"/>
                </a:ext>
              </a:extLst>
            </p:cNvPr>
            <p:cNvSpPr>
              <a:spLocks noChangeArrowheads="1"/>
            </p:cNvSpPr>
            <p:nvPr>
              <p:custDataLst>
                <p:tags r:id="rId80"/>
              </p:custDataLst>
            </p:nvPr>
          </p:nvSpPr>
          <p:spPr bwMode="auto">
            <a:xfrm>
              <a:off x="1954345" y="2972600"/>
              <a:ext cx="1112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NV</a:t>
              </a:r>
            </a:p>
          </p:txBody>
        </p:sp>
        <p:sp>
          <p:nvSpPr>
            <p:cNvPr id="361" name="304211.125304.62568.1251">
              <a:extLst>
                <a:ext uri="{FF2B5EF4-FFF2-40B4-BE49-F238E27FC236}">
                  <a16:creationId xmlns:a16="http://schemas.microsoft.com/office/drawing/2014/main" id="{CC77BF2B-C445-FDBA-D478-4FB19DC43FBE}"/>
                </a:ext>
              </a:extLst>
            </p:cNvPr>
            <p:cNvSpPr>
              <a:spLocks noChangeArrowheads="1"/>
            </p:cNvSpPr>
            <p:nvPr>
              <p:custDataLst>
                <p:tags r:id="rId81"/>
              </p:custDataLst>
            </p:nvPr>
          </p:nvSpPr>
          <p:spPr bwMode="auto">
            <a:xfrm>
              <a:off x="1860875" y="1839651"/>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WA</a:t>
              </a:r>
            </a:p>
          </p:txBody>
        </p:sp>
        <p:sp>
          <p:nvSpPr>
            <p:cNvPr id="362" name="305328.625286.5671">
              <a:extLst>
                <a:ext uri="{FF2B5EF4-FFF2-40B4-BE49-F238E27FC236}">
                  <a16:creationId xmlns:a16="http://schemas.microsoft.com/office/drawing/2014/main" id="{065F9ADF-6493-12D7-B5B4-AC16CC5C6C76}"/>
                </a:ext>
              </a:extLst>
            </p:cNvPr>
            <p:cNvSpPr>
              <a:spLocks noChangeArrowheads="1"/>
            </p:cNvSpPr>
            <p:nvPr>
              <p:custDataLst>
                <p:tags r:id="rId82"/>
              </p:custDataLst>
            </p:nvPr>
          </p:nvSpPr>
          <p:spPr bwMode="auto">
            <a:xfrm>
              <a:off x="1598366" y="3333928"/>
              <a:ext cx="10392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CA</a:t>
              </a:r>
            </a:p>
          </p:txBody>
        </p:sp>
        <p:sp>
          <p:nvSpPr>
            <p:cNvPr id="363" name="306242299.256.1257.51">
              <a:extLst>
                <a:ext uri="{FF2B5EF4-FFF2-40B4-BE49-F238E27FC236}">
                  <a16:creationId xmlns:a16="http://schemas.microsoft.com/office/drawing/2014/main" id="{9376CE4B-C9B8-0898-BCBA-7A4C28FCE016}"/>
                </a:ext>
              </a:extLst>
            </p:cNvPr>
            <p:cNvSpPr>
              <a:spLocks noChangeArrowheads="1"/>
            </p:cNvSpPr>
            <p:nvPr>
              <p:custDataLst>
                <p:tags r:id="rId83"/>
              </p:custDataLst>
            </p:nvPr>
          </p:nvSpPr>
          <p:spPr bwMode="auto">
            <a:xfrm>
              <a:off x="1741093" y="2270205"/>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OR</a:t>
              </a:r>
            </a:p>
          </p:txBody>
        </p:sp>
        <p:sp>
          <p:nvSpPr>
            <p:cNvPr id="364" name="307340.25578.37566.751">
              <a:extLst>
                <a:ext uri="{FF2B5EF4-FFF2-40B4-BE49-F238E27FC236}">
                  <a16:creationId xmlns:a16="http://schemas.microsoft.com/office/drawing/2014/main" id="{74A2F5B5-C1A6-8952-475B-2823D858EB84}"/>
                </a:ext>
              </a:extLst>
            </p:cNvPr>
            <p:cNvSpPr>
              <a:spLocks noChangeArrowheads="1"/>
            </p:cNvSpPr>
            <p:nvPr>
              <p:custDataLst>
                <p:tags r:id="rId84"/>
              </p:custDataLst>
            </p:nvPr>
          </p:nvSpPr>
          <p:spPr bwMode="auto">
            <a:xfrm>
              <a:off x="5309798" y="3423415"/>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KY</a:t>
              </a:r>
            </a:p>
          </p:txBody>
        </p:sp>
        <p:sp>
          <p:nvSpPr>
            <p:cNvPr id="365" name="309263.5662.255.87571">
              <a:extLst>
                <a:ext uri="{FF2B5EF4-FFF2-40B4-BE49-F238E27FC236}">
                  <a16:creationId xmlns:a16="http://schemas.microsoft.com/office/drawing/2014/main" id="{0643A9DC-5266-06A5-1495-704A001224FF}"/>
                </a:ext>
              </a:extLst>
            </p:cNvPr>
            <p:cNvSpPr>
              <a:spLocks noChangeArrowheads="1"/>
            </p:cNvSpPr>
            <p:nvPr>
              <p:custDataLst>
                <p:tags r:id="rId85"/>
              </p:custDataLst>
            </p:nvPr>
          </p:nvSpPr>
          <p:spPr bwMode="auto">
            <a:xfrm>
              <a:off x="6184641" y="2501523"/>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NY</a:t>
              </a:r>
            </a:p>
          </p:txBody>
        </p:sp>
        <p:sp>
          <p:nvSpPr>
            <p:cNvPr id="366" name="310284.25638.12566.751">
              <a:extLst>
                <a:ext uri="{FF2B5EF4-FFF2-40B4-BE49-F238E27FC236}">
                  <a16:creationId xmlns:a16="http://schemas.microsoft.com/office/drawing/2014/main" id="{6B1394E2-AF2E-3A86-DF38-3FD95F50852F}"/>
                </a:ext>
              </a:extLst>
            </p:cNvPr>
            <p:cNvSpPr>
              <a:spLocks noChangeArrowheads="1"/>
            </p:cNvSpPr>
            <p:nvPr>
              <p:custDataLst>
                <p:tags r:id="rId86"/>
              </p:custDataLst>
            </p:nvPr>
          </p:nvSpPr>
          <p:spPr bwMode="auto">
            <a:xfrm>
              <a:off x="6026208" y="2837524"/>
              <a:ext cx="10246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PA</a:t>
              </a:r>
            </a:p>
          </p:txBody>
        </p:sp>
        <p:sp>
          <p:nvSpPr>
            <p:cNvPr id="367" name="311262.625585.7565.3751">
              <a:extLst>
                <a:ext uri="{FF2B5EF4-FFF2-40B4-BE49-F238E27FC236}">
                  <a16:creationId xmlns:a16="http://schemas.microsoft.com/office/drawing/2014/main" id="{ABD316D3-CFEF-E619-4A3A-64C45580AE3D}"/>
                </a:ext>
              </a:extLst>
            </p:cNvPr>
            <p:cNvSpPr>
              <a:spLocks noChangeArrowheads="1"/>
            </p:cNvSpPr>
            <p:nvPr>
              <p:custDataLst>
                <p:tags r:id="rId87"/>
              </p:custDataLst>
            </p:nvPr>
          </p:nvSpPr>
          <p:spPr bwMode="auto">
            <a:xfrm>
              <a:off x="5266180" y="258256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MI</a:t>
              </a:r>
            </a:p>
          </p:txBody>
        </p:sp>
        <p:sp>
          <p:nvSpPr>
            <p:cNvPr id="368" name="313246.375689.567.251">
              <a:extLst>
                <a:ext uri="{FF2B5EF4-FFF2-40B4-BE49-F238E27FC236}">
                  <a16:creationId xmlns:a16="http://schemas.microsoft.com/office/drawing/2014/main" id="{B5568E97-7D26-05B3-2320-14B60A2BA326}"/>
                </a:ext>
              </a:extLst>
            </p:cNvPr>
            <p:cNvSpPr>
              <a:spLocks noChangeArrowheads="1"/>
            </p:cNvSpPr>
            <p:nvPr>
              <p:custDataLst>
                <p:tags r:id="rId88"/>
              </p:custDataLst>
            </p:nvPr>
          </p:nvSpPr>
          <p:spPr bwMode="auto">
            <a:xfrm>
              <a:off x="6524072" y="2347874"/>
              <a:ext cx="1214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NH</a:t>
              </a:r>
            </a:p>
          </p:txBody>
        </p:sp>
        <p:sp>
          <p:nvSpPr>
            <p:cNvPr id="369" name="314263.37568567.51">
              <a:extLst>
                <a:ext uri="{FF2B5EF4-FFF2-40B4-BE49-F238E27FC236}">
                  <a16:creationId xmlns:a16="http://schemas.microsoft.com/office/drawing/2014/main" id="{E3FCF4AE-CB20-67E5-EAC6-4F8C34C23BD7}"/>
                </a:ext>
              </a:extLst>
            </p:cNvPr>
            <p:cNvSpPr>
              <a:spLocks noChangeArrowheads="1"/>
            </p:cNvSpPr>
            <p:nvPr>
              <p:custDataLst>
                <p:tags r:id="rId89"/>
              </p:custDataLst>
            </p:nvPr>
          </p:nvSpPr>
          <p:spPr bwMode="auto">
            <a:xfrm>
              <a:off x="6983377" y="2459367"/>
              <a:ext cx="125881"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MA</a:t>
              </a:r>
            </a:p>
          </p:txBody>
        </p:sp>
        <p:sp>
          <p:nvSpPr>
            <p:cNvPr id="370" name="316273.75690.2566.6251">
              <a:extLst>
                <a:ext uri="{FF2B5EF4-FFF2-40B4-BE49-F238E27FC236}">
                  <a16:creationId xmlns:a16="http://schemas.microsoft.com/office/drawing/2014/main" id="{B13822DB-8F15-DE8D-1830-1BE461523255}"/>
                </a:ext>
              </a:extLst>
            </p:cNvPr>
            <p:cNvSpPr>
              <a:spLocks noChangeArrowheads="1"/>
            </p:cNvSpPr>
            <p:nvPr>
              <p:custDataLst>
                <p:tags r:id="rId90"/>
              </p:custDataLst>
            </p:nvPr>
          </p:nvSpPr>
          <p:spPr bwMode="auto">
            <a:xfrm>
              <a:off x="6485283" y="259558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CT</a:t>
              </a:r>
            </a:p>
          </p:txBody>
        </p:sp>
        <p:sp>
          <p:nvSpPr>
            <p:cNvPr id="371" name="317334.75638.62566.751">
              <a:extLst>
                <a:ext uri="{FF2B5EF4-FFF2-40B4-BE49-F238E27FC236}">
                  <a16:creationId xmlns:a16="http://schemas.microsoft.com/office/drawing/2014/main" id="{B05DE313-155E-1159-DA5B-9E8EF3B6276C}"/>
                </a:ext>
              </a:extLst>
            </p:cNvPr>
            <p:cNvSpPr>
              <a:spLocks noChangeArrowheads="1"/>
            </p:cNvSpPr>
            <p:nvPr>
              <p:custDataLst>
                <p:tags r:id="rId91"/>
              </p:custDataLst>
            </p:nvPr>
          </p:nvSpPr>
          <p:spPr bwMode="auto">
            <a:xfrm>
              <a:off x="6039491" y="3333928"/>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VA</a:t>
              </a:r>
            </a:p>
          </p:txBody>
        </p:sp>
        <p:sp>
          <p:nvSpPr>
            <p:cNvPr id="372" name="318316.375627.1255.8759.51">
              <a:extLst>
                <a:ext uri="{FF2B5EF4-FFF2-40B4-BE49-F238E27FC236}">
                  <a16:creationId xmlns:a16="http://schemas.microsoft.com/office/drawing/2014/main" id="{9F8BED21-1C6B-1E0A-84DD-39284E48A505}"/>
                </a:ext>
              </a:extLst>
            </p:cNvPr>
            <p:cNvSpPr>
              <a:spLocks noChangeArrowheads="1"/>
            </p:cNvSpPr>
            <p:nvPr>
              <p:custDataLst>
                <p:tags r:id="rId92"/>
              </p:custDataLst>
            </p:nvPr>
          </p:nvSpPr>
          <p:spPr bwMode="auto">
            <a:xfrm>
              <a:off x="5706466" y="3242751"/>
              <a:ext cx="14930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WV </a:t>
              </a:r>
            </a:p>
          </p:txBody>
        </p:sp>
        <p:sp>
          <p:nvSpPr>
            <p:cNvPr id="373" name="319295.25600.37567.51">
              <a:extLst>
                <a:ext uri="{FF2B5EF4-FFF2-40B4-BE49-F238E27FC236}">
                  <a16:creationId xmlns:a16="http://schemas.microsoft.com/office/drawing/2014/main" id="{FE221620-93D4-9E78-7056-16A43E4ACB60}"/>
                </a:ext>
              </a:extLst>
            </p:cNvPr>
            <p:cNvSpPr>
              <a:spLocks noChangeArrowheads="1"/>
            </p:cNvSpPr>
            <p:nvPr>
              <p:custDataLst>
                <p:tags r:id="rId93"/>
              </p:custDataLst>
            </p:nvPr>
          </p:nvSpPr>
          <p:spPr bwMode="auto">
            <a:xfrm>
              <a:off x="5488937" y="2994549"/>
              <a:ext cx="14198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OH </a:t>
              </a:r>
            </a:p>
          </p:txBody>
        </p:sp>
        <p:sp>
          <p:nvSpPr>
            <p:cNvPr id="374" name="320318.375579.375651">
              <a:extLst>
                <a:ext uri="{FF2B5EF4-FFF2-40B4-BE49-F238E27FC236}">
                  <a16:creationId xmlns:a16="http://schemas.microsoft.com/office/drawing/2014/main" id="{E0CDC8DE-67CC-5CCE-97A3-FDDC5FB0B3A0}"/>
                </a:ext>
              </a:extLst>
            </p:cNvPr>
            <p:cNvSpPr>
              <a:spLocks noChangeArrowheads="1"/>
            </p:cNvSpPr>
            <p:nvPr>
              <p:custDataLst>
                <p:tags r:id="rId94"/>
              </p:custDataLst>
            </p:nvPr>
          </p:nvSpPr>
          <p:spPr bwMode="auto">
            <a:xfrm>
              <a:off x="5173881" y="3112741"/>
              <a:ext cx="8489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IN</a:t>
              </a:r>
            </a:p>
          </p:txBody>
        </p:sp>
        <p:sp>
          <p:nvSpPr>
            <p:cNvPr id="375" name="321294.125554.37564.1251">
              <a:extLst>
                <a:ext uri="{FF2B5EF4-FFF2-40B4-BE49-F238E27FC236}">
                  <a16:creationId xmlns:a16="http://schemas.microsoft.com/office/drawing/2014/main" id="{17DBA4AE-0F37-09C0-23CC-BA559772B485}"/>
                </a:ext>
              </a:extLst>
            </p:cNvPr>
            <p:cNvSpPr>
              <a:spLocks noChangeArrowheads="1"/>
            </p:cNvSpPr>
            <p:nvPr>
              <p:custDataLst>
                <p:tags r:id="rId95"/>
              </p:custDataLst>
            </p:nvPr>
          </p:nvSpPr>
          <p:spPr bwMode="auto">
            <a:xfrm>
              <a:off x="4845930" y="3138068"/>
              <a:ext cx="6879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IL</a:t>
              </a:r>
            </a:p>
          </p:txBody>
        </p:sp>
        <p:sp>
          <p:nvSpPr>
            <p:cNvPr id="376" name="322350.125654.37567.251">
              <a:extLst>
                <a:ext uri="{FF2B5EF4-FFF2-40B4-BE49-F238E27FC236}">
                  <a16:creationId xmlns:a16="http://schemas.microsoft.com/office/drawing/2014/main" id="{059628E3-0318-A339-37FC-C459ACADE768}"/>
                </a:ext>
              </a:extLst>
            </p:cNvPr>
            <p:cNvSpPr>
              <a:spLocks noChangeArrowheads="1"/>
            </p:cNvSpPr>
            <p:nvPr>
              <p:custDataLst>
                <p:tags r:id="rId96"/>
              </p:custDataLst>
            </p:nvPr>
          </p:nvSpPr>
          <p:spPr bwMode="auto">
            <a:xfrm>
              <a:off x="6033130" y="3604079"/>
              <a:ext cx="11563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NC</a:t>
              </a:r>
            </a:p>
          </p:txBody>
        </p:sp>
        <p:sp>
          <p:nvSpPr>
            <p:cNvPr id="377" name="323357.6255815.8756.6251">
              <a:extLst>
                <a:ext uri="{FF2B5EF4-FFF2-40B4-BE49-F238E27FC236}">
                  <a16:creationId xmlns:a16="http://schemas.microsoft.com/office/drawing/2014/main" id="{D61F7393-FA13-1257-7034-EE9FB4F5B472}"/>
                </a:ext>
              </a:extLst>
            </p:cNvPr>
            <p:cNvSpPr>
              <a:spLocks noChangeArrowheads="1"/>
            </p:cNvSpPr>
            <p:nvPr>
              <p:custDataLst>
                <p:tags r:id="rId97"/>
              </p:custDataLst>
            </p:nvPr>
          </p:nvSpPr>
          <p:spPr bwMode="auto">
            <a:xfrm>
              <a:off x="5227909" y="3644602"/>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TN</a:t>
              </a:r>
            </a:p>
          </p:txBody>
        </p:sp>
        <p:sp>
          <p:nvSpPr>
            <p:cNvPr id="378" name="324368625.756.12571">
              <a:extLst>
                <a:ext uri="{FF2B5EF4-FFF2-40B4-BE49-F238E27FC236}">
                  <a16:creationId xmlns:a16="http://schemas.microsoft.com/office/drawing/2014/main" id="{0280B21B-61EB-9C9C-C49B-B7276512A0F4}"/>
                </a:ext>
              </a:extLst>
            </p:cNvPr>
            <p:cNvSpPr>
              <a:spLocks noChangeArrowheads="1"/>
            </p:cNvSpPr>
            <p:nvPr>
              <p:custDataLst>
                <p:tags r:id="rId98"/>
              </p:custDataLst>
            </p:nvPr>
          </p:nvSpPr>
          <p:spPr bwMode="auto">
            <a:xfrm>
              <a:off x="5834905" y="3877608"/>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SC</a:t>
              </a:r>
            </a:p>
          </p:txBody>
        </p:sp>
        <p:sp>
          <p:nvSpPr>
            <p:cNvPr id="379" name="325383.125584.6256.1256.1251">
              <a:extLst>
                <a:ext uri="{FF2B5EF4-FFF2-40B4-BE49-F238E27FC236}">
                  <a16:creationId xmlns:a16="http://schemas.microsoft.com/office/drawing/2014/main" id="{16356F47-B5D0-1D57-475F-1728A84EAB09}"/>
                </a:ext>
              </a:extLst>
            </p:cNvPr>
            <p:cNvSpPr>
              <a:spLocks noChangeArrowheads="1"/>
            </p:cNvSpPr>
            <p:nvPr>
              <p:custDataLst>
                <p:tags r:id="rId99"/>
              </p:custDataLst>
            </p:nvPr>
          </p:nvSpPr>
          <p:spPr bwMode="auto">
            <a:xfrm>
              <a:off x="5199149" y="4084319"/>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AL</a:t>
              </a:r>
            </a:p>
          </p:txBody>
        </p:sp>
        <p:sp>
          <p:nvSpPr>
            <p:cNvPr id="380" name="326366.625527.625671">
              <a:extLst>
                <a:ext uri="{FF2B5EF4-FFF2-40B4-BE49-F238E27FC236}">
                  <a16:creationId xmlns:a16="http://schemas.microsoft.com/office/drawing/2014/main" id="{E5C97111-5671-C416-8723-B6DD1C9C3B8D}"/>
                </a:ext>
              </a:extLst>
            </p:cNvPr>
            <p:cNvSpPr>
              <a:spLocks noChangeArrowheads="1"/>
            </p:cNvSpPr>
            <p:nvPr>
              <p:custDataLst>
                <p:tags r:id="rId100"/>
              </p:custDataLst>
            </p:nvPr>
          </p:nvSpPr>
          <p:spPr bwMode="auto">
            <a:xfrm>
              <a:off x="4513108" y="3838773"/>
              <a:ext cx="10685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AR</a:t>
              </a:r>
            </a:p>
          </p:txBody>
        </p:sp>
        <p:sp>
          <p:nvSpPr>
            <p:cNvPr id="381" name="327405.25528.1255.8756.251">
              <a:extLst>
                <a:ext uri="{FF2B5EF4-FFF2-40B4-BE49-F238E27FC236}">
                  <a16:creationId xmlns:a16="http://schemas.microsoft.com/office/drawing/2014/main" id="{3434DB52-2D33-27B2-BFA4-8A848217C008}"/>
                </a:ext>
              </a:extLst>
            </p:cNvPr>
            <p:cNvSpPr>
              <a:spLocks noChangeArrowheads="1"/>
            </p:cNvSpPr>
            <p:nvPr>
              <p:custDataLst>
                <p:tags r:id="rId101"/>
              </p:custDataLst>
            </p:nvPr>
          </p:nvSpPr>
          <p:spPr bwMode="auto">
            <a:xfrm>
              <a:off x="4512923" y="426283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LA</a:t>
              </a:r>
            </a:p>
          </p:txBody>
        </p:sp>
        <p:sp>
          <p:nvSpPr>
            <p:cNvPr id="382" name="328334.125528.125681">
              <a:extLst>
                <a:ext uri="{FF2B5EF4-FFF2-40B4-BE49-F238E27FC236}">
                  <a16:creationId xmlns:a16="http://schemas.microsoft.com/office/drawing/2014/main" id="{73DB431A-60BB-42B6-403D-A45196035335}"/>
                </a:ext>
              </a:extLst>
            </p:cNvPr>
            <p:cNvSpPr>
              <a:spLocks noChangeArrowheads="1"/>
            </p:cNvSpPr>
            <p:nvPr>
              <p:custDataLst>
                <p:tags r:id="rId102"/>
              </p:custDataLst>
            </p:nvPr>
          </p:nvSpPr>
          <p:spPr bwMode="auto">
            <a:xfrm>
              <a:off x="4520052" y="3354189"/>
              <a:ext cx="13466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MO</a:t>
              </a:r>
            </a:p>
          </p:txBody>
        </p:sp>
        <p:sp>
          <p:nvSpPr>
            <p:cNvPr id="383" name="329286.625502.62564.751">
              <a:extLst>
                <a:ext uri="{FF2B5EF4-FFF2-40B4-BE49-F238E27FC236}">
                  <a16:creationId xmlns:a16="http://schemas.microsoft.com/office/drawing/2014/main" id="{D0CEC29E-D4B2-D60D-6B81-0E699DE7C249}"/>
                </a:ext>
              </a:extLst>
            </p:cNvPr>
            <p:cNvSpPr>
              <a:spLocks noChangeArrowheads="1"/>
            </p:cNvSpPr>
            <p:nvPr>
              <p:custDataLst>
                <p:tags r:id="rId103"/>
              </p:custDataLst>
            </p:nvPr>
          </p:nvSpPr>
          <p:spPr bwMode="auto">
            <a:xfrm>
              <a:off x="4428379" y="2857785"/>
              <a:ext cx="73187"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IA</a:t>
              </a:r>
            </a:p>
          </p:txBody>
        </p:sp>
        <p:sp>
          <p:nvSpPr>
            <p:cNvPr id="384" name="330241.2550667.751">
              <a:extLst>
                <a:ext uri="{FF2B5EF4-FFF2-40B4-BE49-F238E27FC236}">
                  <a16:creationId xmlns:a16="http://schemas.microsoft.com/office/drawing/2014/main" id="{BF612BE6-6E2E-762F-E25F-6502EBFC6C15}"/>
                </a:ext>
              </a:extLst>
            </p:cNvPr>
            <p:cNvSpPr>
              <a:spLocks noChangeArrowheads="1"/>
            </p:cNvSpPr>
            <p:nvPr>
              <p:custDataLst>
                <p:tags r:id="rId104"/>
              </p:custDataLst>
            </p:nvPr>
          </p:nvSpPr>
          <p:spPr bwMode="auto">
            <a:xfrm>
              <a:off x="4236616" y="2309040"/>
              <a:ext cx="13759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MN</a:t>
              </a:r>
            </a:p>
          </p:txBody>
        </p:sp>
        <p:sp>
          <p:nvSpPr>
            <p:cNvPr id="385" name="331260544.56.12561">
              <a:extLst>
                <a:ext uri="{FF2B5EF4-FFF2-40B4-BE49-F238E27FC236}">
                  <a16:creationId xmlns:a16="http://schemas.microsoft.com/office/drawing/2014/main" id="{469DF2EB-4FEF-6C7D-A22C-6511FABA57E3}"/>
                </a:ext>
              </a:extLst>
            </p:cNvPr>
            <p:cNvSpPr>
              <a:spLocks noChangeArrowheads="1"/>
            </p:cNvSpPr>
            <p:nvPr>
              <p:custDataLst>
                <p:tags r:id="rId105"/>
              </p:custDataLst>
            </p:nvPr>
          </p:nvSpPr>
          <p:spPr bwMode="auto">
            <a:xfrm>
              <a:off x="4736853" y="2548799"/>
              <a:ext cx="995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WI</a:t>
              </a:r>
            </a:p>
          </p:txBody>
        </p:sp>
        <p:sp>
          <p:nvSpPr>
            <p:cNvPr id="386" name="333386.87560767.251">
              <a:extLst>
                <a:ext uri="{FF2B5EF4-FFF2-40B4-BE49-F238E27FC236}">
                  <a16:creationId xmlns:a16="http://schemas.microsoft.com/office/drawing/2014/main" id="{4DE54538-E162-C4CC-7ACC-429C10C88991}"/>
                </a:ext>
              </a:extLst>
            </p:cNvPr>
            <p:cNvSpPr>
              <a:spLocks noChangeArrowheads="1"/>
            </p:cNvSpPr>
            <p:nvPr>
              <p:custDataLst>
                <p:tags r:id="rId106"/>
              </p:custDataLst>
            </p:nvPr>
          </p:nvSpPr>
          <p:spPr bwMode="auto">
            <a:xfrm>
              <a:off x="5553458" y="4031562"/>
              <a:ext cx="109780"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GA</a:t>
              </a:r>
            </a:p>
          </p:txBody>
        </p:sp>
        <p:sp>
          <p:nvSpPr>
            <p:cNvPr id="387" name="334375.125553.87567.51">
              <a:extLst>
                <a:ext uri="{FF2B5EF4-FFF2-40B4-BE49-F238E27FC236}">
                  <a16:creationId xmlns:a16="http://schemas.microsoft.com/office/drawing/2014/main" id="{A71AFFD8-9197-6038-8011-CE2B73819A4D}"/>
                </a:ext>
              </a:extLst>
            </p:cNvPr>
            <p:cNvSpPr>
              <a:spLocks noChangeArrowheads="1"/>
            </p:cNvSpPr>
            <p:nvPr>
              <p:custDataLst>
                <p:tags r:id="rId107"/>
              </p:custDataLst>
            </p:nvPr>
          </p:nvSpPr>
          <p:spPr bwMode="auto">
            <a:xfrm>
              <a:off x="4839562" y="4115679"/>
              <a:ext cx="128809"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MS</a:t>
              </a:r>
            </a:p>
          </p:txBody>
        </p:sp>
        <p:sp>
          <p:nvSpPr>
            <p:cNvPr id="388" name="316273.75690.2566.6251">
              <a:extLst>
                <a:ext uri="{FF2B5EF4-FFF2-40B4-BE49-F238E27FC236}">
                  <a16:creationId xmlns:a16="http://schemas.microsoft.com/office/drawing/2014/main" id="{02E64F09-578A-E138-9759-B077FC8BD842}"/>
                </a:ext>
              </a:extLst>
            </p:cNvPr>
            <p:cNvSpPr>
              <a:spLocks noChangeArrowheads="1"/>
            </p:cNvSpPr>
            <p:nvPr>
              <p:custDataLst>
                <p:tags r:id="rId108"/>
              </p:custDataLst>
            </p:nvPr>
          </p:nvSpPr>
          <p:spPr bwMode="auto">
            <a:xfrm>
              <a:off x="6408078" y="2285401"/>
              <a:ext cx="9514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VT</a:t>
              </a:r>
            </a:p>
          </p:txBody>
        </p:sp>
        <p:sp>
          <p:nvSpPr>
            <p:cNvPr id="389" name="316273.75690.2566.6251">
              <a:extLst>
                <a:ext uri="{FF2B5EF4-FFF2-40B4-BE49-F238E27FC236}">
                  <a16:creationId xmlns:a16="http://schemas.microsoft.com/office/drawing/2014/main" id="{E3319766-54D2-10FD-85C8-456BE5FCF852}"/>
                </a:ext>
              </a:extLst>
            </p:cNvPr>
            <p:cNvSpPr>
              <a:spLocks noChangeArrowheads="1"/>
            </p:cNvSpPr>
            <p:nvPr>
              <p:custDataLst>
                <p:tags r:id="rId109"/>
              </p:custDataLst>
            </p:nvPr>
          </p:nvSpPr>
          <p:spPr bwMode="auto">
            <a:xfrm>
              <a:off x="6336511" y="2905508"/>
              <a:ext cx="966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NJ</a:t>
              </a:r>
            </a:p>
          </p:txBody>
        </p:sp>
        <p:sp>
          <p:nvSpPr>
            <p:cNvPr id="390" name="308221.625706.6256.1257.51">
              <a:extLst>
                <a:ext uri="{FF2B5EF4-FFF2-40B4-BE49-F238E27FC236}">
                  <a16:creationId xmlns:a16="http://schemas.microsoft.com/office/drawing/2014/main" id="{A69A3C08-EFC9-A5ED-B6CA-BD16869F666D}"/>
                </a:ext>
              </a:extLst>
            </p:cNvPr>
            <p:cNvSpPr>
              <a:spLocks noChangeArrowheads="1"/>
            </p:cNvSpPr>
            <p:nvPr>
              <p:custDataLst>
                <p:tags r:id="rId110"/>
              </p:custDataLst>
            </p:nvPr>
          </p:nvSpPr>
          <p:spPr bwMode="auto">
            <a:xfrm>
              <a:off x="6675635" y="2064215"/>
              <a:ext cx="127345"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solidFill>
                  <a:latin typeface="Franklin Gothic Book" panose="020B0503020102020204" pitchFamily="34" charset="0"/>
                </a:rPr>
                <a:t>ME</a:t>
              </a:r>
            </a:p>
          </p:txBody>
        </p:sp>
        <p:sp>
          <p:nvSpPr>
            <p:cNvPr id="391" name="308221.625706.6256.1257.51">
              <a:extLst>
                <a:ext uri="{FF2B5EF4-FFF2-40B4-BE49-F238E27FC236}">
                  <a16:creationId xmlns:a16="http://schemas.microsoft.com/office/drawing/2014/main" id="{580F4E77-1958-2BFB-4D4D-723C0E72E734}"/>
                </a:ext>
              </a:extLst>
            </p:cNvPr>
            <p:cNvSpPr>
              <a:spLocks noChangeArrowheads="1"/>
            </p:cNvSpPr>
            <p:nvPr>
              <p:custDataLst>
                <p:tags r:id="rId111"/>
              </p:custDataLst>
            </p:nvPr>
          </p:nvSpPr>
          <p:spPr bwMode="auto">
            <a:xfrm>
              <a:off x="7006203" y="2582091"/>
              <a:ext cx="8050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RI</a:t>
              </a:r>
            </a:p>
          </p:txBody>
        </p:sp>
        <p:sp>
          <p:nvSpPr>
            <p:cNvPr id="392" name="15708383.125285.254.375151">
              <a:extLst>
                <a:ext uri="{FF2B5EF4-FFF2-40B4-BE49-F238E27FC236}">
                  <a16:creationId xmlns:a16="http://schemas.microsoft.com/office/drawing/2014/main" id="{CB145EC4-2DA2-098A-F1AD-25FE6223E9F4}"/>
                </a:ext>
              </a:extLst>
            </p:cNvPr>
            <p:cNvSpPr>
              <a:spLocks noChangeAspect="1" noChangeArrowheads="1"/>
            </p:cNvSpPr>
            <p:nvPr>
              <p:custDataLst>
                <p:tags r:id="rId112"/>
              </p:custDataLst>
            </p:nvPr>
          </p:nvSpPr>
          <p:spPr bwMode="auto">
            <a:xfrm>
              <a:off x="1998865" y="5059520"/>
              <a:ext cx="108316"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AK</a:t>
              </a:r>
            </a:p>
          </p:txBody>
        </p:sp>
        <p:sp>
          <p:nvSpPr>
            <p:cNvPr id="393" name="15697453364.55.12516.7517">
              <a:extLst>
                <a:ext uri="{FF2B5EF4-FFF2-40B4-BE49-F238E27FC236}">
                  <a16:creationId xmlns:a16="http://schemas.microsoft.com/office/drawing/2014/main" id="{AB8FF3B5-4FFA-765B-2BDC-7ED62F069239}"/>
                </a:ext>
              </a:extLst>
            </p:cNvPr>
            <p:cNvSpPr txBox="1">
              <a:spLocks noChangeAspect="1" noChangeArrowheads="1"/>
            </p:cNvSpPr>
            <p:nvPr>
              <p:custDataLst>
                <p:tags r:id="rId113"/>
              </p:custDataLst>
            </p:nvPr>
          </p:nvSpPr>
          <p:spPr bwMode="auto">
            <a:xfrm>
              <a:off x="3105842" y="5240351"/>
              <a:ext cx="83433"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defTabSz="482600">
                <a:defRPr sz="2400" b="1">
                  <a:solidFill>
                    <a:schemeClr val="tx1"/>
                  </a:solidFill>
                  <a:latin typeface="Times New Roman" pitchFamily="18" charset="0"/>
                </a:defRPr>
              </a:lvl1pPr>
              <a:lvl2pPr marL="742950" indent="-285750" defTabSz="482600">
                <a:defRPr sz="2400" b="1">
                  <a:solidFill>
                    <a:schemeClr val="tx1"/>
                  </a:solidFill>
                  <a:latin typeface="Times New Roman" pitchFamily="18" charset="0"/>
                </a:defRPr>
              </a:lvl2pPr>
              <a:lvl3pPr marL="1143000" indent="-228600" defTabSz="482600">
                <a:defRPr sz="2400" b="1">
                  <a:solidFill>
                    <a:schemeClr val="tx1"/>
                  </a:solidFill>
                  <a:latin typeface="Times New Roman" pitchFamily="18" charset="0"/>
                </a:defRPr>
              </a:lvl3pPr>
              <a:lvl4pPr marL="1600200" indent="-228600" defTabSz="482600">
                <a:defRPr sz="2400" b="1">
                  <a:solidFill>
                    <a:schemeClr val="tx1"/>
                  </a:solidFill>
                  <a:latin typeface="Times New Roman" pitchFamily="18" charset="0"/>
                </a:defRPr>
              </a:lvl4pPr>
              <a:lvl5pPr marL="2057400" indent="-228600" defTabSz="482600">
                <a:defRPr sz="2400" b="1">
                  <a:solidFill>
                    <a:schemeClr val="tx1"/>
                  </a:solidFill>
                  <a:latin typeface="Times New Roman" pitchFamily="18" charset="0"/>
                </a:defRPr>
              </a:lvl5pPr>
              <a:lvl6pPr marL="2514600" indent="-228600" defTabSz="482600" eaLnBrk="0" fontAlgn="base" hangingPunct="0">
                <a:spcBef>
                  <a:spcPct val="0"/>
                </a:spcBef>
                <a:spcAft>
                  <a:spcPct val="0"/>
                </a:spcAft>
                <a:defRPr sz="2400" b="1">
                  <a:solidFill>
                    <a:schemeClr val="tx1"/>
                  </a:solidFill>
                  <a:latin typeface="Times New Roman" pitchFamily="18" charset="0"/>
                </a:defRPr>
              </a:lvl6pPr>
              <a:lvl7pPr marL="2971800" indent="-228600" defTabSz="482600" eaLnBrk="0" fontAlgn="base" hangingPunct="0">
                <a:spcBef>
                  <a:spcPct val="0"/>
                </a:spcBef>
                <a:spcAft>
                  <a:spcPct val="0"/>
                </a:spcAft>
                <a:defRPr sz="2400" b="1">
                  <a:solidFill>
                    <a:schemeClr val="tx1"/>
                  </a:solidFill>
                  <a:latin typeface="Times New Roman" pitchFamily="18" charset="0"/>
                </a:defRPr>
              </a:lvl7pPr>
              <a:lvl8pPr marL="3429000" indent="-228600" defTabSz="482600" eaLnBrk="0" fontAlgn="base" hangingPunct="0">
                <a:spcBef>
                  <a:spcPct val="0"/>
                </a:spcBef>
                <a:spcAft>
                  <a:spcPct val="0"/>
                </a:spcAft>
                <a:defRPr sz="2400" b="1">
                  <a:solidFill>
                    <a:schemeClr val="tx1"/>
                  </a:solidFill>
                  <a:latin typeface="Times New Roman" pitchFamily="18" charset="0"/>
                </a:defRPr>
              </a:lvl8pPr>
              <a:lvl9pPr marL="3886200" indent="-228600" defTabSz="482600" eaLnBrk="0" fontAlgn="base" hangingPunct="0">
                <a:spcBef>
                  <a:spcPct val="0"/>
                </a:spcBef>
                <a:spcAft>
                  <a:spcPct val="0"/>
                </a:spcAft>
                <a:defRPr sz="2400" b="1">
                  <a:solidFill>
                    <a:schemeClr val="tx1"/>
                  </a:solidFill>
                  <a:latin typeface="Times New Roman" pitchFamily="18" charset="0"/>
                </a:defRPr>
              </a:lvl9pPr>
            </a:lstStyle>
            <a:p>
              <a:pPr algn="ctr">
                <a:buClr>
                  <a:srgbClr val="FFFFFF"/>
                </a:buClr>
                <a:buSzPct val="90000"/>
                <a:buFont typeface="Monotype Sorts" pitchFamily="2" charset="2"/>
                <a:buNone/>
              </a:pPr>
              <a:r>
                <a:rPr lang="en-US" altLang="en-US" sz="800" dirty="0">
                  <a:solidFill>
                    <a:schemeClr val="bg1"/>
                  </a:solidFill>
                  <a:latin typeface="Franklin Gothic Book" panose="020B0503020102020204" pitchFamily="34" charset="0"/>
                </a:rPr>
                <a:t>HI</a:t>
              </a:r>
            </a:p>
          </p:txBody>
        </p:sp>
        <p:sp>
          <p:nvSpPr>
            <p:cNvPr id="394" name="290304.625657.62567.751">
              <a:extLst>
                <a:ext uri="{FF2B5EF4-FFF2-40B4-BE49-F238E27FC236}">
                  <a16:creationId xmlns:a16="http://schemas.microsoft.com/office/drawing/2014/main" id="{0BA7B91F-74BB-76E8-E6F6-4C80D9EFF614}"/>
                </a:ext>
              </a:extLst>
            </p:cNvPr>
            <p:cNvSpPr>
              <a:spLocks noChangeArrowheads="1"/>
            </p:cNvSpPr>
            <p:nvPr>
              <p:custDataLst>
                <p:tags r:id="rId114"/>
              </p:custDataLst>
            </p:nvPr>
          </p:nvSpPr>
          <p:spPr bwMode="auto">
            <a:xfrm>
              <a:off x="6970843" y="3402330"/>
              <a:ext cx="114172" cy="1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DC</a:t>
              </a:r>
            </a:p>
          </p:txBody>
        </p:sp>
      </p:grpSp>
      <p:sp>
        <p:nvSpPr>
          <p:cNvPr id="326" name="Line 138">
            <a:extLst>
              <a:ext uri="{FF2B5EF4-FFF2-40B4-BE49-F238E27FC236}">
                <a16:creationId xmlns:a16="http://schemas.microsoft.com/office/drawing/2014/main" id="{0B0A1534-FBE0-DECE-64FA-127D40D13F8A}"/>
              </a:ext>
            </a:extLst>
          </p:cNvPr>
          <p:cNvSpPr>
            <a:spLocks noChangeShapeType="1"/>
          </p:cNvSpPr>
          <p:nvPr/>
        </p:nvSpPr>
        <p:spPr bwMode="auto">
          <a:xfrm flipH="1">
            <a:off x="6340264" y="1817623"/>
            <a:ext cx="240228"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27" name="Line 138">
            <a:extLst>
              <a:ext uri="{FF2B5EF4-FFF2-40B4-BE49-F238E27FC236}">
                <a16:creationId xmlns:a16="http://schemas.microsoft.com/office/drawing/2014/main" id="{ACDFCE0F-0C71-AC9B-29EE-F0AC2EC34B1C}"/>
              </a:ext>
            </a:extLst>
          </p:cNvPr>
          <p:cNvSpPr>
            <a:spLocks noChangeShapeType="1"/>
          </p:cNvSpPr>
          <p:nvPr/>
        </p:nvSpPr>
        <p:spPr bwMode="auto">
          <a:xfrm flipH="1">
            <a:off x="6046961" y="2318768"/>
            <a:ext cx="480456"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28" name="Freeform 134">
            <a:extLst>
              <a:ext uri="{FF2B5EF4-FFF2-40B4-BE49-F238E27FC236}">
                <a16:creationId xmlns:a16="http://schemas.microsoft.com/office/drawing/2014/main" id="{06BE6FC9-CC0D-A35B-FCEC-2308FF3E9317}"/>
              </a:ext>
            </a:extLst>
          </p:cNvPr>
          <p:cNvSpPr/>
          <p:nvPr/>
        </p:nvSpPr>
        <p:spPr>
          <a:xfrm>
            <a:off x="5911833" y="2276308"/>
            <a:ext cx="617253" cy="271746"/>
          </a:xfrm>
          <a:custGeom>
            <a:avLst/>
            <a:gdLst>
              <a:gd name="connsiteX0" fmla="*/ 0 w 704850"/>
              <a:gd name="connsiteY0" fmla="*/ 0 h 304800"/>
              <a:gd name="connsiteX1" fmla="*/ 0 w 704850"/>
              <a:gd name="connsiteY1" fmla="*/ 304800 h 304800"/>
              <a:gd name="connsiteX2" fmla="*/ 704850 w 704850"/>
              <a:gd name="connsiteY2" fmla="*/ 304800 h 304800"/>
            </a:gdLst>
            <a:ahLst/>
            <a:cxnLst>
              <a:cxn ang="0">
                <a:pos x="connsiteX0" y="connsiteY0"/>
              </a:cxn>
              <a:cxn ang="0">
                <a:pos x="connsiteX1" y="connsiteY1"/>
              </a:cxn>
              <a:cxn ang="0">
                <a:pos x="connsiteX2" y="connsiteY2"/>
              </a:cxn>
            </a:cxnLst>
            <a:rect l="l" t="t" r="r" b="b"/>
            <a:pathLst>
              <a:path w="704850" h="304800">
                <a:moveTo>
                  <a:pt x="0" y="0"/>
                </a:moveTo>
                <a:lnTo>
                  <a:pt x="0" y="304800"/>
                </a:lnTo>
                <a:lnTo>
                  <a:pt x="704850" y="304800"/>
                </a:lnTo>
              </a:path>
            </a:pathLst>
          </a:custGeom>
          <a:noFill/>
          <a:ln w="3175">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chemeClr val="bg1"/>
              </a:solidFill>
              <a:latin typeface="Franklin Gothic Book" panose="020B0503020102020204" pitchFamily="34" charset="0"/>
            </a:endParaRPr>
          </a:p>
        </p:txBody>
      </p:sp>
      <p:sp>
        <p:nvSpPr>
          <p:cNvPr id="329" name="TextBox 328">
            <a:extLst>
              <a:ext uri="{FF2B5EF4-FFF2-40B4-BE49-F238E27FC236}">
                <a16:creationId xmlns:a16="http://schemas.microsoft.com/office/drawing/2014/main" id="{11241B56-CF08-5659-419F-73B70E4F39F8}"/>
              </a:ext>
            </a:extLst>
          </p:cNvPr>
          <p:cNvSpPr txBox="1"/>
          <p:nvPr/>
        </p:nvSpPr>
        <p:spPr>
          <a:xfrm>
            <a:off x="6613887" y="3391993"/>
            <a:ext cx="740892" cy="150440"/>
          </a:xfrm>
          <a:prstGeom prst="rect">
            <a:avLst/>
          </a:prstGeom>
          <a:noFill/>
        </p:spPr>
        <p:txBody>
          <a:bodyPr wrap="none" lIns="0" tIns="0" rIns="0" bIns="0" rtlCol="0" anchor="t">
            <a:spAutoFit/>
          </a:bodyPr>
          <a:lstStyle/>
          <a:p>
            <a:pPr>
              <a:lnSpc>
                <a:spcPct val="120000"/>
              </a:lnSpc>
              <a:spcBef>
                <a:spcPct val="20000"/>
              </a:spcBef>
              <a:defRPr/>
            </a:pPr>
            <a:r>
              <a:rPr lang="en-US" sz="1100" b="1" dirty="0">
                <a:latin typeface="Franklin Gothic Book" panose="020B0503020102020204" pitchFamily="34" charset="0"/>
              </a:rPr>
              <a:t>Annual Average</a:t>
            </a:r>
          </a:p>
        </p:txBody>
      </p:sp>
      <p:sp>
        <p:nvSpPr>
          <p:cNvPr id="330" name="Rectangle 48">
            <a:extLst>
              <a:ext uri="{FF2B5EF4-FFF2-40B4-BE49-F238E27FC236}">
                <a16:creationId xmlns:a16="http://schemas.microsoft.com/office/drawing/2014/main" id="{21941DD6-F37C-69E7-CF67-58F543CB39FA}"/>
              </a:ext>
            </a:extLst>
          </p:cNvPr>
          <p:cNvSpPr>
            <a:spLocks noChangeArrowheads="1"/>
          </p:cNvSpPr>
          <p:nvPr/>
        </p:nvSpPr>
        <p:spPr bwMode="auto">
          <a:xfrm>
            <a:off x="6613887" y="3623061"/>
            <a:ext cx="146238" cy="148881"/>
          </a:xfrm>
          <a:prstGeom prst="rect">
            <a:avLst/>
          </a:prstGeom>
          <a:solidFill>
            <a:srgbClr val="000066"/>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rgbClr val="000066"/>
              </a:solidFill>
              <a:latin typeface="Franklin Gothic Book" panose="020B0503020102020204" pitchFamily="34" charset="0"/>
            </a:endParaRPr>
          </a:p>
        </p:txBody>
      </p:sp>
      <p:sp>
        <p:nvSpPr>
          <p:cNvPr id="331" name="TextBox 330">
            <a:extLst>
              <a:ext uri="{FF2B5EF4-FFF2-40B4-BE49-F238E27FC236}">
                <a16:creationId xmlns:a16="http://schemas.microsoft.com/office/drawing/2014/main" id="{842F09CB-C0B0-8D11-321E-74FEA8C17006}"/>
              </a:ext>
            </a:extLst>
          </p:cNvPr>
          <p:cNvSpPr txBox="1"/>
          <p:nvPr/>
        </p:nvSpPr>
        <p:spPr>
          <a:xfrm>
            <a:off x="6869802" y="3613304"/>
            <a:ext cx="1408696"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$155,000 – $380,000</a:t>
            </a:r>
          </a:p>
        </p:txBody>
      </p:sp>
      <p:sp>
        <p:nvSpPr>
          <p:cNvPr id="332" name="Rectangle 48">
            <a:extLst>
              <a:ext uri="{FF2B5EF4-FFF2-40B4-BE49-F238E27FC236}">
                <a16:creationId xmlns:a16="http://schemas.microsoft.com/office/drawing/2014/main" id="{F95FCE04-C041-1BCB-2EB1-B99380D31E6B}"/>
              </a:ext>
            </a:extLst>
          </p:cNvPr>
          <p:cNvSpPr>
            <a:spLocks noChangeArrowheads="1"/>
          </p:cNvSpPr>
          <p:nvPr/>
        </p:nvSpPr>
        <p:spPr bwMode="auto">
          <a:xfrm>
            <a:off x="6613887" y="3844373"/>
            <a:ext cx="146238" cy="148881"/>
          </a:xfrm>
          <a:prstGeom prst="rect">
            <a:avLst/>
          </a:prstGeom>
          <a:solidFill>
            <a:srgbClr val="7F8FA2"/>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3" name="TextBox 332">
            <a:extLst>
              <a:ext uri="{FF2B5EF4-FFF2-40B4-BE49-F238E27FC236}">
                <a16:creationId xmlns:a16="http://schemas.microsoft.com/office/drawing/2014/main" id="{4579212D-ABFE-8810-1A31-6AFF31BDE7A8}"/>
              </a:ext>
            </a:extLst>
          </p:cNvPr>
          <p:cNvSpPr txBox="1"/>
          <p:nvPr/>
        </p:nvSpPr>
        <p:spPr>
          <a:xfrm>
            <a:off x="6869802" y="3834616"/>
            <a:ext cx="1408696"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$135,000 – $155,000</a:t>
            </a:r>
          </a:p>
        </p:txBody>
      </p:sp>
      <p:sp>
        <p:nvSpPr>
          <p:cNvPr id="334" name="Rectangle 48">
            <a:extLst>
              <a:ext uri="{FF2B5EF4-FFF2-40B4-BE49-F238E27FC236}">
                <a16:creationId xmlns:a16="http://schemas.microsoft.com/office/drawing/2014/main" id="{DADCF01B-B3B2-B0D4-F64F-95312F55D853}"/>
              </a:ext>
            </a:extLst>
          </p:cNvPr>
          <p:cNvSpPr>
            <a:spLocks noChangeArrowheads="1"/>
          </p:cNvSpPr>
          <p:nvPr/>
        </p:nvSpPr>
        <p:spPr bwMode="auto">
          <a:xfrm>
            <a:off x="6613887" y="4065684"/>
            <a:ext cx="146238" cy="148881"/>
          </a:xfrm>
          <a:prstGeom prst="rect">
            <a:avLst/>
          </a:prstGeom>
          <a:solidFill>
            <a:srgbClr val="00578D"/>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5" name="TextBox 334">
            <a:extLst>
              <a:ext uri="{FF2B5EF4-FFF2-40B4-BE49-F238E27FC236}">
                <a16:creationId xmlns:a16="http://schemas.microsoft.com/office/drawing/2014/main" id="{B2DE7541-21AB-5A5C-5F66-BECBF6B67D3F}"/>
              </a:ext>
            </a:extLst>
          </p:cNvPr>
          <p:cNvSpPr txBox="1"/>
          <p:nvPr/>
        </p:nvSpPr>
        <p:spPr>
          <a:xfrm>
            <a:off x="6869802" y="4055926"/>
            <a:ext cx="1503282"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$115,000 – $135,000</a:t>
            </a:r>
          </a:p>
        </p:txBody>
      </p:sp>
      <p:sp>
        <p:nvSpPr>
          <p:cNvPr id="336" name="Rectangle 48">
            <a:extLst>
              <a:ext uri="{FF2B5EF4-FFF2-40B4-BE49-F238E27FC236}">
                <a16:creationId xmlns:a16="http://schemas.microsoft.com/office/drawing/2014/main" id="{D179000E-25FE-769D-6978-9B42592E942D}"/>
              </a:ext>
            </a:extLst>
          </p:cNvPr>
          <p:cNvSpPr>
            <a:spLocks noChangeArrowheads="1"/>
          </p:cNvSpPr>
          <p:nvPr/>
        </p:nvSpPr>
        <p:spPr bwMode="auto">
          <a:xfrm>
            <a:off x="6613887" y="4286995"/>
            <a:ext cx="146238" cy="148881"/>
          </a:xfrm>
          <a:prstGeom prst="rect">
            <a:avLst/>
          </a:prstGeom>
          <a:solidFill>
            <a:srgbClr val="AAB4C1"/>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7" name="TextBox 336">
            <a:extLst>
              <a:ext uri="{FF2B5EF4-FFF2-40B4-BE49-F238E27FC236}">
                <a16:creationId xmlns:a16="http://schemas.microsoft.com/office/drawing/2014/main" id="{85F160FE-B578-0CCE-80E3-3E9FDE5DF02E}"/>
              </a:ext>
            </a:extLst>
          </p:cNvPr>
          <p:cNvSpPr txBox="1"/>
          <p:nvPr/>
        </p:nvSpPr>
        <p:spPr>
          <a:xfrm>
            <a:off x="6869802" y="4277239"/>
            <a:ext cx="1462485"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$95,000 – $115,000</a:t>
            </a:r>
          </a:p>
        </p:txBody>
      </p:sp>
      <p:sp>
        <p:nvSpPr>
          <p:cNvPr id="338" name="Rectangle 48">
            <a:extLst>
              <a:ext uri="{FF2B5EF4-FFF2-40B4-BE49-F238E27FC236}">
                <a16:creationId xmlns:a16="http://schemas.microsoft.com/office/drawing/2014/main" id="{2D51FC42-35F3-F339-98D9-592FEC0CCAFE}"/>
              </a:ext>
            </a:extLst>
          </p:cNvPr>
          <p:cNvSpPr>
            <a:spLocks noChangeArrowheads="1"/>
          </p:cNvSpPr>
          <p:nvPr/>
        </p:nvSpPr>
        <p:spPr bwMode="auto">
          <a:xfrm>
            <a:off x="6613887" y="4508307"/>
            <a:ext cx="146238" cy="148881"/>
          </a:xfrm>
          <a:prstGeom prst="rect">
            <a:avLst/>
          </a:prstGeom>
          <a:solidFill>
            <a:srgbClr val="0074BC"/>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39" name="TextBox 338">
            <a:extLst>
              <a:ext uri="{FF2B5EF4-FFF2-40B4-BE49-F238E27FC236}">
                <a16:creationId xmlns:a16="http://schemas.microsoft.com/office/drawing/2014/main" id="{2041F16E-47CF-B400-4E03-663D24678CFC}"/>
              </a:ext>
            </a:extLst>
          </p:cNvPr>
          <p:cNvSpPr txBox="1"/>
          <p:nvPr/>
        </p:nvSpPr>
        <p:spPr>
          <a:xfrm>
            <a:off x="6869802" y="4498549"/>
            <a:ext cx="1217993"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$80,000 – $95,000</a:t>
            </a:r>
          </a:p>
        </p:txBody>
      </p:sp>
      <p:sp>
        <p:nvSpPr>
          <p:cNvPr id="340" name="Rectangle 48">
            <a:extLst>
              <a:ext uri="{FF2B5EF4-FFF2-40B4-BE49-F238E27FC236}">
                <a16:creationId xmlns:a16="http://schemas.microsoft.com/office/drawing/2014/main" id="{27DCE8C9-38C7-A977-2D7A-1FB6176106C7}"/>
              </a:ext>
            </a:extLst>
          </p:cNvPr>
          <p:cNvSpPr>
            <a:spLocks noChangeArrowheads="1"/>
          </p:cNvSpPr>
          <p:nvPr/>
        </p:nvSpPr>
        <p:spPr bwMode="auto">
          <a:xfrm>
            <a:off x="6613887" y="4729617"/>
            <a:ext cx="146238" cy="148881"/>
          </a:xfrm>
          <a:prstGeom prst="rect">
            <a:avLst/>
          </a:prstGeom>
          <a:solidFill>
            <a:srgbClr val="D4DAE0"/>
          </a:solidFill>
          <a:ln w="9525" algn="ctr">
            <a:noFill/>
            <a:miter lim="800000"/>
            <a:headEnd/>
            <a:tailEnd/>
          </a:ln>
          <a:effectLst/>
        </p:spPr>
        <p:txBody>
          <a:bodyPr anchor="t" anchorCtr="0"/>
          <a:lstStyle/>
          <a:p>
            <a:pPr>
              <a:lnSpc>
                <a:spcPct val="110000"/>
              </a:lnSpc>
              <a:buClr>
                <a:srgbClr val="000000"/>
              </a:buClr>
              <a:tabLst>
                <a:tab pos="404813" algn="r"/>
              </a:tabLst>
            </a:pPr>
            <a:endParaRPr lang="en-US" altLang="en-US" sz="800" b="1" dirty="0">
              <a:solidFill>
                <a:schemeClr val="bg1"/>
              </a:solidFill>
              <a:latin typeface="Franklin Gothic Book" panose="020B0503020102020204" pitchFamily="34" charset="0"/>
            </a:endParaRPr>
          </a:p>
        </p:txBody>
      </p:sp>
      <p:sp>
        <p:nvSpPr>
          <p:cNvPr id="341" name="TextBox 340">
            <a:extLst>
              <a:ext uri="{FF2B5EF4-FFF2-40B4-BE49-F238E27FC236}">
                <a16:creationId xmlns:a16="http://schemas.microsoft.com/office/drawing/2014/main" id="{0D77FF90-C7F0-B569-59E5-6C7E7BDC0078}"/>
              </a:ext>
            </a:extLst>
          </p:cNvPr>
          <p:cNvSpPr txBox="1"/>
          <p:nvPr/>
        </p:nvSpPr>
        <p:spPr>
          <a:xfrm>
            <a:off x="6869802" y="4719860"/>
            <a:ext cx="1217993" cy="184794"/>
          </a:xfrm>
          <a:prstGeom prst="rect">
            <a:avLst/>
          </a:prstGeom>
          <a:noFill/>
        </p:spPr>
        <p:txBody>
          <a:bodyPr wrap="square" lIns="0" tIns="0" rIns="0" bIns="0" rtlCol="0" anchor="t">
            <a:spAutoFit/>
          </a:bodyPr>
          <a:lstStyle/>
          <a:p>
            <a:pPr>
              <a:lnSpc>
                <a:spcPct val="120000"/>
              </a:lnSpc>
              <a:spcBef>
                <a:spcPct val="20000"/>
              </a:spcBef>
              <a:defRPr/>
            </a:pPr>
            <a:r>
              <a:rPr lang="en-US" sz="1100" dirty="0">
                <a:latin typeface="Franklin Gothic Book" panose="020B0503020102020204" pitchFamily="34" charset="0"/>
              </a:rPr>
              <a:t>$70,000 – $80,000</a:t>
            </a:r>
          </a:p>
        </p:txBody>
      </p:sp>
      <p:sp>
        <p:nvSpPr>
          <p:cNvPr id="342" name="Line 138">
            <a:extLst>
              <a:ext uri="{FF2B5EF4-FFF2-40B4-BE49-F238E27FC236}">
                <a16:creationId xmlns:a16="http://schemas.microsoft.com/office/drawing/2014/main" id="{89BE8649-D676-5243-F9AB-11D8F08A85BE}"/>
              </a:ext>
            </a:extLst>
          </p:cNvPr>
          <p:cNvSpPr>
            <a:spLocks noChangeShapeType="1"/>
          </p:cNvSpPr>
          <p:nvPr/>
        </p:nvSpPr>
        <p:spPr bwMode="auto">
          <a:xfrm flipH="1">
            <a:off x="6039983" y="2212013"/>
            <a:ext cx="480456"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
        <p:nvSpPr>
          <p:cNvPr id="343" name="290304.625657.62567.751">
            <a:extLst>
              <a:ext uri="{FF2B5EF4-FFF2-40B4-BE49-F238E27FC236}">
                <a16:creationId xmlns:a16="http://schemas.microsoft.com/office/drawing/2014/main" id="{9C0B9E03-7B88-3B52-4757-EA6DD5398AB6}"/>
              </a:ext>
            </a:extLst>
          </p:cNvPr>
          <p:cNvSpPr>
            <a:spLocks noChangeArrowheads="1"/>
          </p:cNvSpPr>
          <p:nvPr>
            <p:custDataLst>
              <p:tags r:id="rId64"/>
            </p:custDataLst>
          </p:nvPr>
        </p:nvSpPr>
        <p:spPr bwMode="auto">
          <a:xfrm>
            <a:off x="6570798" y="2145903"/>
            <a:ext cx="97418" cy="1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tLang="en-US" sz="800" dirty="0">
                <a:solidFill>
                  <a:schemeClr val="bg1">
                    <a:lumMod val="65000"/>
                  </a:schemeClr>
                </a:solidFill>
                <a:latin typeface="Franklin Gothic Book" panose="020B0503020102020204" pitchFamily="34" charset="0"/>
              </a:rPr>
              <a:t>DE</a:t>
            </a:r>
          </a:p>
        </p:txBody>
      </p:sp>
      <p:sp>
        <p:nvSpPr>
          <p:cNvPr id="344" name="Line 138">
            <a:extLst>
              <a:ext uri="{FF2B5EF4-FFF2-40B4-BE49-F238E27FC236}">
                <a16:creationId xmlns:a16="http://schemas.microsoft.com/office/drawing/2014/main" id="{A8568759-46AF-8D74-152B-7630AF6A92EE}"/>
              </a:ext>
            </a:extLst>
          </p:cNvPr>
          <p:cNvSpPr>
            <a:spLocks noChangeShapeType="1"/>
          </p:cNvSpPr>
          <p:nvPr/>
        </p:nvSpPr>
        <p:spPr bwMode="auto">
          <a:xfrm flipH="1">
            <a:off x="6319675" y="1712873"/>
            <a:ext cx="240228" cy="0"/>
          </a:xfrm>
          <a:prstGeom prst="line">
            <a:avLst/>
          </a:prstGeom>
          <a:noFill/>
          <a:ln w="3175">
            <a:solidFill>
              <a:schemeClr val="tx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sz="8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730945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0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1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2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3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4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5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6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1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2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3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4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5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3.xml><?xml version="1.0" encoding="utf-8"?>
<p:tagLst xmlns:a="http://schemas.openxmlformats.org/drawingml/2006/main" xmlns:r="http://schemas.openxmlformats.org/officeDocument/2006/relationships" xmlns:p="http://schemas.openxmlformats.org/presentationml/2006/main">
  <p:tag name="FWCONVERSIONSHAPES" val="Shape No. 13"/>
</p:tagLst>
</file>

<file path=ppt/tags/tag6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6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7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8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0.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1.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2.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3.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4.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5.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6.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7.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8.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ags/tag99.xml><?xml version="1.0" encoding="utf-8"?>
<p:tagLst xmlns:a="http://schemas.openxmlformats.org/drawingml/2006/main" xmlns:r="http://schemas.openxmlformats.org/officeDocument/2006/relationships" xmlns:p="http://schemas.openxmlformats.org/presentationml/2006/main">
  <p:tag name="FILLFORECOLOR" val="Color 5"/>
  <p:tag name="DEVICE" val="Canon Colorpass 1000"/>
</p:tagLst>
</file>

<file path=ppt/theme/theme1.xml><?xml version="1.0" encoding="utf-8"?>
<a:theme xmlns:a="http://schemas.openxmlformats.org/drawingml/2006/main" name="Office Theme">
  <a:themeElements>
    <a:clrScheme name="Custom 1">
      <a:dk1>
        <a:srgbClr val="000000"/>
      </a:dk1>
      <a:lt1>
        <a:srgbClr val="FFFFFF"/>
      </a:lt1>
      <a:dk2>
        <a:srgbClr val="223061"/>
      </a:dk2>
      <a:lt2>
        <a:srgbClr val="EEECE1"/>
      </a:lt2>
      <a:accent1>
        <a:srgbClr val="3F6CAF"/>
      </a:accent1>
      <a:accent2>
        <a:srgbClr val="8C8F88"/>
      </a:accent2>
      <a:accent3>
        <a:srgbClr val="5B5A53"/>
      </a:accent3>
      <a:accent4>
        <a:srgbClr val="1B4A26"/>
      </a:accent4>
      <a:accent5>
        <a:srgbClr val="82CA3F"/>
      </a:accent5>
      <a:accent6>
        <a:srgbClr val="8C8F88"/>
      </a:accent6>
      <a:hlink>
        <a:srgbClr val="3F6CAF"/>
      </a:hlink>
      <a:folHlink>
        <a:srgbClr val="3F6C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40fb81-b226-473e-8319-59c52fd6c5e4">
      <Terms xmlns="http://schemas.microsoft.com/office/infopath/2007/PartnerControls"/>
    </lcf76f155ced4ddcb4097134ff3c332f>
    <TaxCatchAll xmlns="3d52b294-20a3-470e-8019-92390f3bbf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96209638084E469FDD0F6AF96E0934" ma:contentTypeVersion="18" ma:contentTypeDescription="Create a new document." ma:contentTypeScope="" ma:versionID="1bf07b20c27f6409368160a52910ba55">
  <xsd:schema xmlns:xsd="http://www.w3.org/2001/XMLSchema" xmlns:xs="http://www.w3.org/2001/XMLSchema" xmlns:p="http://schemas.microsoft.com/office/2006/metadata/properties" xmlns:ns2="2240fb81-b226-473e-8319-59c52fd6c5e4" xmlns:ns3="3d52b294-20a3-470e-8019-92390f3bbf5c" targetNamespace="http://schemas.microsoft.com/office/2006/metadata/properties" ma:root="true" ma:fieldsID="d94fe585e506426c5df0e5f064bf332b" ns2:_="" ns3:_="">
    <xsd:import namespace="2240fb81-b226-473e-8319-59c52fd6c5e4"/>
    <xsd:import namespace="3d52b294-20a3-470e-8019-92390f3bbf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0fb81-b226-473e-8319-59c52fd6c5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16fa849-9aee-4305-8228-d5ef1c313dd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52b294-20a3-470e-8019-92390f3bbf5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0b893de-023d-4e5a-b44f-7f105d6dde25}" ma:internalName="TaxCatchAll" ma:showField="CatchAllData" ma:web="3d52b294-20a3-470e-8019-92390f3bbf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BE610E-2827-430D-87E1-C4DB3E17D1FC}">
  <ds:schemaRefs>
    <ds:schemaRef ds:uri="http://schemas.microsoft.com/sharepoint/v3/contenttype/forms"/>
  </ds:schemaRefs>
</ds:datastoreItem>
</file>

<file path=customXml/itemProps2.xml><?xml version="1.0" encoding="utf-8"?>
<ds:datastoreItem xmlns:ds="http://schemas.openxmlformats.org/officeDocument/2006/customXml" ds:itemID="{AE64FE4C-0601-4A96-B746-6807AD7F8132}">
  <ds:schemaRefs>
    <ds:schemaRef ds:uri="http://schemas.microsoft.com/office/2006/metadata/properties"/>
    <ds:schemaRef ds:uri="http://schemas.microsoft.com/office/infopath/2007/PartnerControls"/>
    <ds:schemaRef ds:uri="2240fb81-b226-473e-8319-59c52fd6c5e4"/>
    <ds:schemaRef ds:uri="3d52b294-20a3-470e-8019-92390f3bbf5c"/>
  </ds:schemaRefs>
</ds:datastoreItem>
</file>

<file path=customXml/itemProps3.xml><?xml version="1.0" encoding="utf-8"?>
<ds:datastoreItem xmlns:ds="http://schemas.openxmlformats.org/officeDocument/2006/customXml" ds:itemID="{1768F9FF-5681-4113-94CE-5F777A6FFBC1}"/>
</file>

<file path=docProps/app.xml><?xml version="1.0" encoding="utf-8"?>
<Properties xmlns="http://schemas.openxmlformats.org/officeDocument/2006/extended-properties" xmlns:vt="http://schemas.openxmlformats.org/officeDocument/2006/docPropsVTypes">
  <Template/>
  <TotalTime>24983</TotalTime>
  <Words>3229</Words>
  <Application>Microsoft Office PowerPoint</Application>
  <PresentationFormat>On-screen Show (16:9)</PresentationFormat>
  <Paragraphs>354</Paragraphs>
  <Slides>17</Slides>
  <Notes>16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Arial</vt:lpstr>
      <vt:lpstr>Calibri</vt:lpstr>
      <vt:lpstr>Calibri Light</vt:lpstr>
      <vt:lpstr>DINOT</vt:lpstr>
      <vt:lpstr>DINOT-Bold</vt:lpstr>
      <vt:lpstr>Franklin Gothic Book</vt:lpstr>
      <vt:lpstr>Franklin Gothic Demi Cond</vt:lpstr>
      <vt:lpstr>Garamond</vt:lpstr>
      <vt:lpstr>Monotype Sorts</vt:lpstr>
      <vt:lpstr>Roboto</vt:lpstr>
      <vt:lpstr>Roboto Black</vt:lpstr>
      <vt:lpstr>Roboto Condensed</vt:lpstr>
      <vt:lpstr>Roboto Slab</vt:lpstr>
      <vt:lpstr>Times New Roman</vt:lpstr>
      <vt:lpstr>Wingdings</vt:lpstr>
      <vt:lpstr>Office Theme</vt:lpstr>
      <vt:lpstr>PowerPoint Presentation</vt:lpstr>
      <vt:lpstr>Long-Term Care is a Financial Issue</vt:lpstr>
      <vt:lpstr>Odds of Needing Long-Term Care</vt:lpstr>
      <vt:lpstr>Long-Term Care is a Family Issue</vt:lpstr>
      <vt:lpstr>Long-Term Care is a Growing Issue</vt:lpstr>
      <vt:lpstr>Risks to Your Financial Future</vt:lpstr>
      <vt:lpstr>What is Long-Term Care (LTC)?</vt:lpstr>
      <vt:lpstr>Who Will Need LTC?</vt:lpstr>
      <vt:lpstr>The Costs of LTC Across the U.S.</vt:lpstr>
      <vt:lpstr>Paying for LTC</vt:lpstr>
      <vt:lpstr>Why Plan “NOW” for LTC?</vt:lpstr>
      <vt:lpstr>Important LTC Questions</vt:lpstr>
      <vt:lpstr>Risk Management and LTC</vt:lpstr>
      <vt:lpstr>LTC Planning</vt:lpstr>
      <vt:lpstr>How LTC Insurance Works</vt:lpstr>
      <vt:lpstr>A Comparative Glance at Preparing for LTC</vt:lpstr>
      <vt:lpstr>Next Steps</vt:lpstr>
    </vt:vector>
  </TitlesOfParts>
  <Company>National Financial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Fournier, Lindsey</dc:creator>
  <cp:lastModifiedBy>Jacaruso, Nina</cp:lastModifiedBy>
  <cp:revision>1323</cp:revision>
  <cp:lastPrinted>2015-07-07T21:04:56Z</cp:lastPrinted>
  <dcterms:created xsi:type="dcterms:W3CDTF">2015-04-29T14:24:25Z</dcterms:created>
  <dcterms:modified xsi:type="dcterms:W3CDTF">2024-02-26T16:48:10Z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0x0101005996209638084E469FDD0F6AF96E0934</vt:lpwstr>
  </property>
</Properties>
</file>