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57" r:id="rId4"/>
    <p:sldId id="256" r:id="rId5"/>
    <p:sldId id="258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6" autoAdjust="0"/>
    <p:restoredTop sz="94660"/>
  </p:normalViewPr>
  <p:slideViewPr>
    <p:cSldViewPr>
      <p:cViewPr varScale="1">
        <p:scale>
          <a:sx n="107" d="100"/>
          <a:sy n="107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CF3C38-61DA-4B02-BFE3-970572338762}" type="doc">
      <dgm:prSet loTypeId="urn:microsoft.com/office/officeart/2005/8/layout/chevron1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B998C96-B7E9-4C9B-B71F-E78283EABE4F}">
      <dgm:prSet phldrT="[Text]"/>
      <dgm:spPr/>
      <dgm:t>
        <a:bodyPr/>
        <a:lstStyle/>
        <a:p>
          <a:r>
            <a:rPr lang="en-US" dirty="0" smtClean="0"/>
            <a:t>2001</a:t>
          </a:r>
          <a:endParaRPr lang="en-US" dirty="0"/>
        </a:p>
      </dgm:t>
    </dgm:pt>
    <dgm:pt modelId="{BA7D142E-12D4-4BA5-9262-859F34007482}" type="parTrans" cxnId="{4FBCE97D-876E-4DA7-B32F-DB2A2CAA53C9}">
      <dgm:prSet/>
      <dgm:spPr/>
      <dgm:t>
        <a:bodyPr/>
        <a:lstStyle/>
        <a:p>
          <a:endParaRPr lang="en-US"/>
        </a:p>
      </dgm:t>
    </dgm:pt>
    <dgm:pt modelId="{A946A68B-7428-4305-B52F-1C1E77CA8814}" type="sibTrans" cxnId="{4FBCE97D-876E-4DA7-B32F-DB2A2CAA53C9}">
      <dgm:prSet/>
      <dgm:spPr/>
      <dgm:t>
        <a:bodyPr/>
        <a:lstStyle/>
        <a:p>
          <a:endParaRPr lang="en-US"/>
        </a:p>
      </dgm:t>
    </dgm:pt>
    <dgm:pt modelId="{11A6E59A-97A8-47A3-BFDD-456892C0818F}">
      <dgm:prSet phldrT="[Text]"/>
      <dgm:spPr/>
      <dgm:t>
        <a:bodyPr/>
        <a:lstStyle/>
        <a:p>
          <a:r>
            <a:rPr lang="en-US" baseline="0" dirty="0" smtClean="0">
              <a:latin typeface="Arial" panose="020B0604020202020204" pitchFamily="34" charset="0"/>
            </a:rPr>
            <a:t>Installed</a:t>
          </a:r>
          <a:r>
            <a:rPr lang="en-US" dirty="0" smtClean="0"/>
            <a:t> 1st LTC program as part of a state offering</a:t>
          </a:r>
          <a:endParaRPr lang="en-US" dirty="0"/>
        </a:p>
      </dgm:t>
    </dgm:pt>
    <dgm:pt modelId="{AB73088C-8DA6-4F44-B360-3000A9B0E956}" type="parTrans" cxnId="{5059DDEB-4EC9-4BEE-9875-1E0E89A07D34}">
      <dgm:prSet/>
      <dgm:spPr/>
      <dgm:t>
        <a:bodyPr/>
        <a:lstStyle/>
        <a:p>
          <a:endParaRPr lang="en-US"/>
        </a:p>
      </dgm:t>
    </dgm:pt>
    <dgm:pt modelId="{955F508D-315F-4700-8020-29214CACE186}" type="sibTrans" cxnId="{5059DDEB-4EC9-4BEE-9875-1E0E89A07D34}">
      <dgm:prSet/>
      <dgm:spPr/>
      <dgm:t>
        <a:bodyPr/>
        <a:lstStyle/>
        <a:p>
          <a:endParaRPr lang="en-US"/>
        </a:p>
      </dgm:t>
    </dgm:pt>
    <dgm:pt modelId="{3E1E6ECA-F0D4-41E4-A363-DC2A11B5628C}">
      <dgm:prSet phldrT="[Text]"/>
      <dgm:spPr/>
      <dgm:t>
        <a:bodyPr/>
        <a:lstStyle/>
        <a:p>
          <a:r>
            <a:rPr lang="en-US" dirty="0" smtClean="0"/>
            <a:t>2006</a:t>
          </a:r>
          <a:endParaRPr lang="en-US" dirty="0"/>
        </a:p>
      </dgm:t>
    </dgm:pt>
    <dgm:pt modelId="{D482A0B0-2E69-44FB-AC13-1187BEDAFD4F}" type="parTrans" cxnId="{72EE583B-4A9B-4620-AF3A-BBC392132834}">
      <dgm:prSet/>
      <dgm:spPr/>
      <dgm:t>
        <a:bodyPr/>
        <a:lstStyle/>
        <a:p>
          <a:endParaRPr lang="en-US"/>
        </a:p>
      </dgm:t>
    </dgm:pt>
    <dgm:pt modelId="{A540EB63-85E0-4548-AC2E-1BF4C0428E84}" type="sibTrans" cxnId="{72EE583B-4A9B-4620-AF3A-BBC392132834}">
      <dgm:prSet/>
      <dgm:spPr/>
      <dgm:t>
        <a:bodyPr/>
        <a:lstStyle/>
        <a:p>
          <a:endParaRPr lang="en-US"/>
        </a:p>
      </dgm:t>
    </dgm:pt>
    <dgm:pt modelId="{637C6A16-0C62-47C9-ACB6-01196182FC36}">
      <dgm:prSet phldrT="[Text]"/>
      <dgm:spPr/>
      <dgm:t>
        <a:bodyPr/>
        <a:lstStyle/>
        <a:p>
          <a:r>
            <a:rPr lang="en-US" dirty="0" smtClean="0"/>
            <a:t>2nd LTC program implemented as a standalone program</a:t>
          </a:r>
          <a:endParaRPr lang="en-US" dirty="0"/>
        </a:p>
      </dgm:t>
    </dgm:pt>
    <dgm:pt modelId="{6C0C87A7-BBE5-484F-AF72-A2EF498248F7}" type="parTrans" cxnId="{E80C2164-C973-4B7B-8719-5C3526EE544B}">
      <dgm:prSet/>
      <dgm:spPr/>
      <dgm:t>
        <a:bodyPr/>
        <a:lstStyle/>
        <a:p>
          <a:endParaRPr lang="en-US"/>
        </a:p>
      </dgm:t>
    </dgm:pt>
    <dgm:pt modelId="{A93DA7F4-C02D-48AA-97B9-00D82DA28659}" type="sibTrans" cxnId="{E80C2164-C973-4B7B-8719-5C3526EE544B}">
      <dgm:prSet/>
      <dgm:spPr/>
      <dgm:t>
        <a:bodyPr/>
        <a:lstStyle/>
        <a:p>
          <a:endParaRPr lang="en-US"/>
        </a:p>
      </dgm:t>
    </dgm:pt>
    <dgm:pt modelId="{F6111324-AF27-4A4D-94BE-563F4BEFC3FC}">
      <dgm:prSet phldrT="[Text]"/>
      <dgm:spPr/>
      <dgm:t>
        <a:bodyPr/>
        <a:lstStyle/>
        <a:p>
          <a:r>
            <a:rPr lang="en-US" dirty="0" smtClean="0"/>
            <a:t>March 2012</a:t>
          </a:r>
          <a:endParaRPr lang="en-US" dirty="0"/>
        </a:p>
      </dgm:t>
    </dgm:pt>
    <dgm:pt modelId="{F8256B08-71B7-4FA5-AD81-CDA49A6980A2}" type="parTrans" cxnId="{D35C20FD-C1D5-43F8-9B9B-A4ED5AF5779E}">
      <dgm:prSet/>
      <dgm:spPr/>
      <dgm:t>
        <a:bodyPr/>
        <a:lstStyle/>
        <a:p>
          <a:endParaRPr lang="en-US"/>
        </a:p>
      </dgm:t>
    </dgm:pt>
    <dgm:pt modelId="{A8686329-5477-4EC2-8467-3DD75DC633C8}" type="sibTrans" cxnId="{D35C20FD-C1D5-43F8-9B9B-A4ED5AF5779E}">
      <dgm:prSet/>
      <dgm:spPr/>
      <dgm:t>
        <a:bodyPr/>
        <a:lstStyle/>
        <a:p>
          <a:endParaRPr lang="en-US"/>
        </a:p>
      </dgm:t>
    </dgm:pt>
    <dgm:pt modelId="{23473197-2F21-406F-BCF6-B85D7E86271E}">
      <dgm:prSet phldrT="[Text]"/>
      <dgm:spPr/>
      <dgm:t>
        <a:bodyPr/>
        <a:lstStyle/>
        <a:p>
          <a:r>
            <a:rPr lang="en-US" dirty="0" smtClean="0"/>
            <a:t>LTC carrier ceased offering program to new entrants</a:t>
          </a:r>
          <a:endParaRPr lang="en-US" dirty="0"/>
        </a:p>
      </dgm:t>
    </dgm:pt>
    <dgm:pt modelId="{759A7C4A-81C4-4CE0-9AB0-FC8D66840DF4}" type="parTrans" cxnId="{DF5E8F01-26B9-4B43-AAC4-C1DB39D68E57}">
      <dgm:prSet/>
      <dgm:spPr/>
      <dgm:t>
        <a:bodyPr/>
        <a:lstStyle/>
        <a:p>
          <a:endParaRPr lang="en-US"/>
        </a:p>
      </dgm:t>
    </dgm:pt>
    <dgm:pt modelId="{74609FF0-CFFB-40C9-BCC6-9BED080ABBF0}" type="sibTrans" cxnId="{DF5E8F01-26B9-4B43-AAC4-C1DB39D68E57}">
      <dgm:prSet/>
      <dgm:spPr/>
      <dgm:t>
        <a:bodyPr/>
        <a:lstStyle/>
        <a:p>
          <a:endParaRPr lang="en-US"/>
        </a:p>
      </dgm:t>
    </dgm:pt>
    <dgm:pt modelId="{ECA19991-A758-4160-9D74-2889445D98D0}">
      <dgm:prSet/>
      <dgm:spPr/>
      <dgm:t>
        <a:bodyPr/>
        <a:lstStyle/>
        <a:p>
          <a:r>
            <a:rPr lang="en-US" dirty="0" smtClean="0"/>
            <a:t>Spring 2013</a:t>
          </a:r>
          <a:endParaRPr lang="en-US" dirty="0"/>
        </a:p>
      </dgm:t>
    </dgm:pt>
    <dgm:pt modelId="{53089251-D3A6-4E75-8A61-84E2B7972624}" type="parTrans" cxnId="{8042F2E1-8BAB-4C00-93D6-2165A5BE1E42}">
      <dgm:prSet/>
      <dgm:spPr/>
      <dgm:t>
        <a:bodyPr/>
        <a:lstStyle/>
        <a:p>
          <a:endParaRPr lang="en-US"/>
        </a:p>
      </dgm:t>
    </dgm:pt>
    <dgm:pt modelId="{2D5800A9-0BF4-4457-A6F8-7D11A83D1845}" type="sibTrans" cxnId="{8042F2E1-8BAB-4C00-93D6-2165A5BE1E42}">
      <dgm:prSet/>
      <dgm:spPr/>
      <dgm:t>
        <a:bodyPr/>
        <a:lstStyle/>
        <a:p>
          <a:endParaRPr lang="en-US"/>
        </a:p>
      </dgm:t>
    </dgm:pt>
    <dgm:pt modelId="{1C783232-A592-4727-817F-00CC7698A627}">
      <dgm:prSet/>
      <dgm:spPr/>
      <dgm:t>
        <a:bodyPr/>
        <a:lstStyle/>
        <a:p>
          <a:r>
            <a:rPr lang="en-US" dirty="0" smtClean="0"/>
            <a:t>November 2013</a:t>
          </a:r>
          <a:endParaRPr lang="en-US" dirty="0"/>
        </a:p>
      </dgm:t>
    </dgm:pt>
    <dgm:pt modelId="{DE511A79-85DD-4FEA-B228-DB9AC9D3074D}" type="parTrans" cxnId="{9252A9E0-5537-4437-8E58-9462E4DF78FC}">
      <dgm:prSet/>
      <dgm:spPr/>
      <dgm:t>
        <a:bodyPr/>
        <a:lstStyle/>
        <a:p>
          <a:endParaRPr lang="en-US"/>
        </a:p>
      </dgm:t>
    </dgm:pt>
    <dgm:pt modelId="{E6CF2896-9C24-4F48-95C9-D253CB656B64}" type="sibTrans" cxnId="{9252A9E0-5537-4437-8E58-9462E4DF78FC}">
      <dgm:prSet/>
      <dgm:spPr/>
      <dgm:t>
        <a:bodyPr/>
        <a:lstStyle/>
        <a:p>
          <a:endParaRPr lang="en-US"/>
        </a:p>
      </dgm:t>
    </dgm:pt>
    <dgm:pt modelId="{83611680-1AA1-403C-9EA7-544315F77A3D}">
      <dgm:prSet/>
      <dgm:spPr/>
      <dgm:t>
        <a:bodyPr/>
        <a:lstStyle/>
        <a:p>
          <a:r>
            <a:rPr lang="en-US" smtClean="0"/>
            <a:t>Client conducted annual benefit survey and Long-Term Care was rated among the top requested benefits</a:t>
          </a:r>
          <a:endParaRPr lang="en-US"/>
        </a:p>
      </dgm:t>
    </dgm:pt>
    <dgm:pt modelId="{AF31D576-B8DF-4B98-B0B9-179448ADE23A}" type="parTrans" cxnId="{4F4C8215-5414-4CDA-9B10-D8DAE1B6B79C}">
      <dgm:prSet/>
      <dgm:spPr/>
      <dgm:t>
        <a:bodyPr/>
        <a:lstStyle/>
        <a:p>
          <a:endParaRPr lang="en-US"/>
        </a:p>
      </dgm:t>
    </dgm:pt>
    <dgm:pt modelId="{CD809EED-3CA3-43A2-AFE5-F3A029853BED}" type="sibTrans" cxnId="{4F4C8215-5414-4CDA-9B10-D8DAE1B6B79C}">
      <dgm:prSet/>
      <dgm:spPr/>
      <dgm:t>
        <a:bodyPr/>
        <a:lstStyle/>
        <a:p>
          <a:endParaRPr lang="en-US"/>
        </a:p>
      </dgm:t>
    </dgm:pt>
    <dgm:pt modelId="{67C3EBC6-470D-424A-AC3F-9D710C74F185}">
      <dgm:prSet/>
      <dgm:spPr/>
      <dgm:t>
        <a:bodyPr/>
        <a:lstStyle/>
        <a:p>
          <a:r>
            <a:rPr lang="en-US" dirty="0" smtClean="0"/>
            <a:t>Request for Proposal completed</a:t>
          </a:r>
          <a:endParaRPr lang="en-US" dirty="0"/>
        </a:p>
      </dgm:t>
    </dgm:pt>
    <dgm:pt modelId="{0A5A0FB5-91B6-47AE-9ED6-E4A096A4D2DF}" type="parTrans" cxnId="{C9F211BB-7BBE-43E3-8A2A-144A5C126959}">
      <dgm:prSet/>
      <dgm:spPr/>
      <dgm:t>
        <a:bodyPr/>
        <a:lstStyle/>
        <a:p>
          <a:endParaRPr lang="en-US"/>
        </a:p>
      </dgm:t>
    </dgm:pt>
    <dgm:pt modelId="{AAB7FD86-852A-4542-9E6F-50EFFA4E0AE5}" type="sibTrans" cxnId="{C9F211BB-7BBE-43E3-8A2A-144A5C126959}">
      <dgm:prSet/>
      <dgm:spPr/>
      <dgm:t>
        <a:bodyPr/>
        <a:lstStyle/>
        <a:p>
          <a:endParaRPr lang="en-US"/>
        </a:p>
      </dgm:t>
    </dgm:pt>
    <dgm:pt modelId="{40FCCA06-0B4F-47D9-9612-0B1559DA4B89}">
      <dgm:prSet/>
      <dgm:spPr/>
      <dgm:t>
        <a:bodyPr/>
        <a:lstStyle/>
        <a:p>
          <a:r>
            <a:rPr lang="en-US" dirty="0" smtClean="0"/>
            <a:t>April</a:t>
          </a:r>
          <a:br>
            <a:rPr lang="en-US" dirty="0" smtClean="0"/>
          </a:br>
          <a:r>
            <a:rPr lang="en-US" dirty="0" smtClean="0"/>
            <a:t>2014</a:t>
          </a:r>
          <a:endParaRPr lang="en-US" dirty="0"/>
        </a:p>
      </dgm:t>
    </dgm:pt>
    <dgm:pt modelId="{5D93DC13-91C4-4DAC-82FC-F3EBC721F274}" type="parTrans" cxnId="{2CFEF453-35EF-491C-B6AA-EC79A29BC505}">
      <dgm:prSet/>
      <dgm:spPr/>
      <dgm:t>
        <a:bodyPr/>
        <a:lstStyle/>
        <a:p>
          <a:endParaRPr lang="en-US"/>
        </a:p>
      </dgm:t>
    </dgm:pt>
    <dgm:pt modelId="{7C8B9930-4AA2-4186-BBF0-E50F79DAC9C5}" type="sibTrans" cxnId="{2CFEF453-35EF-491C-B6AA-EC79A29BC505}">
      <dgm:prSet/>
      <dgm:spPr/>
      <dgm:t>
        <a:bodyPr/>
        <a:lstStyle/>
        <a:p>
          <a:endParaRPr lang="en-US"/>
        </a:p>
      </dgm:t>
    </dgm:pt>
    <dgm:pt modelId="{E48A223A-682B-4BB6-BB13-83B269AAF617}">
      <dgm:prSet/>
      <dgm:spPr/>
      <dgm:t>
        <a:bodyPr/>
        <a:lstStyle/>
        <a:p>
          <a:r>
            <a:rPr lang="en-US" dirty="0" smtClean="0"/>
            <a:t>New LTC program effective and open enrollment </a:t>
          </a:r>
          <a:endParaRPr lang="en-US" dirty="0"/>
        </a:p>
      </dgm:t>
    </dgm:pt>
    <dgm:pt modelId="{23E2FC46-F25E-4309-8863-DC89FB19FB6C}" type="parTrans" cxnId="{D1CEE53C-10A5-4A91-A0C5-855FE5FAD375}">
      <dgm:prSet/>
      <dgm:spPr/>
      <dgm:t>
        <a:bodyPr/>
        <a:lstStyle/>
        <a:p>
          <a:endParaRPr lang="en-US"/>
        </a:p>
      </dgm:t>
    </dgm:pt>
    <dgm:pt modelId="{BB46A027-D5A9-4C9B-B8F3-8AC767313D07}" type="sibTrans" cxnId="{D1CEE53C-10A5-4A91-A0C5-855FE5FAD375}">
      <dgm:prSet/>
      <dgm:spPr/>
      <dgm:t>
        <a:bodyPr/>
        <a:lstStyle/>
        <a:p>
          <a:endParaRPr lang="en-US"/>
        </a:p>
      </dgm:t>
    </dgm:pt>
    <dgm:pt modelId="{0952B526-9F1E-4225-9595-CE7EEEAF5129}" type="pres">
      <dgm:prSet presAssocID="{CECF3C38-61DA-4B02-BFE3-9705723387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450F3F-7360-4F9F-BE58-29B82F12A0FE}" type="pres">
      <dgm:prSet presAssocID="{5B998C96-B7E9-4C9B-B71F-E78283EABE4F}" presName="composite" presStyleCnt="0"/>
      <dgm:spPr/>
    </dgm:pt>
    <dgm:pt modelId="{228B1FDD-F134-4E16-9CF2-B2C076EE9FBF}" type="pres">
      <dgm:prSet presAssocID="{5B998C96-B7E9-4C9B-B71F-E78283EABE4F}" presName="par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D5B6D-C2EE-4676-A446-170C58F13F4C}" type="pres">
      <dgm:prSet presAssocID="{5B998C96-B7E9-4C9B-B71F-E78283EABE4F}" presName="desTx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1BC57-C227-404D-931C-56482BA7CD3B}" type="pres">
      <dgm:prSet presAssocID="{A946A68B-7428-4305-B52F-1C1E77CA8814}" presName="space" presStyleCnt="0"/>
      <dgm:spPr/>
    </dgm:pt>
    <dgm:pt modelId="{5CACA1A8-EC77-46EC-9A0A-AB37523BB0EA}" type="pres">
      <dgm:prSet presAssocID="{3E1E6ECA-F0D4-41E4-A363-DC2A11B5628C}" presName="composite" presStyleCnt="0"/>
      <dgm:spPr/>
    </dgm:pt>
    <dgm:pt modelId="{7082AC02-536F-4803-A2E7-CA8D8FD53094}" type="pres">
      <dgm:prSet presAssocID="{3E1E6ECA-F0D4-41E4-A363-DC2A11B5628C}" presName="par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E351C-6693-48E6-9CED-EAD7B0BE082A}" type="pres">
      <dgm:prSet presAssocID="{3E1E6ECA-F0D4-41E4-A363-DC2A11B5628C}" presName="desTx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AE8F8-8188-4F06-8540-39CC8445550A}" type="pres">
      <dgm:prSet presAssocID="{A540EB63-85E0-4548-AC2E-1BF4C0428E84}" presName="space" presStyleCnt="0"/>
      <dgm:spPr/>
    </dgm:pt>
    <dgm:pt modelId="{C2B63D0D-14BA-4147-A9AD-1EC6E37DF2DA}" type="pres">
      <dgm:prSet presAssocID="{F6111324-AF27-4A4D-94BE-563F4BEFC3FC}" presName="composite" presStyleCnt="0"/>
      <dgm:spPr/>
    </dgm:pt>
    <dgm:pt modelId="{5C6DC19C-60C1-44FF-838F-539C40441411}" type="pres">
      <dgm:prSet presAssocID="{F6111324-AF27-4A4D-94BE-563F4BEFC3FC}" presName="par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D05EF9-49FA-4E1C-8900-7120530331DC}" type="pres">
      <dgm:prSet presAssocID="{F6111324-AF27-4A4D-94BE-563F4BEFC3FC}" presName="desTx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C8926-F536-4848-A3A6-D8FA0DE6AB51}" type="pres">
      <dgm:prSet presAssocID="{A8686329-5477-4EC2-8467-3DD75DC633C8}" presName="space" presStyleCnt="0"/>
      <dgm:spPr/>
    </dgm:pt>
    <dgm:pt modelId="{D8AD44CA-6F40-4F1F-BC29-15369EC8BF09}" type="pres">
      <dgm:prSet presAssocID="{ECA19991-A758-4160-9D74-2889445D98D0}" presName="composite" presStyleCnt="0"/>
      <dgm:spPr/>
    </dgm:pt>
    <dgm:pt modelId="{18DA1131-97DB-40A7-97E4-E7A99416EF05}" type="pres">
      <dgm:prSet presAssocID="{ECA19991-A758-4160-9D74-2889445D98D0}" presName="par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DFAB39-315B-4533-AA18-6F655B757F1F}" type="pres">
      <dgm:prSet presAssocID="{ECA19991-A758-4160-9D74-2889445D98D0}" presName="desTx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63FE5-4277-4424-9175-4ED7F2E61C9A}" type="pres">
      <dgm:prSet presAssocID="{2D5800A9-0BF4-4457-A6F8-7D11A83D1845}" presName="space" presStyleCnt="0"/>
      <dgm:spPr/>
    </dgm:pt>
    <dgm:pt modelId="{FD25BE17-180A-4764-BDC4-91BF37F3B512}" type="pres">
      <dgm:prSet presAssocID="{1C783232-A592-4727-817F-00CC7698A627}" presName="composite" presStyleCnt="0"/>
      <dgm:spPr/>
    </dgm:pt>
    <dgm:pt modelId="{8F56746A-9170-4B96-B8FC-7A2423D440E8}" type="pres">
      <dgm:prSet presAssocID="{1C783232-A592-4727-817F-00CC7698A627}" presName="par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4FE72-CD5B-4B03-A7C0-66C507E0ED16}" type="pres">
      <dgm:prSet presAssocID="{1C783232-A592-4727-817F-00CC7698A627}" presName="desTx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1371F1-181A-43EA-B343-007010811F85}" type="pres">
      <dgm:prSet presAssocID="{E6CF2896-9C24-4F48-95C9-D253CB656B64}" presName="space" presStyleCnt="0"/>
      <dgm:spPr/>
    </dgm:pt>
    <dgm:pt modelId="{AB9DB190-2AE2-4755-AC7A-7FF93DA1045F}" type="pres">
      <dgm:prSet presAssocID="{40FCCA06-0B4F-47D9-9612-0B1559DA4B89}" presName="composite" presStyleCnt="0"/>
      <dgm:spPr/>
    </dgm:pt>
    <dgm:pt modelId="{A47E6DEB-DA02-459F-91FC-1865D368FA79}" type="pres">
      <dgm:prSet presAssocID="{40FCCA06-0B4F-47D9-9612-0B1559DA4B89}" presName="par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A25B89-5B38-4C3B-BEF0-487E9BA0011B}" type="pres">
      <dgm:prSet presAssocID="{40FCCA06-0B4F-47D9-9612-0B1559DA4B89}" presName="desTx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CEE53C-10A5-4A91-A0C5-855FE5FAD375}" srcId="{40FCCA06-0B4F-47D9-9612-0B1559DA4B89}" destId="{E48A223A-682B-4BB6-BB13-83B269AAF617}" srcOrd="0" destOrd="0" parTransId="{23E2FC46-F25E-4309-8863-DC89FB19FB6C}" sibTransId="{BB46A027-D5A9-4C9B-B8F3-8AC767313D07}"/>
    <dgm:cxn modelId="{8E50D307-DF7C-4EE1-9D47-F1A4ACE043EB}" type="presOf" srcId="{F6111324-AF27-4A4D-94BE-563F4BEFC3FC}" destId="{5C6DC19C-60C1-44FF-838F-539C40441411}" srcOrd="0" destOrd="0" presId="urn:microsoft.com/office/officeart/2005/8/layout/chevron1"/>
    <dgm:cxn modelId="{72EE583B-4A9B-4620-AF3A-BBC392132834}" srcId="{CECF3C38-61DA-4B02-BFE3-970572338762}" destId="{3E1E6ECA-F0D4-41E4-A363-DC2A11B5628C}" srcOrd="1" destOrd="0" parTransId="{D482A0B0-2E69-44FB-AC13-1187BEDAFD4F}" sibTransId="{A540EB63-85E0-4548-AC2E-1BF4C0428E84}"/>
    <dgm:cxn modelId="{9252A9E0-5537-4437-8E58-9462E4DF78FC}" srcId="{CECF3C38-61DA-4B02-BFE3-970572338762}" destId="{1C783232-A592-4727-817F-00CC7698A627}" srcOrd="4" destOrd="0" parTransId="{DE511A79-85DD-4FEA-B228-DB9AC9D3074D}" sibTransId="{E6CF2896-9C24-4F48-95C9-D253CB656B64}"/>
    <dgm:cxn modelId="{DF5E8F01-26B9-4B43-AAC4-C1DB39D68E57}" srcId="{F6111324-AF27-4A4D-94BE-563F4BEFC3FC}" destId="{23473197-2F21-406F-BCF6-B85D7E86271E}" srcOrd="0" destOrd="0" parTransId="{759A7C4A-81C4-4CE0-9AB0-FC8D66840DF4}" sibTransId="{74609FF0-CFFB-40C9-BCC6-9BED080ABBF0}"/>
    <dgm:cxn modelId="{5B0227F1-551C-4746-AF52-00EF74077E8B}" type="presOf" srcId="{11A6E59A-97A8-47A3-BFDD-456892C0818F}" destId="{D83D5B6D-C2EE-4676-A446-170C58F13F4C}" srcOrd="0" destOrd="0" presId="urn:microsoft.com/office/officeart/2005/8/layout/chevron1"/>
    <dgm:cxn modelId="{FE1B7CB2-AA01-4409-8206-C6BBD94587EB}" type="presOf" srcId="{67C3EBC6-470D-424A-AC3F-9D710C74F185}" destId="{85F4FE72-CD5B-4B03-A7C0-66C507E0ED16}" srcOrd="0" destOrd="0" presId="urn:microsoft.com/office/officeart/2005/8/layout/chevron1"/>
    <dgm:cxn modelId="{BBCEFE5C-1EB7-47DD-AE4C-0741A7FD0DB3}" type="presOf" srcId="{CECF3C38-61DA-4B02-BFE3-970572338762}" destId="{0952B526-9F1E-4225-9595-CE7EEEAF5129}" srcOrd="0" destOrd="0" presId="urn:microsoft.com/office/officeart/2005/8/layout/chevron1"/>
    <dgm:cxn modelId="{79A2D0CF-D215-47D3-98F6-9B844DE607CF}" type="presOf" srcId="{E48A223A-682B-4BB6-BB13-83B269AAF617}" destId="{09A25B89-5B38-4C3B-BEF0-487E9BA0011B}" srcOrd="0" destOrd="0" presId="urn:microsoft.com/office/officeart/2005/8/layout/chevron1"/>
    <dgm:cxn modelId="{32EABAB9-F1A0-4BF9-A4C3-700839561009}" type="presOf" srcId="{40FCCA06-0B4F-47D9-9612-0B1559DA4B89}" destId="{A47E6DEB-DA02-459F-91FC-1865D368FA79}" srcOrd="0" destOrd="0" presId="urn:microsoft.com/office/officeart/2005/8/layout/chevron1"/>
    <dgm:cxn modelId="{644AA2A9-1E4C-4CAA-82A9-5C7E7F18D652}" type="presOf" srcId="{83611680-1AA1-403C-9EA7-544315F77A3D}" destId="{F7DFAB39-315B-4533-AA18-6F655B757F1F}" srcOrd="0" destOrd="0" presId="urn:microsoft.com/office/officeart/2005/8/layout/chevron1"/>
    <dgm:cxn modelId="{38ED7658-7A37-4D12-9199-0BD63612D707}" type="presOf" srcId="{23473197-2F21-406F-BCF6-B85D7E86271E}" destId="{42D05EF9-49FA-4E1C-8900-7120530331DC}" srcOrd="0" destOrd="0" presId="urn:microsoft.com/office/officeart/2005/8/layout/chevron1"/>
    <dgm:cxn modelId="{75C04D71-6E2D-4DD1-8109-8A291890E16C}" type="presOf" srcId="{3E1E6ECA-F0D4-41E4-A363-DC2A11B5628C}" destId="{7082AC02-536F-4803-A2E7-CA8D8FD53094}" srcOrd="0" destOrd="0" presId="urn:microsoft.com/office/officeart/2005/8/layout/chevron1"/>
    <dgm:cxn modelId="{2CFEF453-35EF-491C-B6AA-EC79A29BC505}" srcId="{CECF3C38-61DA-4B02-BFE3-970572338762}" destId="{40FCCA06-0B4F-47D9-9612-0B1559DA4B89}" srcOrd="5" destOrd="0" parTransId="{5D93DC13-91C4-4DAC-82FC-F3EBC721F274}" sibTransId="{7C8B9930-4AA2-4186-BBF0-E50F79DAC9C5}"/>
    <dgm:cxn modelId="{5059DDEB-4EC9-4BEE-9875-1E0E89A07D34}" srcId="{5B998C96-B7E9-4C9B-B71F-E78283EABE4F}" destId="{11A6E59A-97A8-47A3-BFDD-456892C0818F}" srcOrd="0" destOrd="0" parTransId="{AB73088C-8DA6-4F44-B360-3000A9B0E956}" sibTransId="{955F508D-315F-4700-8020-29214CACE186}"/>
    <dgm:cxn modelId="{25D1EF35-D139-41AF-9493-7263227E8F74}" type="presOf" srcId="{ECA19991-A758-4160-9D74-2889445D98D0}" destId="{18DA1131-97DB-40A7-97E4-E7A99416EF05}" srcOrd="0" destOrd="0" presId="urn:microsoft.com/office/officeart/2005/8/layout/chevron1"/>
    <dgm:cxn modelId="{C9F211BB-7BBE-43E3-8A2A-144A5C126959}" srcId="{1C783232-A592-4727-817F-00CC7698A627}" destId="{67C3EBC6-470D-424A-AC3F-9D710C74F185}" srcOrd="0" destOrd="0" parTransId="{0A5A0FB5-91B6-47AE-9ED6-E4A096A4D2DF}" sibTransId="{AAB7FD86-852A-4542-9E6F-50EFFA4E0AE5}"/>
    <dgm:cxn modelId="{4FBCE97D-876E-4DA7-B32F-DB2A2CAA53C9}" srcId="{CECF3C38-61DA-4B02-BFE3-970572338762}" destId="{5B998C96-B7E9-4C9B-B71F-E78283EABE4F}" srcOrd="0" destOrd="0" parTransId="{BA7D142E-12D4-4BA5-9262-859F34007482}" sibTransId="{A946A68B-7428-4305-B52F-1C1E77CA8814}"/>
    <dgm:cxn modelId="{C5C159B7-F6CC-42F0-81ED-3A67F892EC20}" type="presOf" srcId="{1C783232-A592-4727-817F-00CC7698A627}" destId="{8F56746A-9170-4B96-B8FC-7A2423D440E8}" srcOrd="0" destOrd="0" presId="urn:microsoft.com/office/officeart/2005/8/layout/chevron1"/>
    <dgm:cxn modelId="{4F4C8215-5414-4CDA-9B10-D8DAE1B6B79C}" srcId="{ECA19991-A758-4160-9D74-2889445D98D0}" destId="{83611680-1AA1-403C-9EA7-544315F77A3D}" srcOrd="0" destOrd="0" parTransId="{AF31D576-B8DF-4B98-B0B9-179448ADE23A}" sibTransId="{CD809EED-3CA3-43A2-AFE5-F3A029853BED}"/>
    <dgm:cxn modelId="{560CBA79-6C52-4062-8E20-245D7D0B9356}" type="presOf" srcId="{637C6A16-0C62-47C9-ACB6-01196182FC36}" destId="{7FFE351C-6693-48E6-9CED-EAD7B0BE082A}" srcOrd="0" destOrd="0" presId="urn:microsoft.com/office/officeart/2005/8/layout/chevron1"/>
    <dgm:cxn modelId="{E88C25BB-7D96-410B-965C-6970AEF331BC}" type="presOf" srcId="{5B998C96-B7E9-4C9B-B71F-E78283EABE4F}" destId="{228B1FDD-F134-4E16-9CF2-B2C076EE9FBF}" srcOrd="0" destOrd="0" presId="urn:microsoft.com/office/officeart/2005/8/layout/chevron1"/>
    <dgm:cxn modelId="{D35C20FD-C1D5-43F8-9B9B-A4ED5AF5779E}" srcId="{CECF3C38-61DA-4B02-BFE3-970572338762}" destId="{F6111324-AF27-4A4D-94BE-563F4BEFC3FC}" srcOrd="2" destOrd="0" parTransId="{F8256B08-71B7-4FA5-AD81-CDA49A6980A2}" sibTransId="{A8686329-5477-4EC2-8467-3DD75DC633C8}"/>
    <dgm:cxn modelId="{E80C2164-C973-4B7B-8719-5C3526EE544B}" srcId="{3E1E6ECA-F0D4-41E4-A363-DC2A11B5628C}" destId="{637C6A16-0C62-47C9-ACB6-01196182FC36}" srcOrd="0" destOrd="0" parTransId="{6C0C87A7-BBE5-484F-AF72-A2EF498248F7}" sibTransId="{A93DA7F4-C02D-48AA-97B9-00D82DA28659}"/>
    <dgm:cxn modelId="{8042F2E1-8BAB-4C00-93D6-2165A5BE1E42}" srcId="{CECF3C38-61DA-4B02-BFE3-970572338762}" destId="{ECA19991-A758-4160-9D74-2889445D98D0}" srcOrd="3" destOrd="0" parTransId="{53089251-D3A6-4E75-8A61-84E2B7972624}" sibTransId="{2D5800A9-0BF4-4457-A6F8-7D11A83D1845}"/>
    <dgm:cxn modelId="{EF0EB972-516C-48A1-969D-A31C9FEBBA00}" type="presParOf" srcId="{0952B526-9F1E-4225-9595-CE7EEEAF5129}" destId="{C8450F3F-7360-4F9F-BE58-29B82F12A0FE}" srcOrd="0" destOrd="0" presId="urn:microsoft.com/office/officeart/2005/8/layout/chevron1"/>
    <dgm:cxn modelId="{43726BD4-8ACB-4D65-8E96-B49776F30F74}" type="presParOf" srcId="{C8450F3F-7360-4F9F-BE58-29B82F12A0FE}" destId="{228B1FDD-F134-4E16-9CF2-B2C076EE9FBF}" srcOrd="0" destOrd="0" presId="urn:microsoft.com/office/officeart/2005/8/layout/chevron1"/>
    <dgm:cxn modelId="{80692755-2044-41B8-8984-4C6E6FDEF63D}" type="presParOf" srcId="{C8450F3F-7360-4F9F-BE58-29B82F12A0FE}" destId="{D83D5B6D-C2EE-4676-A446-170C58F13F4C}" srcOrd="1" destOrd="0" presId="urn:microsoft.com/office/officeart/2005/8/layout/chevron1"/>
    <dgm:cxn modelId="{AE87EFF7-A278-4A5B-B173-FB5CEA0BE782}" type="presParOf" srcId="{0952B526-9F1E-4225-9595-CE7EEEAF5129}" destId="{2041BC57-C227-404D-931C-56482BA7CD3B}" srcOrd="1" destOrd="0" presId="urn:microsoft.com/office/officeart/2005/8/layout/chevron1"/>
    <dgm:cxn modelId="{F8A7B3C8-0EA2-49EB-921B-DB0CB7B60C5C}" type="presParOf" srcId="{0952B526-9F1E-4225-9595-CE7EEEAF5129}" destId="{5CACA1A8-EC77-46EC-9A0A-AB37523BB0EA}" srcOrd="2" destOrd="0" presId="urn:microsoft.com/office/officeart/2005/8/layout/chevron1"/>
    <dgm:cxn modelId="{56656BAA-1A7C-4813-BC7A-EA98037A025F}" type="presParOf" srcId="{5CACA1A8-EC77-46EC-9A0A-AB37523BB0EA}" destId="{7082AC02-536F-4803-A2E7-CA8D8FD53094}" srcOrd="0" destOrd="0" presId="urn:microsoft.com/office/officeart/2005/8/layout/chevron1"/>
    <dgm:cxn modelId="{E4664BDF-C1F8-4425-B861-9D80D781823A}" type="presParOf" srcId="{5CACA1A8-EC77-46EC-9A0A-AB37523BB0EA}" destId="{7FFE351C-6693-48E6-9CED-EAD7B0BE082A}" srcOrd="1" destOrd="0" presId="urn:microsoft.com/office/officeart/2005/8/layout/chevron1"/>
    <dgm:cxn modelId="{6A97C314-C222-4F44-B39A-C0C55932BF5F}" type="presParOf" srcId="{0952B526-9F1E-4225-9595-CE7EEEAF5129}" destId="{7EAAE8F8-8188-4F06-8540-39CC8445550A}" srcOrd="3" destOrd="0" presId="urn:microsoft.com/office/officeart/2005/8/layout/chevron1"/>
    <dgm:cxn modelId="{63AB160C-06A5-4676-A293-906594AFC22D}" type="presParOf" srcId="{0952B526-9F1E-4225-9595-CE7EEEAF5129}" destId="{C2B63D0D-14BA-4147-A9AD-1EC6E37DF2DA}" srcOrd="4" destOrd="0" presId="urn:microsoft.com/office/officeart/2005/8/layout/chevron1"/>
    <dgm:cxn modelId="{1B6199DB-EDDD-49B4-BAF9-727901C31DFE}" type="presParOf" srcId="{C2B63D0D-14BA-4147-A9AD-1EC6E37DF2DA}" destId="{5C6DC19C-60C1-44FF-838F-539C40441411}" srcOrd="0" destOrd="0" presId="urn:microsoft.com/office/officeart/2005/8/layout/chevron1"/>
    <dgm:cxn modelId="{4A9CDA5D-1C62-4893-AA6E-CC811CE686D0}" type="presParOf" srcId="{C2B63D0D-14BA-4147-A9AD-1EC6E37DF2DA}" destId="{42D05EF9-49FA-4E1C-8900-7120530331DC}" srcOrd="1" destOrd="0" presId="urn:microsoft.com/office/officeart/2005/8/layout/chevron1"/>
    <dgm:cxn modelId="{0B87A497-401C-4C98-AE69-2D3D3FC44A7D}" type="presParOf" srcId="{0952B526-9F1E-4225-9595-CE7EEEAF5129}" destId="{BBDC8926-F536-4848-A3A6-D8FA0DE6AB51}" srcOrd="5" destOrd="0" presId="urn:microsoft.com/office/officeart/2005/8/layout/chevron1"/>
    <dgm:cxn modelId="{3FD5436B-2DF2-49DA-8961-F5018431CB1A}" type="presParOf" srcId="{0952B526-9F1E-4225-9595-CE7EEEAF5129}" destId="{D8AD44CA-6F40-4F1F-BC29-15369EC8BF09}" srcOrd="6" destOrd="0" presId="urn:microsoft.com/office/officeart/2005/8/layout/chevron1"/>
    <dgm:cxn modelId="{3A6B5835-4521-427F-991E-FF240C96330A}" type="presParOf" srcId="{D8AD44CA-6F40-4F1F-BC29-15369EC8BF09}" destId="{18DA1131-97DB-40A7-97E4-E7A99416EF05}" srcOrd="0" destOrd="0" presId="urn:microsoft.com/office/officeart/2005/8/layout/chevron1"/>
    <dgm:cxn modelId="{1A7F7890-44E1-49A1-9D97-363F0AD71A9E}" type="presParOf" srcId="{D8AD44CA-6F40-4F1F-BC29-15369EC8BF09}" destId="{F7DFAB39-315B-4533-AA18-6F655B757F1F}" srcOrd="1" destOrd="0" presId="urn:microsoft.com/office/officeart/2005/8/layout/chevron1"/>
    <dgm:cxn modelId="{39603EA4-B584-469E-BE29-1E5170D1E043}" type="presParOf" srcId="{0952B526-9F1E-4225-9595-CE7EEEAF5129}" destId="{43B63FE5-4277-4424-9175-4ED7F2E61C9A}" srcOrd="7" destOrd="0" presId="urn:microsoft.com/office/officeart/2005/8/layout/chevron1"/>
    <dgm:cxn modelId="{FBE873AA-49A5-41BD-A47C-2A65F1E02AC0}" type="presParOf" srcId="{0952B526-9F1E-4225-9595-CE7EEEAF5129}" destId="{FD25BE17-180A-4764-BDC4-91BF37F3B512}" srcOrd="8" destOrd="0" presId="urn:microsoft.com/office/officeart/2005/8/layout/chevron1"/>
    <dgm:cxn modelId="{8BA361FC-58C9-4135-942F-33892D382FC8}" type="presParOf" srcId="{FD25BE17-180A-4764-BDC4-91BF37F3B512}" destId="{8F56746A-9170-4B96-B8FC-7A2423D440E8}" srcOrd="0" destOrd="0" presId="urn:microsoft.com/office/officeart/2005/8/layout/chevron1"/>
    <dgm:cxn modelId="{19833647-AC9E-4D23-B7FF-B612281C13C1}" type="presParOf" srcId="{FD25BE17-180A-4764-BDC4-91BF37F3B512}" destId="{85F4FE72-CD5B-4B03-A7C0-66C507E0ED16}" srcOrd="1" destOrd="0" presId="urn:microsoft.com/office/officeart/2005/8/layout/chevron1"/>
    <dgm:cxn modelId="{21BD3062-9516-48BB-9C6D-36A08600EC0D}" type="presParOf" srcId="{0952B526-9F1E-4225-9595-CE7EEEAF5129}" destId="{DE1371F1-181A-43EA-B343-007010811F85}" srcOrd="9" destOrd="0" presId="urn:microsoft.com/office/officeart/2005/8/layout/chevron1"/>
    <dgm:cxn modelId="{CDFB61DF-37F0-464C-BE8C-14B626B468C4}" type="presParOf" srcId="{0952B526-9F1E-4225-9595-CE7EEEAF5129}" destId="{AB9DB190-2AE2-4755-AC7A-7FF93DA1045F}" srcOrd="10" destOrd="0" presId="urn:microsoft.com/office/officeart/2005/8/layout/chevron1"/>
    <dgm:cxn modelId="{2AB70C1F-E6E2-490C-A387-337A7BD5DF40}" type="presParOf" srcId="{AB9DB190-2AE2-4755-AC7A-7FF93DA1045F}" destId="{A47E6DEB-DA02-459F-91FC-1865D368FA79}" srcOrd="0" destOrd="0" presId="urn:microsoft.com/office/officeart/2005/8/layout/chevron1"/>
    <dgm:cxn modelId="{EC3650C1-AAA3-4F20-9BC0-036DA0C5773D}" type="presParOf" srcId="{AB9DB190-2AE2-4755-AC7A-7FF93DA1045F}" destId="{09A25B89-5B38-4C3B-BEF0-487E9BA0011B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B1FDD-F134-4E16-9CF2-B2C076EE9FBF}">
      <dsp:nvSpPr>
        <dsp:cNvPr id="0" name=""/>
        <dsp:cNvSpPr/>
      </dsp:nvSpPr>
      <dsp:spPr>
        <a:xfrm>
          <a:off x="5167" y="737826"/>
          <a:ext cx="1587977" cy="63519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2001</a:t>
          </a:r>
          <a:endParaRPr lang="en-US" sz="1400" kern="1200" dirty="0"/>
        </a:p>
      </dsp:txBody>
      <dsp:txXfrm>
        <a:off x="322762" y="737826"/>
        <a:ext cx="952787" cy="635190"/>
      </dsp:txXfrm>
    </dsp:sp>
    <dsp:sp modelId="{D83D5B6D-C2EE-4676-A446-170C58F13F4C}">
      <dsp:nvSpPr>
        <dsp:cNvPr id="0" name=""/>
        <dsp:cNvSpPr/>
      </dsp:nvSpPr>
      <dsp:spPr>
        <a:xfrm>
          <a:off x="5167" y="1452416"/>
          <a:ext cx="1270381" cy="1873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 smtClean="0">
              <a:latin typeface="Arial" panose="020B0604020202020204" pitchFamily="34" charset="0"/>
            </a:rPr>
            <a:t>Installed</a:t>
          </a:r>
          <a:r>
            <a:rPr lang="en-US" sz="1400" kern="1200" dirty="0" smtClean="0"/>
            <a:t> 1st LTC program as part of a state offering</a:t>
          </a:r>
          <a:endParaRPr lang="en-US" sz="1400" kern="1200" dirty="0"/>
        </a:p>
      </dsp:txBody>
      <dsp:txXfrm>
        <a:off x="5167" y="1452416"/>
        <a:ext cx="1270381" cy="1873757"/>
      </dsp:txXfrm>
    </dsp:sp>
    <dsp:sp modelId="{7082AC02-536F-4803-A2E7-CA8D8FD53094}">
      <dsp:nvSpPr>
        <dsp:cNvPr id="0" name=""/>
        <dsp:cNvSpPr/>
      </dsp:nvSpPr>
      <dsp:spPr>
        <a:xfrm>
          <a:off x="1377145" y="737826"/>
          <a:ext cx="1587977" cy="63519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2006</a:t>
          </a:r>
          <a:endParaRPr lang="en-US" sz="1400" kern="1200" dirty="0"/>
        </a:p>
      </dsp:txBody>
      <dsp:txXfrm>
        <a:off x="1694740" y="737826"/>
        <a:ext cx="952787" cy="635190"/>
      </dsp:txXfrm>
    </dsp:sp>
    <dsp:sp modelId="{7FFE351C-6693-48E6-9CED-EAD7B0BE082A}">
      <dsp:nvSpPr>
        <dsp:cNvPr id="0" name=""/>
        <dsp:cNvSpPr/>
      </dsp:nvSpPr>
      <dsp:spPr>
        <a:xfrm>
          <a:off x="1377145" y="1452416"/>
          <a:ext cx="1270381" cy="1873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2nd LTC program implemented as a standalone program</a:t>
          </a:r>
          <a:endParaRPr lang="en-US" sz="1400" kern="1200" dirty="0"/>
        </a:p>
      </dsp:txBody>
      <dsp:txXfrm>
        <a:off x="1377145" y="1452416"/>
        <a:ext cx="1270381" cy="1873757"/>
      </dsp:txXfrm>
    </dsp:sp>
    <dsp:sp modelId="{5C6DC19C-60C1-44FF-838F-539C40441411}">
      <dsp:nvSpPr>
        <dsp:cNvPr id="0" name=""/>
        <dsp:cNvSpPr/>
      </dsp:nvSpPr>
      <dsp:spPr>
        <a:xfrm>
          <a:off x="2749122" y="737826"/>
          <a:ext cx="1587977" cy="63519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March 2012</a:t>
          </a:r>
          <a:endParaRPr lang="en-US" sz="1400" kern="1200" dirty="0"/>
        </a:p>
      </dsp:txBody>
      <dsp:txXfrm>
        <a:off x="3066717" y="737826"/>
        <a:ext cx="952787" cy="635190"/>
      </dsp:txXfrm>
    </dsp:sp>
    <dsp:sp modelId="{42D05EF9-49FA-4E1C-8900-7120530331DC}">
      <dsp:nvSpPr>
        <dsp:cNvPr id="0" name=""/>
        <dsp:cNvSpPr/>
      </dsp:nvSpPr>
      <dsp:spPr>
        <a:xfrm>
          <a:off x="2749122" y="1452416"/>
          <a:ext cx="1270381" cy="1873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LTC carrier ceased offering program to new entrants</a:t>
          </a:r>
          <a:endParaRPr lang="en-US" sz="1400" kern="1200" dirty="0"/>
        </a:p>
      </dsp:txBody>
      <dsp:txXfrm>
        <a:off x="2749122" y="1452416"/>
        <a:ext cx="1270381" cy="1873757"/>
      </dsp:txXfrm>
    </dsp:sp>
    <dsp:sp modelId="{18DA1131-97DB-40A7-97E4-E7A99416EF05}">
      <dsp:nvSpPr>
        <dsp:cNvPr id="0" name=""/>
        <dsp:cNvSpPr/>
      </dsp:nvSpPr>
      <dsp:spPr>
        <a:xfrm>
          <a:off x="4121100" y="737826"/>
          <a:ext cx="1587977" cy="63519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Spring 2013</a:t>
          </a:r>
          <a:endParaRPr lang="en-US" sz="1400" kern="1200" dirty="0"/>
        </a:p>
      </dsp:txBody>
      <dsp:txXfrm>
        <a:off x="4438695" y="737826"/>
        <a:ext cx="952787" cy="635190"/>
      </dsp:txXfrm>
    </dsp:sp>
    <dsp:sp modelId="{F7DFAB39-315B-4533-AA18-6F655B757F1F}">
      <dsp:nvSpPr>
        <dsp:cNvPr id="0" name=""/>
        <dsp:cNvSpPr/>
      </dsp:nvSpPr>
      <dsp:spPr>
        <a:xfrm>
          <a:off x="4121100" y="1452416"/>
          <a:ext cx="1270381" cy="1873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Client conducted annual benefit survey and Long-Term Care was rated among the top requested benefits</a:t>
          </a:r>
          <a:endParaRPr lang="en-US" sz="1400" kern="1200"/>
        </a:p>
      </dsp:txBody>
      <dsp:txXfrm>
        <a:off x="4121100" y="1452416"/>
        <a:ext cx="1270381" cy="1873757"/>
      </dsp:txXfrm>
    </dsp:sp>
    <dsp:sp modelId="{8F56746A-9170-4B96-B8FC-7A2423D440E8}">
      <dsp:nvSpPr>
        <dsp:cNvPr id="0" name=""/>
        <dsp:cNvSpPr/>
      </dsp:nvSpPr>
      <dsp:spPr>
        <a:xfrm>
          <a:off x="5493077" y="737826"/>
          <a:ext cx="1587977" cy="63519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November 2013</a:t>
          </a:r>
          <a:endParaRPr lang="en-US" sz="1400" kern="1200" dirty="0"/>
        </a:p>
      </dsp:txBody>
      <dsp:txXfrm>
        <a:off x="5810672" y="737826"/>
        <a:ext cx="952787" cy="635190"/>
      </dsp:txXfrm>
    </dsp:sp>
    <dsp:sp modelId="{85F4FE72-CD5B-4B03-A7C0-66C507E0ED16}">
      <dsp:nvSpPr>
        <dsp:cNvPr id="0" name=""/>
        <dsp:cNvSpPr/>
      </dsp:nvSpPr>
      <dsp:spPr>
        <a:xfrm>
          <a:off x="5493077" y="1452416"/>
          <a:ext cx="1270381" cy="1873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Request for Proposal completed</a:t>
          </a:r>
          <a:endParaRPr lang="en-US" sz="1400" kern="1200" dirty="0"/>
        </a:p>
      </dsp:txBody>
      <dsp:txXfrm>
        <a:off x="5493077" y="1452416"/>
        <a:ext cx="1270381" cy="1873757"/>
      </dsp:txXfrm>
    </dsp:sp>
    <dsp:sp modelId="{A47E6DEB-DA02-459F-91FC-1865D368FA79}">
      <dsp:nvSpPr>
        <dsp:cNvPr id="0" name=""/>
        <dsp:cNvSpPr/>
      </dsp:nvSpPr>
      <dsp:spPr>
        <a:xfrm>
          <a:off x="6865054" y="737826"/>
          <a:ext cx="1587977" cy="63519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April</a:t>
          </a:r>
          <a:br>
            <a:rPr lang="en-US" sz="1400" kern="1200" dirty="0" smtClean="0"/>
          </a:br>
          <a:r>
            <a:rPr lang="en-US" sz="1400" kern="1200" dirty="0" smtClean="0"/>
            <a:t>2014</a:t>
          </a:r>
          <a:endParaRPr lang="en-US" sz="1400" kern="1200" dirty="0"/>
        </a:p>
      </dsp:txBody>
      <dsp:txXfrm>
        <a:off x="7182649" y="737826"/>
        <a:ext cx="952787" cy="635190"/>
      </dsp:txXfrm>
    </dsp:sp>
    <dsp:sp modelId="{09A25B89-5B38-4C3B-BEF0-487E9BA0011B}">
      <dsp:nvSpPr>
        <dsp:cNvPr id="0" name=""/>
        <dsp:cNvSpPr/>
      </dsp:nvSpPr>
      <dsp:spPr>
        <a:xfrm>
          <a:off x="6865054" y="1452416"/>
          <a:ext cx="1270381" cy="1873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New LTC program effective and open enrollment </a:t>
          </a:r>
          <a:endParaRPr lang="en-US" sz="1400" kern="1200" dirty="0"/>
        </a:p>
      </dsp:txBody>
      <dsp:txXfrm>
        <a:off x="6865054" y="1452416"/>
        <a:ext cx="1270381" cy="1873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D166-84ED-48B7-BA34-E121744F4681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F573-962B-4C51-A472-170557361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7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D166-84ED-48B7-BA34-E121744F4681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F573-962B-4C51-A472-170557361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7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D166-84ED-48B7-BA34-E121744F4681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F573-962B-4C51-A472-170557361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29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&amp; Proprietary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DE0B0-2A99-42A5-99F9-5B8C87C188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553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30000"/>
              </a:lnSpc>
              <a:defRPr/>
            </a:lvl1pPr>
            <a:lvl2pPr>
              <a:lnSpc>
                <a:spcPct val="130000"/>
              </a:lnSpc>
              <a:defRPr/>
            </a:lvl2pPr>
            <a:lvl3pPr>
              <a:lnSpc>
                <a:spcPct val="130000"/>
              </a:lnSpc>
              <a:defRPr/>
            </a:lvl3pPr>
            <a:lvl4pPr>
              <a:lnSpc>
                <a:spcPct val="130000"/>
              </a:lnSpc>
              <a:defRPr/>
            </a:lvl4pPr>
            <a:lvl5pPr>
              <a:lnSpc>
                <a:spcPct val="13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&amp; Proprietary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600">
                <a:solidFill>
                  <a:srgbClr val="AFB0AB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FE770-29FE-4323-A1BB-14B5D3001B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78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&amp; Proprietary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D7B94-D667-49B4-849D-5D44787310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86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&amp; Proprietary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884AF-00A8-433A-B0C6-A74C1932BD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193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&amp; Proprietary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A280-3CB8-42B8-92A3-15C0E2247D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615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&amp; Proprietary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E17C9-3E3A-4DA5-8793-24F5667AA5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577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&amp; Proprietary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B4FD5-555D-4D79-B9DB-F5F0DF0F6D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2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&amp; Proprietary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C55B-8865-43DA-B766-0C126055D7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74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D166-84ED-48B7-BA34-E121744F4681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F573-962B-4C51-A472-170557361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41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&amp; Proprietary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6AD9C-F199-4B4D-9766-381A1DDC27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535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&amp; Proprietary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87F11-CB03-4296-86DB-8520F1D017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25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&amp; Proprietary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51421-AEBA-4465-82C8-17F1779185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0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D166-84ED-48B7-BA34-E121744F4681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F573-962B-4C51-A472-170557361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3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D166-84ED-48B7-BA34-E121744F4681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F573-962B-4C51-A472-170557361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22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D166-84ED-48B7-BA34-E121744F4681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F573-962B-4C51-A472-170557361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D166-84ED-48B7-BA34-E121744F4681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F573-962B-4C51-A472-170557361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12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D166-84ED-48B7-BA34-E121744F4681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F573-962B-4C51-A472-170557361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9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D166-84ED-48B7-BA34-E121744F4681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F573-962B-4C51-A472-170557361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0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D166-84ED-48B7-BA34-E121744F4681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F573-962B-4C51-A472-170557361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6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4D166-84ED-48B7-BA34-E121744F4681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EF573-962B-4C51-A472-170557361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4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5100" y="131763"/>
            <a:ext cx="88122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5100" y="1279525"/>
            <a:ext cx="8812213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6775" y="6356350"/>
            <a:ext cx="1889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4572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&amp; Proprietary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6775" y="5991225"/>
            <a:ext cx="2979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600">
                <a:solidFill>
                  <a:srgbClr val="AFB0AB"/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3413" y="6356350"/>
            <a:ext cx="673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121C427-701A-4137-B24A-DB99D0ADD746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031" name="TextBox 6"/>
          <p:cNvSpPr txBox="1">
            <a:spLocks noChangeArrowheads="1"/>
          </p:cNvSpPr>
          <p:nvPr userDrawn="1"/>
        </p:nvSpPr>
        <p:spPr bwMode="auto">
          <a:xfrm>
            <a:off x="-136525" y="6788150"/>
            <a:ext cx="1841500" cy="368300"/>
          </a:xfrm>
          <a:prstGeom prst="rect">
            <a:avLst/>
          </a:prstGeom>
          <a:solidFill>
            <a:srgbClr val="1622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 smtClean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032" name="TextBox 8"/>
          <p:cNvSpPr txBox="1">
            <a:spLocks noChangeArrowheads="1"/>
          </p:cNvSpPr>
          <p:nvPr userDrawn="1"/>
        </p:nvSpPr>
        <p:spPr bwMode="auto">
          <a:xfrm>
            <a:off x="1935163" y="6788150"/>
            <a:ext cx="3865562" cy="368300"/>
          </a:xfrm>
          <a:prstGeom prst="rect">
            <a:avLst/>
          </a:prstGeom>
          <a:solidFill>
            <a:srgbClr val="61A9D7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 smtClean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033" name="TextBox 10"/>
          <p:cNvSpPr txBox="1">
            <a:spLocks noChangeArrowheads="1"/>
          </p:cNvSpPr>
          <p:nvPr userDrawn="1"/>
        </p:nvSpPr>
        <p:spPr bwMode="auto">
          <a:xfrm>
            <a:off x="6030913" y="6788150"/>
            <a:ext cx="3214687" cy="368300"/>
          </a:xfrm>
          <a:prstGeom prst="rect">
            <a:avLst/>
          </a:prstGeom>
          <a:solidFill>
            <a:srgbClr val="24202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 smtClean="0">
              <a:solidFill>
                <a:prstClr val="black"/>
              </a:solidFill>
              <a:latin typeface="Calibri" charset="0"/>
            </a:endParaRPr>
          </a:p>
        </p:txBody>
      </p:sp>
      <p:pic>
        <p:nvPicPr>
          <p:cNvPr id="1034" name="Picture 14" descr="LTCI_Partners-Logo-Large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021388"/>
            <a:ext cx="15398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" descr="Gallagher_logo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6103938"/>
            <a:ext cx="363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1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1504F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1504F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Font typeface="Arial" pitchFamily="34" charset="0"/>
        <a:buChar char="•"/>
        <a:defRPr sz="1200" kern="1200">
          <a:solidFill>
            <a:srgbClr val="51504F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1504F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1504F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6525" y="566738"/>
            <a:ext cx="5118100" cy="2560637"/>
          </a:xfrm>
          <a:prstGeom prst="rect">
            <a:avLst/>
          </a:prstGeom>
          <a:solidFill>
            <a:srgbClr val="162241"/>
          </a:solidFill>
        </p:spPr>
        <p:txBody>
          <a:bodyPr>
            <a:spAutoFit/>
          </a:bodyPr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075" name="Title 1"/>
          <p:cNvSpPr txBox="1">
            <a:spLocks/>
          </p:cNvSpPr>
          <p:nvPr/>
        </p:nvSpPr>
        <p:spPr bwMode="auto">
          <a:xfrm>
            <a:off x="241300" y="833438"/>
            <a:ext cx="44069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LONG-TERM CARE 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9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2014 Case Study</a:t>
            </a:r>
            <a:endParaRPr lang="en-US" altLang="en-US" sz="2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103581"/>
            <a:ext cx="2162175" cy="16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Background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739092"/>
              </p:ext>
            </p:extLst>
          </p:nvPr>
        </p:nvGraphicFramePr>
        <p:xfrm>
          <a:off x="2971800" y="1295400"/>
          <a:ext cx="5384800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84800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University with 19,000 employees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83239611"/>
              </p:ext>
            </p:extLst>
          </p:nvPr>
        </p:nvGraphicFramePr>
        <p:xfrm>
          <a:off x="381000" y="1905000"/>
          <a:ext cx="845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5766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 Experience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92100" y="1993900"/>
            <a:ext cx="8420100" cy="4102100"/>
          </a:xfrm>
          <a:solidFill>
            <a:schemeClr val="bg1"/>
          </a:solidFill>
        </p:spPr>
        <p:txBody>
          <a:bodyPr/>
          <a:lstStyle/>
          <a:p>
            <a:pPr marL="342900" indent="-342900">
              <a:spcBef>
                <a:spcPts val="422"/>
              </a:spcBef>
              <a:buClr>
                <a:srgbClr val="F1AF1D"/>
              </a:buClr>
              <a:buSzPct val="100000"/>
              <a:buFont typeface="Wingdings" charset="2"/>
              <a:buChar char="Ø"/>
              <a:defRPr/>
            </a:pPr>
            <a:endParaRPr lang="en-US" sz="2000" dirty="0" smtClean="0">
              <a:solidFill>
                <a:srgbClr val="141313"/>
              </a:solidFill>
              <a:ea typeface="ＭＳ Ｐゴシック" charset="0"/>
              <a:cs typeface="GillSans" charset="0"/>
            </a:endParaRPr>
          </a:p>
          <a:p>
            <a:pPr marL="160721" lvl="4" indent="0" eaLnBrk="1" hangingPunct="1">
              <a:spcBef>
                <a:spcPts val="229"/>
              </a:spcBef>
              <a:buClr>
                <a:srgbClr val="F1AF1D"/>
              </a:buClr>
              <a:buSzPct val="100000"/>
              <a:defRPr/>
            </a:pPr>
            <a:endParaRPr lang="en-US" sz="2000" dirty="0">
              <a:ea typeface="ＭＳ Ｐゴシック" charset="0"/>
              <a:cs typeface="Lucida Grande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78841" y="1295400"/>
            <a:ext cx="8207959" cy="4200525"/>
            <a:chOff x="478841" y="1930400"/>
            <a:chExt cx="8207959" cy="4200525"/>
          </a:xfrm>
        </p:grpSpPr>
        <p:graphicFrame>
          <p:nvGraphicFramePr>
            <p:cNvPr id="8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75952856"/>
                </p:ext>
              </p:extLst>
            </p:nvPr>
          </p:nvGraphicFramePr>
          <p:xfrm>
            <a:off x="876300" y="1930400"/>
            <a:ext cx="7810500" cy="420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Chart" r:id="rId3" imgW="7808331" imgH="4199797" progId="Excel.Chart.8">
                    <p:embed/>
                  </p:oleObj>
                </mc:Choice>
                <mc:Fallback>
                  <p:oleObj name="Chart" r:id="rId3" imgW="7808331" imgH="4199797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6300" y="1930400"/>
                          <a:ext cx="7810500" cy="4200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478841" y="2650415"/>
              <a:ext cx="430887" cy="2580405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>
                <a:defRPr/>
              </a:pPr>
              <a:r>
                <a:rPr lang="en-US" sz="1600" b="1" dirty="0">
                  <a:ea typeface="ヒラギノ角ゴ ProN W3" charset="0"/>
                </a:rPr>
                <a:t>Number of </a:t>
              </a:r>
              <a:r>
                <a:rPr lang="en-US" sz="1600" b="1" dirty="0" err="1">
                  <a:ea typeface="ヒラギノ角ゴ ProN W3" charset="0"/>
                </a:rPr>
                <a:t>Insureds</a:t>
              </a:r>
              <a:endParaRPr lang="en-US" sz="1600" b="1" dirty="0">
                <a:ea typeface="ヒラギノ角ゴ ProN W3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80387" y="6324600"/>
            <a:ext cx="3962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On-going enrollment center support for new hires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43600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Results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582966"/>
              </p:ext>
            </p:extLst>
          </p:nvPr>
        </p:nvGraphicFramePr>
        <p:xfrm>
          <a:off x="1219200" y="1295400"/>
          <a:ext cx="6705600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05600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Total Submitted Online Applications:  880 applications – 19 declined (2%)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765783"/>
              </p:ext>
            </p:extLst>
          </p:nvPr>
        </p:nvGraphicFramePr>
        <p:xfrm>
          <a:off x="762000" y="2042160"/>
          <a:ext cx="7772400" cy="352044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352800"/>
                <a:gridCol w="4419600"/>
              </a:tblGrid>
              <a:tr h="3200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smtClean="0">
                          <a:effectLst/>
                        </a:rPr>
                        <a:t>-  Enrollment </a:t>
                      </a:r>
                      <a:r>
                        <a:rPr lang="en-US" sz="1400" b="1" u="none" strike="noStrike" dirty="0">
                          <a:effectLst/>
                        </a:rPr>
                        <a:t>Timing</a:t>
                      </a:r>
                      <a:r>
                        <a:rPr lang="en-US" sz="1400" b="1" u="none" strike="noStrike" dirty="0" smtClean="0">
                          <a:effectLst/>
                        </a:rPr>
                        <a:t>: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Off-Cycle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smtClean="0">
                          <a:effectLst/>
                        </a:rPr>
                        <a:t>-  Enrollment </a:t>
                      </a:r>
                      <a:r>
                        <a:rPr lang="en-US" sz="1400" b="1" u="none" strike="noStrike" dirty="0">
                          <a:effectLst/>
                        </a:rPr>
                        <a:t>Period</a:t>
                      </a:r>
                      <a:r>
                        <a:rPr lang="en-US" sz="1400" b="1" u="none" strike="noStrike" dirty="0" smtClean="0">
                          <a:effectLst/>
                        </a:rPr>
                        <a:t>: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3 weeks plus 1 week extension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smtClean="0">
                          <a:effectLst/>
                        </a:rPr>
                        <a:t>-  Underwriting </a:t>
                      </a:r>
                      <a:r>
                        <a:rPr lang="en-US" sz="1400" b="1" u="none" strike="noStrike" dirty="0">
                          <a:effectLst/>
                        </a:rPr>
                        <a:t>Type (Employee</a:t>
                      </a:r>
                      <a:r>
                        <a:rPr lang="en-US" sz="1400" b="1" u="none" strike="noStrike" dirty="0" smtClean="0">
                          <a:effectLst/>
                        </a:rPr>
                        <a:t>):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Simplified underwriting for actively-at-work employees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smtClean="0">
                          <a:effectLst/>
                        </a:rPr>
                        <a:t>-  Underwriting </a:t>
                      </a:r>
                      <a:r>
                        <a:rPr lang="en-US" sz="1400" b="1" u="none" strike="noStrike" dirty="0">
                          <a:effectLst/>
                        </a:rPr>
                        <a:t>Type (Spouse/Family</a:t>
                      </a:r>
                      <a:r>
                        <a:rPr lang="en-US" sz="1400" b="1" u="none" strike="noStrike" dirty="0" smtClean="0">
                          <a:effectLst/>
                        </a:rPr>
                        <a:t>):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Full underwriting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smtClean="0">
                          <a:effectLst/>
                        </a:rPr>
                        <a:t>-</a:t>
                      </a:r>
                      <a:r>
                        <a:rPr lang="en-US" sz="1400" u="none" strike="noStrike" dirty="0" smtClean="0">
                          <a:effectLst/>
                        </a:rPr>
                        <a:t>  </a:t>
                      </a:r>
                      <a:r>
                        <a:rPr lang="en-US" sz="1400" b="1" u="none" strike="noStrike" dirty="0" smtClean="0">
                          <a:effectLst/>
                        </a:rPr>
                        <a:t>Inbound </a:t>
                      </a:r>
                      <a:r>
                        <a:rPr lang="en-US" sz="1400" b="1" u="none" strike="noStrike" dirty="0">
                          <a:effectLst/>
                        </a:rPr>
                        <a:t>Calls to Enrollment Center</a:t>
                      </a:r>
                      <a:r>
                        <a:rPr lang="en-US" sz="1400" b="1" u="none" strike="noStrike" dirty="0" smtClean="0">
                          <a:effectLst/>
                        </a:rPr>
                        <a:t>: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Over 2,100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smtClean="0">
                          <a:effectLst/>
                        </a:rPr>
                        <a:t>- 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b="1" u="none" strike="noStrike" dirty="0" smtClean="0">
                          <a:effectLst/>
                        </a:rPr>
                        <a:t>Inbound </a:t>
                      </a:r>
                      <a:r>
                        <a:rPr lang="en-US" sz="1400" b="1" u="none" strike="noStrike" dirty="0">
                          <a:effectLst/>
                        </a:rPr>
                        <a:t>Email Inquiries</a:t>
                      </a:r>
                      <a:r>
                        <a:rPr lang="en-US" sz="1400" b="1" u="none" strike="noStrike" dirty="0" smtClean="0">
                          <a:effectLst/>
                        </a:rPr>
                        <a:t>: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Over 500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smtClean="0">
                          <a:effectLst/>
                        </a:rPr>
                        <a:t>- 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b="1" u="none" strike="noStrike" dirty="0" smtClean="0">
                          <a:effectLst/>
                        </a:rPr>
                        <a:t>Group </a:t>
                      </a:r>
                      <a:r>
                        <a:rPr lang="en-US" sz="1400" b="1" u="none" strike="noStrike" dirty="0">
                          <a:effectLst/>
                        </a:rPr>
                        <a:t>Meetings</a:t>
                      </a:r>
                      <a:r>
                        <a:rPr lang="en-US" sz="1400" b="1" u="none" strike="noStrike" dirty="0" smtClean="0">
                          <a:effectLst/>
                        </a:rPr>
                        <a:t>: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16 (included webinar broadcast)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smtClean="0">
                          <a:effectLst/>
                        </a:rPr>
                        <a:t>-  Virtual </a:t>
                      </a:r>
                      <a:r>
                        <a:rPr lang="en-US" sz="1400" b="1" u="none" strike="noStrike" dirty="0">
                          <a:effectLst/>
                        </a:rPr>
                        <a:t>Consultation Requests</a:t>
                      </a:r>
                      <a:r>
                        <a:rPr lang="en-US" sz="1400" b="1" u="none" strike="noStrike" dirty="0" smtClean="0">
                          <a:effectLst/>
                        </a:rPr>
                        <a:t>: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Over 1,800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smtClean="0">
                          <a:effectLst/>
                        </a:rPr>
                        <a:t>-  LTC </a:t>
                      </a:r>
                      <a:r>
                        <a:rPr lang="en-US" sz="1400" b="1" u="none" strike="noStrike" dirty="0">
                          <a:effectLst/>
                        </a:rPr>
                        <a:t>Educational Video Views</a:t>
                      </a:r>
                      <a:r>
                        <a:rPr lang="en-US" sz="1400" b="1" u="none" strike="noStrike" dirty="0" smtClean="0">
                          <a:effectLst/>
                        </a:rPr>
                        <a:t>: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4,650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smtClean="0">
                          <a:effectLst/>
                        </a:rPr>
                        <a:t>-  Email </a:t>
                      </a:r>
                      <a:r>
                        <a:rPr lang="en-US" sz="1400" b="1" u="none" strike="noStrike" dirty="0">
                          <a:effectLst/>
                        </a:rPr>
                        <a:t>Communication</a:t>
                      </a:r>
                      <a:r>
                        <a:rPr lang="en-US" sz="1400" b="1" u="none" strike="noStrike" dirty="0" smtClean="0">
                          <a:effectLst/>
                        </a:rPr>
                        <a:t>: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8 educational emails over 4 weeks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smtClean="0">
                          <a:effectLst/>
                        </a:rPr>
                        <a:t>-  Email </a:t>
                      </a:r>
                      <a:r>
                        <a:rPr lang="en-US" sz="1400" b="1" u="none" strike="noStrike" dirty="0">
                          <a:effectLst/>
                        </a:rPr>
                        <a:t>Open Rate</a:t>
                      </a:r>
                      <a:r>
                        <a:rPr lang="en-US" sz="1400" b="1" u="none" strike="noStrike" dirty="0" smtClean="0">
                          <a:effectLst/>
                        </a:rPr>
                        <a:t>: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Over 92% (only 11 recipients unsubscribed)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402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Sales and Enrollment </a:t>
            </a:r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1500" dirty="0" smtClean="0"/>
              <a:t>Provide education and collateral materials that can be used to introduce LTC planning concepts</a:t>
            </a:r>
          </a:p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1500" dirty="0" smtClean="0"/>
              <a:t>Conduct discovery meeting and demographic analysis for each client</a:t>
            </a:r>
          </a:p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1500" dirty="0" smtClean="0"/>
              <a:t>Create customized plan design options for each client based on their demographics</a:t>
            </a:r>
          </a:p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1500" dirty="0" smtClean="0"/>
              <a:t>Perform LTC marketing and evaluate all carrier proposals</a:t>
            </a:r>
          </a:p>
        </p:txBody>
      </p:sp>
      <p:sp>
        <p:nvSpPr>
          <p:cNvPr id="16" name="Content Placeholder 8"/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9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1500" dirty="0"/>
              <a:t>Present marketing results and develop an implementation timeline</a:t>
            </a:r>
          </a:p>
          <a:p>
            <a:pPr>
              <a:lnSpc>
                <a:spcPct val="139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1500" dirty="0" smtClean="0"/>
              <a:t>Manage all aspects of the implementation (enrollment meetings and webinars, call center support, application assistance, policy delivery etc.)</a:t>
            </a:r>
          </a:p>
          <a:p>
            <a:pPr>
              <a:lnSpc>
                <a:spcPct val="139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1500" dirty="0" smtClean="0"/>
              <a:t>Provide ongoing service (re-enrollments, product or industry changes etc.)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705100" y="5105400"/>
            <a:ext cx="4076700" cy="1096963"/>
          </a:xfrm>
          <a:prstGeom prst="roundRect">
            <a:avLst/>
          </a:prstGeom>
          <a:gradFill>
            <a:gsLst>
              <a:gs pos="100000">
                <a:srgbClr val="235797"/>
              </a:gs>
              <a:gs pos="54000">
                <a:srgbClr val="093366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/>
              <a:t>(877) 949-4582 ext. 7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/>
              <a:t>GroupLTC@LTCIPartners.com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68639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176</TotalTime>
  <Words>295</Words>
  <Application>Microsoft Office PowerPoint</Application>
  <PresentationFormat>On-screen Show (4:3)</PresentationFormat>
  <Paragraphs>54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Office Theme</vt:lpstr>
      <vt:lpstr>1_Office Theme</vt:lpstr>
      <vt:lpstr>Chart</vt:lpstr>
      <vt:lpstr>PowerPoint Presentation</vt:lpstr>
      <vt:lpstr>Client Background</vt:lpstr>
      <vt:lpstr>Participation Experience</vt:lpstr>
      <vt:lpstr>Enrollment Results</vt:lpstr>
      <vt:lpstr>Sales and Enrollment Support</vt:lpstr>
    </vt:vector>
  </TitlesOfParts>
  <Company>LTCI Partners,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Client Background</dc:title>
  <dc:creator>Trina Brown</dc:creator>
  <cp:lastModifiedBy>Trina Brown</cp:lastModifiedBy>
  <cp:revision>16</cp:revision>
  <dcterms:created xsi:type="dcterms:W3CDTF">2015-02-10T14:30:01Z</dcterms:created>
  <dcterms:modified xsi:type="dcterms:W3CDTF">2015-02-10T17:30:33Z</dcterms:modified>
</cp:coreProperties>
</file>